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4"/>
  </p:sldMasterIdLst>
  <p:notesMasterIdLst>
    <p:notesMasterId r:id="rId14"/>
  </p:notesMasterIdLst>
  <p:sldIdLst>
    <p:sldId id="256" r:id="rId5"/>
    <p:sldId id="257" r:id="rId6"/>
    <p:sldId id="260" r:id="rId7"/>
    <p:sldId id="261" r:id="rId8"/>
    <p:sldId id="262" r:id="rId9"/>
    <p:sldId id="263" r:id="rId10"/>
    <p:sldId id="264" r:id="rId11"/>
    <p:sldId id="265" r:id="rId12"/>
    <p:sldId id="266" r:id="rId13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6" roundtripDataSignature="AMtx7mgyG0dooukaH431NiOPXh/1DBxby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BDB4027-A785-4C67-BC83-37F6583D8CEE}">
  <a:tblStyle styleId="{1BDB4027-A785-4C67-BC83-37F6583D8CE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5320" autoAdjust="0"/>
  </p:normalViewPr>
  <p:slideViewPr>
    <p:cSldViewPr snapToGrid="0">
      <p:cViewPr varScale="1">
        <p:scale>
          <a:sx n="86" d="100"/>
          <a:sy n="86" d="100"/>
        </p:scale>
        <p:origin x="233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804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customschemas.google.com/relationships/presentationmetadata" Target="metadata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微軟正黑體" panose="020B0604030504040204" pitchFamily="34" charset="-120"/>
        <a:ea typeface="微軟正黑體" panose="020B0604030504040204" pitchFamily="34" charset="-120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8" name="Google Shape;108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1</a:t>
            </a:fld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0" name="Google Shape;120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2</a:t>
            </a:fld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6" name="Google Shape;166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dirty="0">
              <a:solidFill>
                <a:schemeClr val="lt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dirty="0">
              <a:solidFill>
                <a:schemeClr val="lt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" name="Google Shape;167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3</a:t>
            </a:fld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7" name="Google Shape;177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dirty="0">
              <a:solidFill>
                <a:schemeClr val="lt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dirty="0">
              <a:solidFill>
                <a:schemeClr val="lt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8" name="Google Shape;178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4</a:t>
            </a:fld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9" name="Google Shape;189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dirty="0"/>
              <a:t>参考答案</a:t>
            </a:r>
            <a:endParaRPr lang="en-US" altLang="zh-TW" dirty="0"/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zh-TW" altLang="en-US" sz="1200" dirty="0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近期一部以</a:t>
            </a:r>
            <a:r>
              <a:rPr lang="zh-TW" altLang="zh-TW" sz="1200" dirty="0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天竺鼠为主题的动画，</a:t>
            </a:r>
            <a:r>
              <a:rPr lang="zh-TW" altLang="en-US" sz="1200" dirty="0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掀起</a:t>
            </a:r>
            <a:r>
              <a:rPr lang="zh-TW" altLang="zh-TW" sz="1200" dirty="0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饲养天竺鼠的</a:t>
            </a:r>
            <a:r>
              <a:rPr lang="zh-TW" altLang="en-US" sz="1200" dirty="0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热潮。但</a:t>
            </a:r>
            <a:r>
              <a:rPr lang="zh-TW" altLang="zh-TW" sz="1200" dirty="0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天竺鼠对粮食及居住环境的要求较高</a:t>
            </a:r>
            <a:r>
              <a:rPr lang="zh-TW" altLang="en-US" sz="1200" dirty="0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，香港的</a:t>
            </a:r>
            <a:r>
              <a:rPr lang="zh-TW" altLang="zh-TW" sz="1200" dirty="0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天气较为潮湿，</a:t>
            </a:r>
            <a:r>
              <a:rPr lang="zh-TW" altLang="en-US" sz="1200" dirty="0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容易使</a:t>
            </a:r>
            <a:r>
              <a:rPr lang="zh-TW" altLang="zh-TW" sz="1200" dirty="0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天竺鼠感染皮肤病、肺炎等疾病 </a:t>
            </a:r>
            <a:r>
              <a:rPr lang="zh-TW" altLang="en-US" sz="1200" dirty="0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，加上</a:t>
            </a:r>
            <a:r>
              <a:rPr lang="zh-TW" altLang="zh-TW" sz="1200" dirty="0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天竺鼠</a:t>
            </a:r>
            <a:r>
              <a:rPr lang="zh-TW" altLang="en-US" sz="1200" dirty="0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寿命长、需要主人的陪伴，主人热情过后便会厌弃</a:t>
            </a:r>
            <a:r>
              <a:rPr lang="zh-TW" altLang="zh-TW" sz="1200" dirty="0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天竺鼠</a:t>
            </a:r>
            <a:r>
              <a:rPr lang="zh-TW" altLang="en-US" sz="1200" dirty="0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而纷纷弃养。</a:t>
            </a:r>
            <a:endParaRPr lang="en-US" altLang="zh-TW" sz="1200" dirty="0">
              <a:solidFill>
                <a:schemeClr val="dk1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+mj-lt"/>
              <a:buAutoNum type="arabicPeriod"/>
              <a:tabLst/>
              <a:defRPr/>
            </a:pPr>
            <a:r>
              <a:rPr lang="zh-TW" altLang="zh-TW" dirty="0"/>
              <a:t>学生自由作答。</a:t>
            </a:r>
            <a:r>
              <a:rPr lang="zh-TW" altLang="en-US" dirty="0"/>
              <a:t>（教师可引导学生思考</a:t>
            </a:r>
            <a:r>
              <a:rPr lang="zh-TW" altLang="zh-TW" sz="1200" dirty="0">
                <a:latin typeface="DFKai-SB"/>
                <a:ea typeface="DFKai-SB"/>
                <a:cs typeface="DFKai-SB"/>
                <a:sym typeface="DFKai-SB"/>
              </a:rPr>
              <a:t>天竺鼠</a:t>
            </a:r>
            <a:r>
              <a:rPr lang="zh-TW" altLang="en-US" sz="1200" dirty="0">
                <a:latin typeface="DFKai-SB"/>
                <a:ea typeface="DFKai-SB"/>
                <a:cs typeface="DFKai-SB"/>
                <a:sym typeface="DFKai-SB"/>
              </a:rPr>
              <a:t>的习性，如性情温顺、容易受惊吓、脆弱怕摔、视力差、非常需要人类的照料、</a:t>
            </a:r>
            <a:r>
              <a:rPr lang="zh-TW" altLang="en-US" dirty="0"/>
              <a:t>怕热又怕冷</a:t>
            </a:r>
            <a:r>
              <a:rPr lang="en-US" altLang="zh-TW" dirty="0"/>
              <a:t>〔</a:t>
            </a:r>
            <a:r>
              <a:rPr lang="zh-TW" altLang="en-US" dirty="0"/>
              <a:t>不适合在野外生活</a:t>
            </a:r>
            <a:r>
              <a:rPr lang="en-US" altLang="zh-TW" dirty="0"/>
              <a:t>〕</a:t>
            </a:r>
            <a:r>
              <a:rPr lang="zh-TW" altLang="en-US" dirty="0"/>
              <a:t>，如被弃养，它们便会命危一线、死路一条 ）</a:t>
            </a:r>
            <a:endParaRPr lang="en-US" altLang="zh-TW" sz="1200" dirty="0">
              <a:latin typeface="DFKai-SB"/>
              <a:ea typeface="DFKai-SB"/>
              <a:cs typeface="DFKai-SB"/>
              <a:sym typeface="DFKai-SB"/>
            </a:endParaRPr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zh-TW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饲养动物前，我们应考虑家中能否提供适合的环境、应尊重同住家人的意愿、考虑自己有否足够能力、身体的健康状况、时间及金钱等。我们需要尽主人的责任确保能宠物能健康成长、直至终老。</a:t>
            </a:r>
            <a:endParaRPr lang="en-US" altLang="zh-TW"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zh-TW" alt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因为这些残酷的行为违反了正确价值观</a:t>
            </a:r>
            <a:r>
              <a:rPr lang="zh-TW" altLang="en-US" sz="1200" dirty="0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Calibri"/>
                <a:sym typeface="Calibri"/>
              </a:rPr>
              <a:t>「</a:t>
            </a:r>
            <a:r>
              <a:rPr lang="zh-TW" altLang="zh-TW" sz="1200" b="1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仁</a:t>
            </a:r>
            <a:r>
              <a:rPr lang="zh-HK" altLang="zh-TW" sz="1200" b="1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爱</a:t>
            </a:r>
            <a:r>
              <a:rPr lang="zh-TW" altLang="en-US" sz="1200" dirty="0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Calibri"/>
                <a:sym typeface="Calibri"/>
              </a:rPr>
              <a:t>」。「</a:t>
            </a:r>
            <a:r>
              <a:rPr lang="zh-TW" altLang="zh-TW" sz="1200" b="1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仁</a:t>
            </a:r>
            <a:r>
              <a:rPr lang="zh-HK" altLang="zh-TW" sz="1200" b="1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爱</a:t>
            </a:r>
            <a:r>
              <a:rPr lang="zh-TW" altLang="en-US" sz="1200" dirty="0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Calibri"/>
                <a:sym typeface="Calibri"/>
              </a:rPr>
              <a:t>」是要懂得主动理解和关注别人的处境、困难和需要，以真诚的态度与家人、师长、朋友相处；除了爱人，推而广之亦能爱护天地万物，将之扩展到对动物和大自然，秉持仁厚、慈悲、怜悯、怀抱万物之心，</a:t>
            </a:r>
            <a:r>
              <a:rPr lang="zh-TW" altLang="zh-TW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展现</a:t>
            </a:r>
            <a:r>
              <a:rPr lang="zh-TW" altLang="zh-TW" sz="1200" b="1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「亲亲而仁民，仁民而爱物」</a:t>
            </a:r>
            <a:endParaRPr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US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tabLst/>
              <a:defRPr/>
            </a:pPr>
            <a:r>
              <a:rPr lang="zh-TW" altLang="en-US" dirty="0"/>
              <a:t>参考资料：</a:t>
            </a:r>
            <a:r>
              <a:rPr lang="en-US" altLang="zh-TW" dirty="0"/>
              <a:t>《</a:t>
            </a:r>
            <a:r>
              <a:rPr lang="zh-TW" altLang="en-US" dirty="0"/>
              <a:t>天竺鼠车车</a:t>
            </a:r>
            <a:r>
              <a:rPr lang="en-US" altLang="zh-TW" dirty="0"/>
              <a:t>》</a:t>
            </a:r>
            <a:r>
              <a:rPr lang="zh-TW" altLang="en-US" dirty="0"/>
              <a:t>引起热潮　饲养前必知</a:t>
            </a:r>
            <a:r>
              <a:rPr lang="en-US" altLang="zh-TW" dirty="0"/>
              <a:t>10</a:t>
            </a:r>
            <a:r>
              <a:rPr lang="zh-TW" altLang="en-US" dirty="0"/>
              <a:t>件事　原来它们怕冷又怕热原文网址</a:t>
            </a:r>
            <a:r>
              <a:rPr lang="en-US" altLang="zh-TW" dirty="0"/>
              <a:t>: 《</a:t>
            </a:r>
            <a:r>
              <a:rPr lang="zh-TW" altLang="en-US" dirty="0"/>
              <a:t>天竺鼠车车</a:t>
            </a:r>
            <a:r>
              <a:rPr lang="en-US" altLang="zh-TW" dirty="0"/>
              <a:t>》</a:t>
            </a:r>
            <a:r>
              <a:rPr lang="zh-TW" altLang="en-US" dirty="0"/>
              <a:t>引起热潮　饲养前必知</a:t>
            </a:r>
            <a:r>
              <a:rPr lang="en-US" altLang="zh-TW" dirty="0"/>
              <a:t>10</a:t>
            </a:r>
            <a:r>
              <a:rPr lang="zh-TW" altLang="en-US" dirty="0"/>
              <a:t>件事　原来它们怕冷又怕热 </a:t>
            </a:r>
            <a:r>
              <a:rPr lang="en-US" altLang="zh-TW" dirty="0"/>
              <a:t>| </a:t>
            </a:r>
            <a:r>
              <a:rPr lang="zh-TW" altLang="en-US" dirty="0"/>
              <a:t>香港</a:t>
            </a:r>
            <a:r>
              <a:rPr lang="en-US" altLang="zh-TW" dirty="0"/>
              <a:t>01 https://www.hk01.com/article/585965?utm_source=01articlecopy&amp;utm_medium=referral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90" name="Google Shape;190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5</a:t>
            </a:fld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9" name="Google Shape;199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dirty="0"/>
              <a:t>老师可以带出传统中华美德「仁爱」作结</a:t>
            </a:r>
            <a:r>
              <a:rPr lang="zh-TW" altLang="en-US" dirty="0"/>
              <a:t>：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dirty="0"/>
              <a:t>如果饲养宠物，就应视它为自己家庭的一分子，以亲人视之，实践亲亲而仁民。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dirty="0"/>
              <a:t>即使不饲养宠物，存有仁爱之心的我们，也应该善待所有动物，爱护天地万物。</a:t>
            </a:r>
            <a:endParaRPr dirty="0"/>
          </a:p>
        </p:txBody>
      </p:sp>
      <p:sp>
        <p:nvSpPr>
          <p:cNvPr id="200" name="Google Shape;200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6</a:t>
            </a:fld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6" name="Google Shape;216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" name="Google Shape;217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8</a:t>
            </a:fld>
            <a:endParaRPr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zh-TW" altLang="en-US" dirty="0"/>
              <a:t>教师可让学生了解实践仁爱的不同角度，如：</a:t>
            </a:r>
            <a:endParaRPr lang="en-US" altLang="zh-TW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zh-TW" altLang="zh-TW" sz="1200" b="1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从「心」出发</a:t>
            </a:r>
            <a:r>
              <a:rPr lang="zh-TW" altLang="zh-TW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，凡事从</a:t>
            </a:r>
            <a:r>
              <a:rPr lang="zh-TW" altLang="zh-TW" sz="1200" b="1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推己之仁爱于他人</a:t>
            </a:r>
            <a:r>
              <a:rPr lang="zh-TW" altLang="zh-TW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的原则来为人处事，懂得</a:t>
            </a:r>
            <a:r>
              <a:rPr lang="zh-TW" altLang="zh-TW" sz="1200" b="1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主动理解和关注别人的处境、困难和需要</a:t>
            </a:r>
            <a:r>
              <a:rPr lang="zh-TW" altLang="zh-TW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，以</a:t>
            </a:r>
            <a:r>
              <a:rPr lang="zh-TW" altLang="zh-TW" sz="1200" b="1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真诚的态度</a:t>
            </a:r>
            <a:r>
              <a:rPr lang="zh-TW" altLang="zh-TW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与家人、师长、朋友相处</a:t>
            </a:r>
            <a:endParaRPr lang="en-US" altLang="zh-TW" sz="1200" b="0" i="0" u="none" strike="noStrike" cap="none" dirty="0">
              <a:solidFill>
                <a:schemeClr val="dk1"/>
              </a:solidFill>
              <a:effectLst/>
              <a:latin typeface="Calibri"/>
              <a:ea typeface="Calibri"/>
              <a:cs typeface="Calibri"/>
              <a:sym typeface="Calibri"/>
            </a:endParaRPr>
          </a:p>
          <a:p>
            <a:pPr marL="9144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Char char="•"/>
              <a:tabLst/>
              <a:defRPr/>
            </a:pPr>
            <a:r>
              <a:rPr lang="zh-TW" altLang="zh-TW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做到</a:t>
            </a:r>
            <a:r>
              <a:rPr lang="zh-TW" altLang="zh-TW" sz="1200" b="1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推己及人</a:t>
            </a:r>
            <a:r>
              <a:rPr lang="zh-TW" altLang="zh-TW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，关注邻舍和社会弱势社群的福祉</a:t>
            </a:r>
            <a:endParaRPr lang="zh-TW" altLang="en-US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zh-TW" altLang="zh-TW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爱护天地万物，将之扩展到对动物和大自然</a:t>
            </a:r>
            <a:endParaRPr lang="en-US" altLang="zh-TW" sz="1200" b="0" i="0" u="none" strike="noStrike" cap="none" dirty="0">
              <a:solidFill>
                <a:schemeClr val="dk1"/>
              </a:solidFill>
              <a:effectLst/>
              <a:latin typeface="Calibri"/>
              <a:ea typeface="Calibri"/>
              <a:cs typeface="Calibri"/>
              <a:sym typeface="Calibri"/>
            </a:endParaRPr>
          </a:p>
          <a:p>
            <a:pPr lvl="0">
              <a:buFont typeface="Arial" panose="020B0604020202020204" pitchFamily="34" charset="0"/>
              <a:buChar char="•"/>
            </a:pPr>
            <a:endParaRPr lang="en-US" altLang="zh-TW" sz="1200" b="0" i="0" u="none" strike="noStrike" cap="none" dirty="0">
              <a:solidFill>
                <a:schemeClr val="dk1"/>
              </a:solidFill>
              <a:effectLst/>
              <a:latin typeface="Calibri"/>
              <a:ea typeface="Calibri"/>
              <a:cs typeface="Calibri"/>
              <a:sym typeface="Calibri"/>
            </a:endParaRPr>
          </a:p>
          <a:p>
            <a:pPr lvl="0">
              <a:buFont typeface="Arial" panose="020B0604020202020204" pitchFamily="34" charset="0"/>
              <a:buChar char="•"/>
            </a:pPr>
            <a:r>
              <a:rPr lang="zh-TW" alt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再让学生思考可以如何从身边人出发，主动理解他们的处境和需要，并扩展至邻舍、社会上有需要的人、动物，以至自然环境</a:t>
            </a:r>
            <a:endParaRPr lang="en-US" altLang="zh-TW" sz="1200" b="0" i="0" u="none" strike="noStrike" cap="none" dirty="0">
              <a:solidFill>
                <a:schemeClr val="dk1"/>
              </a:solidFill>
              <a:effectLst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</a:t>
            </a:fld>
            <a:endParaRPr lang="zh-TW" altLang="en-US"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735985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12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12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12"/>
          <p:cNvSpPr txBox="1"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8000"/>
              <a:buFont typeface="Calibri"/>
              <a:buNone/>
              <a:defRPr sz="8000">
                <a:solidFill>
                  <a:srgbClr val="26262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2"/>
          <p:cNvSpPr txBox="1"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400"/>
              <a:buNone/>
              <a:defRPr sz="2400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23" name="Google Shape;23;p12"/>
          <p:cNvSpPr txBox="1">
            <a:spLocks noGrp="1"/>
          </p:cNvSpPr>
          <p:nvPr>
            <p:ph type="dt" idx="10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12"/>
          <p:cNvSpPr txBox="1">
            <a:spLocks noGrp="1"/>
          </p:cNvSpPr>
          <p:nvPr>
            <p:ph type="ftr" idx="11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2"/>
          <p:cNvSpPr txBox="1">
            <a:spLocks noGrp="1"/>
          </p:cNvSpPr>
          <p:nvPr>
            <p:ph type="sldNum" idx="12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 dirty="0"/>
          </a:p>
        </p:txBody>
      </p:sp>
      <p:cxnSp>
        <p:nvCxnSpPr>
          <p:cNvPr id="26" name="Google Shape;26;p12"/>
          <p:cNvCxnSpPr/>
          <p:nvPr/>
        </p:nvCxnSpPr>
        <p:spPr>
          <a:xfrm>
            <a:off x="905744" y="4343400"/>
            <a:ext cx="7406640" cy="0"/>
          </a:xfrm>
          <a:prstGeom prst="straightConnector1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icture with Caption" type="picTx">
  <p:cSld name="PICTURE_WITH_CAPTION_TEXT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21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21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21"/>
          <p:cNvSpPr txBox="1"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b" anchorCtr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alibri"/>
              <a:buNone/>
              <a:defRPr sz="3600" b="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87" name="Google Shape;87;p21"/>
          <p:cNvPicPr preferRelativeResize="0">
            <a:picLocks noGrp="1"/>
          </p:cNvPicPr>
          <p:nvPr>
            <p:ph type="pic" idx="2"/>
          </p:nvPr>
        </p:nvPicPr>
        <p:blipFill/>
        <p:spPr>
          <a:xfrm>
            <a:off x="12" y="0"/>
            <a:ext cx="9143989" cy="4915076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</p:pic>
      <p:sp>
        <p:nvSpPr>
          <p:cNvPr id="88" name="Google Shape;88;p21"/>
          <p:cNvSpPr txBox="1">
            <a:spLocks noGrp="1"/>
          </p:cNvSpPr>
          <p:nvPr>
            <p:ph type="body" idx="1"/>
          </p:nvPr>
        </p:nvSpPr>
        <p:spPr>
          <a:xfrm>
            <a:off x="822959" y="5907024"/>
            <a:ext cx="7589520" cy="594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>
                <a:solidFill>
                  <a:srgbClr val="FFFFFF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89" name="Google Shape;89;p21"/>
          <p:cNvSpPr txBox="1">
            <a:spLocks noGrp="1"/>
          </p:cNvSpPr>
          <p:nvPr>
            <p:ph type="dt" idx="10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21"/>
          <p:cNvSpPr txBox="1">
            <a:spLocks noGrp="1"/>
          </p:cNvSpPr>
          <p:nvPr>
            <p:ph type="ftr" idx="11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21"/>
          <p:cNvSpPr txBox="1">
            <a:spLocks noGrp="1"/>
          </p:cNvSpPr>
          <p:nvPr>
            <p:ph type="sldNum" idx="12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2"/>
          <p:cNvSpPr txBox="1"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22"/>
          <p:cNvSpPr txBox="1">
            <a:spLocks noGrp="1"/>
          </p:cNvSpPr>
          <p:nvPr>
            <p:ph type="body" idx="1"/>
          </p:nvPr>
        </p:nvSpPr>
        <p:spPr>
          <a:xfrm rot="5400000">
            <a:off x="2583179" y="85514"/>
            <a:ext cx="4023360" cy="7543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95" name="Google Shape;95;p22"/>
          <p:cNvSpPr txBox="1">
            <a:spLocks noGrp="1"/>
          </p:cNvSpPr>
          <p:nvPr>
            <p:ph type="dt" idx="10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22"/>
          <p:cNvSpPr txBox="1">
            <a:spLocks noGrp="1"/>
          </p:cNvSpPr>
          <p:nvPr>
            <p:ph type="ftr" idx="11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22"/>
          <p:cNvSpPr txBox="1">
            <a:spLocks noGrp="1"/>
          </p:cNvSpPr>
          <p:nvPr>
            <p:ph type="sldNum" idx="12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Vertical Title and Text" type="vertTitleAndTx">
  <p:cSld name="VERTICAL_TITLE_AND_VERTICAL_TEXT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3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23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23"/>
          <p:cNvSpPr txBox="1">
            <a:spLocks noGrp="1"/>
          </p:cNvSpPr>
          <p:nvPr>
            <p:ph type="title"/>
          </p:nvPr>
        </p:nvSpPr>
        <p:spPr>
          <a:xfrm rot="5400000">
            <a:off x="4650802" y="2307652"/>
            <a:ext cx="5757421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23"/>
          <p:cNvSpPr txBox="1">
            <a:spLocks noGrp="1"/>
          </p:cNvSpPr>
          <p:nvPr>
            <p:ph type="body" idx="1"/>
          </p:nvPr>
        </p:nvSpPr>
        <p:spPr>
          <a:xfrm rot="5400000">
            <a:off x="650303" y="393126"/>
            <a:ext cx="5757420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103" name="Google Shape;103;p23"/>
          <p:cNvSpPr txBox="1">
            <a:spLocks noGrp="1"/>
          </p:cNvSpPr>
          <p:nvPr>
            <p:ph type="dt" idx="10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3"/>
          <p:cNvSpPr txBox="1">
            <a:spLocks noGrp="1"/>
          </p:cNvSpPr>
          <p:nvPr>
            <p:ph type="ftr" idx="11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23"/>
          <p:cNvSpPr txBox="1">
            <a:spLocks noGrp="1"/>
          </p:cNvSpPr>
          <p:nvPr>
            <p:ph type="sldNum" idx="12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自訂版面配置">
  <p:cSld name="自訂版面配置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Google Shape;28;p13"/>
          <p:cNvPicPr preferRelativeResize="0"/>
          <p:nvPr/>
        </p:nvPicPr>
        <p:blipFill rotWithShape="1">
          <a:blip r:embed="rId2">
            <a:alphaModFix/>
          </a:blip>
          <a:srcRect l="2991" t="2014" r="1303"/>
          <a:stretch/>
        </p:blipFill>
        <p:spPr>
          <a:xfrm>
            <a:off x="-36512" y="-27384"/>
            <a:ext cx="9217024" cy="6885384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Google Shape;29;p13"/>
          <p:cNvSpPr txBox="1">
            <a:spLocks noGrp="1"/>
          </p:cNvSpPr>
          <p:nvPr>
            <p:ph type="dt" idx="10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3"/>
          <p:cNvSpPr txBox="1">
            <a:spLocks noGrp="1"/>
          </p:cNvSpPr>
          <p:nvPr>
            <p:ph type="ftr" idx="11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3"/>
          <p:cNvSpPr txBox="1">
            <a:spLocks noGrp="1"/>
          </p:cNvSpPr>
          <p:nvPr>
            <p:ph type="sldNum" idx="12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4"/>
          <p:cNvSpPr txBox="1"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4"/>
          <p:cNvSpPr txBox="1"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35" name="Google Shape;35;p14"/>
          <p:cNvSpPr txBox="1">
            <a:spLocks noGrp="1"/>
          </p:cNvSpPr>
          <p:nvPr>
            <p:ph type="dt" idx="10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14"/>
          <p:cNvSpPr txBox="1">
            <a:spLocks noGrp="1"/>
          </p:cNvSpPr>
          <p:nvPr>
            <p:ph type="ftr" idx="11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14"/>
          <p:cNvSpPr txBox="1">
            <a:spLocks noGrp="1"/>
          </p:cNvSpPr>
          <p:nvPr>
            <p:ph type="sldNum" idx="12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>
  <p:cSld name="BLANK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5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p1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15"/>
          <p:cNvSpPr txBox="1">
            <a:spLocks noGrp="1"/>
          </p:cNvSpPr>
          <p:nvPr>
            <p:ph type="dt" idx="10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5"/>
          <p:cNvSpPr txBox="1">
            <a:spLocks noGrp="1"/>
          </p:cNvSpPr>
          <p:nvPr>
            <p:ph type="ftr" idx="11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FFFFF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5"/>
          <p:cNvSpPr txBox="1">
            <a:spLocks noGrp="1"/>
          </p:cNvSpPr>
          <p:nvPr>
            <p:ph type="sldNum" idx="12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 type="secHead">
  <p:cSld name="SECTION_HEADER">
    <p:bg>
      <p:bgPr>
        <a:solidFill>
          <a:schemeClr val="lt1"/>
        </a:solidFill>
        <a:effectLst/>
      </p:bgPr>
    </p:bg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46;p16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16"/>
          <p:cNvSpPr txBox="1"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8000"/>
              <a:buFont typeface="Calibri"/>
              <a:buNone/>
              <a:defRPr sz="8000" b="0">
                <a:solidFill>
                  <a:srgbClr val="26262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6"/>
          <p:cNvSpPr txBox="1"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400"/>
              <a:buNone/>
              <a:defRPr sz="2400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9" name="Google Shape;49;p16"/>
          <p:cNvSpPr txBox="1">
            <a:spLocks noGrp="1"/>
          </p:cNvSpPr>
          <p:nvPr>
            <p:ph type="dt" idx="10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6"/>
          <p:cNvSpPr txBox="1">
            <a:spLocks noGrp="1"/>
          </p:cNvSpPr>
          <p:nvPr>
            <p:ph type="ftr" idx="11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6"/>
          <p:cNvSpPr txBox="1">
            <a:spLocks noGrp="1"/>
          </p:cNvSpPr>
          <p:nvPr>
            <p:ph type="sldNum" idx="12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 dirty="0"/>
          </a:p>
        </p:txBody>
      </p:sp>
      <p:cxnSp>
        <p:nvCxnSpPr>
          <p:cNvPr id="52" name="Google Shape;52;p16"/>
          <p:cNvCxnSpPr/>
          <p:nvPr/>
        </p:nvCxnSpPr>
        <p:spPr>
          <a:xfrm>
            <a:off x="905744" y="4343400"/>
            <a:ext cx="7406640" cy="0"/>
          </a:xfrm>
          <a:prstGeom prst="straightConnector1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7"/>
          <p:cNvSpPr txBox="1"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17"/>
          <p:cNvSpPr txBox="1">
            <a:spLocks noGrp="1"/>
          </p:cNvSpPr>
          <p:nvPr>
            <p:ph type="body" idx="1"/>
          </p:nvPr>
        </p:nvSpPr>
        <p:spPr>
          <a:xfrm>
            <a:off x="822960" y="1845734"/>
            <a:ext cx="3703320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56" name="Google Shape;56;p17"/>
          <p:cNvSpPr txBox="1">
            <a:spLocks noGrp="1"/>
          </p:cNvSpPr>
          <p:nvPr>
            <p:ph type="body" idx="2"/>
          </p:nvPr>
        </p:nvSpPr>
        <p:spPr>
          <a:xfrm>
            <a:off x="4663440" y="1845736"/>
            <a:ext cx="3703320" cy="40233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57" name="Google Shape;57;p17"/>
          <p:cNvSpPr txBox="1">
            <a:spLocks noGrp="1"/>
          </p:cNvSpPr>
          <p:nvPr>
            <p:ph type="dt" idx="10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7"/>
          <p:cNvSpPr txBox="1">
            <a:spLocks noGrp="1"/>
          </p:cNvSpPr>
          <p:nvPr>
            <p:ph type="ftr" idx="11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7"/>
          <p:cNvSpPr txBox="1">
            <a:spLocks noGrp="1"/>
          </p:cNvSpPr>
          <p:nvPr>
            <p:ph type="sldNum" idx="12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8"/>
          <p:cNvSpPr txBox="1"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8"/>
          <p:cNvSpPr txBox="1"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 sz="2000" b="0" cap="none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3" name="Google Shape;63;p18"/>
          <p:cNvSpPr txBox="1">
            <a:spLocks noGrp="1"/>
          </p:cNvSpPr>
          <p:nvPr>
            <p:ph type="body" idx="2"/>
          </p:nvPr>
        </p:nvSpPr>
        <p:spPr>
          <a:xfrm>
            <a:off x="822960" y="2582334"/>
            <a:ext cx="3703320" cy="3286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64" name="Google Shape;64;p18"/>
          <p:cNvSpPr txBox="1">
            <a:spLocks noGrp="1"/>
          </p:cNvSpPr>
          <p:nvPr>
            <p:ph type="body" idx="3"/>
          </p:nvPr>
        </p:nvSpPr>
        <p:spPr>
          <a:xfrm>
            <a:off x="4663440" y="1846052"/>
            <a:ext cx="3703320" cy="736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 sz="2000" b="0" cap="none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5" name="Google Shape;65;p18"/>
          <p:cNvSpPr txBox="1">
            <a:spLocks noGrp="1"/>
          </p:cNvSpPr>
          <p:nvPr>
            <p:ph type="body" idx="4"/>
          </p:nvPr>
        </p:nvSpPr>
        <p:spPr>
          <a:xfrm>
            <a:off x="4663440" y="2582334"/>
            <a:ext cx="3703320" cy="3286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66" name="Google Shape;66;p18"/>
          <p:cNvSpPr txBox="1">
            <a:spLocks noGrp="1"/>
          </p:cNvSpPr>
          <p:nvPr>
            <p:ph type="dt" idx="10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8"/>
          <p:cNvSpPr txBox="1">
            <a:spLocks noGrp="1"/>
          </p:cNvSpPr>
          <p:nvPr>
            <p:ph type="ftr" idx="11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8"/>
          <p:cNvSpPr txBox="1">
            <a:spLocks noGrp="1"/>
          </p:cNvSpPr>
          <p:nvPr>
            <p:ph type="sldNum" idx="12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9"/>
          <p:cNvSpPr txBox="1"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9"/>
          <p:cNvSpPr txBox="1">
            <a:spLocks noGrp="1"/>
          </p:cNvSpPr>
          <p:nvPr>
            <p:ph type="dt" idx="10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9"/>
          <p:cNvSpPr txBox="1">
            <a:spLocks noGrp="1"/>
          </p:cNvSpPr>
          <p:nvPr>
            <p:ph type="ftr" idx="11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9"/>
          <p:cNvSpPr txBox="1">
            <a:spLocks noGrp="1"/>
          </p:cNvSpPr>
          <p:nvPr>
            <p:ph type="sldNum" idx="12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ntent with Caption" type="objTx">
  <p:cSld name="OBJECT_WITH_CAPTION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0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20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20"/>
          <p:cNvSpPr txBox="1"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alibri"/>
              <a:buNone/>
              <a:defRPr sz="3600" b="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0"/>
          <p:cNvSpPr txBox="1">
            <a:spLocks noGrp="1"/>
          </p:cNvSpPr>
          <p:nvPr>
            <p:ph type="body" idx="1"/>
          </p:nvPr>
        </p:nvSpPr>
        <p:spPr>
          <a:xfrm>
            <a:off x="3460237" y="731520"/>
            <a:ext cx="5009393" cy="52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79" name="Google Shape;79;p20"/>
          <p:cNvSpPr txBox="1">
            <a:spLocks noGrp="1"/>
          </p:cNvSpPr>
          <p:nvPr>
            <p:ph type="body" idx="2"/>
          </p:nvPr>
        </p:nvSpPr>
        <p:spPr>
          <a:xfrm>
            <a:off x="342900" y="2926080"/>
            <a:ext cx="2400300" cy="3379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500"/>
              <a:buNone/>
              <a:defRPr sz="1500">
                <a:solidFill>
                  <a:srgbClr val="FFFFFF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80" name="Google Shape;80;p20"/>
          <p:cNvSpPr txBox="1">
            <a:spLocks noGrp="1"/>
          </p:cNvSpPr>
          <p:nvPr>
            <p:ph type="dt" idx="10"/>
          </p:nvPr>
        </p:nvSpPr>
        <p:spPr>
          <a:xfrm>
            <a:off x="349134" y="6459786"/>
            <a:ext cx="196388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20"/>
          <p:cNvSpPr txBox="1">
            <a:spLocks noGrp="1"/>
          </p:cNvSpPr>
          <p:nvPr>
            <p:ph type="ftr" idx="11"/>
          </p:nvPr>
        </p:nvSpPr>
        <p:spPr>
          <a:xfrm>
            <a:off x="3600450" y="6459786"/>
            <a:ext cx="34861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0"/>
          <p:cNvSpPr txBox="1">
            <a:spLocks noGrp="1"/>
          </p:cNvSpPr>
          <p:nvPr>
            <p:ph type="sldNum" idx="12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05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05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05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05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05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05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05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05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05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1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11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11"/>
          <p:cNvSpPr txBox="1"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R="0"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  <a:defRPr sz="4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3" name="Google Shape;13;p11"/>
          <p:cNvSpPr txBox="1"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marR="0" lvl="0" indent="-355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Char char=" "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1"/>
          <p:cNvSpPr txBox="1">
            <a:spLocks noGrp="1"/>
          </p:cNvSpPr>
          <p:nvPr>
            <p:ph type="dt" idx="10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" name="Google Shape;15;p11"/>
          <p:cNvSpPr txBox="1">
            <a:spLocks noGrp="1"/>
          </p:cNvSpPr>
          <p:nvPr>
            <p:ph type="ftr" idx="11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" name="Google Shape;16;p11"/>
          <p:cNvSpPr txBox="1">
            <a:spLocks noGrp="1"/>
          </p:cNvSpPr>
          <p:nvPr>
            <p:ph type="sldNum" idx="12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 dirty="0"/>
          </a:p>
        </p:txBody>
      </p:sp>
      <p:cxnSp>
        <p:nvCxnSpPr>
          <p:cNvPr id="17" name="Google Shape;17;p11"/>
          <p:cNvCxnSpPr/>
          <p:nvPr/>
        </p:nvCxnSpPr>
        <p:spPr>
          <a:xfrm>
            <a:off x="895149" y="1737845"/>
            <a:ext cx="7475220" cy="0"/>
          </a:xfrm>
          <a:prstGeom prst="straightConnector1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reepik.com/free-vector/happy-people-with-happy-animals_7077728.ht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jp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2" name="Google Shape;112;p1" descr="Happy people with happy animals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3825" y="1450014"/>
            <a:ext cx="5565071" cy="3700771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1"/>
          <p:cNvSpPr/>
          <p:nvPr/>
        </p:nvSpPr>
        <p:spPr>
          <a:xfrm>
            <a:off x="5710114" y="0"/>
            <a:ext cx="343855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1"/>
          <p:cNvSpPr txBox="1">
            <a:spLocks noGrp="1"/>
          </p:cNvSpPr>
          <p:nvPr>
            <p:ph type="ctrTitle"/>
          </p:nvPr>
        </p:nvSpPr>
        <p:spPr>
          <a:xfrm>
            <a:off x="5845750" y="512684"/>
            <a:ext cx="3167277" cy="2403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800"/>
              <a:buFont typeface="DFKai-SB"/>
              <a:buNone/>
            </a:pPr>
            <a:r>
              <a:rPr lang="zh-TW" sz="3800" b="1" dirty="0">
                <a:solidFill>
                  <a:srgbClr val="FFFFFF"/>
                </a:solidFill>
                <a:latin typeface="DFKai-SB"/>
                <a:ea typeface="DFKai-SB"/>
                <a:cs typeface="DFKai-SB"/>
                <a:sym typeface="DFKai-SB"/>
              </a:rPr>
              <a:t>生活事件事例</a:t>
            </a:r>
            <a:r>
              <a:rPr lang="zh-TW" altLang="en-US" sz="3800" b="1" dirty="0">
                <a:solidFill>
                  <a:srgbClr val="FFFFFF"/>
                </a:solidFill>
                <a:latin typeface="DFKai-SB"/>
                <a:ea typeface="DFKai-SB"/>
                <a:cs typeface="DFKai-SB"/>
                <a:sym typeface="DFKai-SB"/>
              </a:rPr>
              <a:t>：</a:t>
            </a:r>
            <a:br>
              <a:rPr lang="zh-TW" sz="3800" b="1" dirty="0">
                <a:solidFill>
                  <a:srgbClr val="FFFFFF"/>
                </a:solidFill>
                <a:latin typeface="DFKai-SB"/>
                <a:ea typeface="DFKai-SB"/>
                <a:cs typeface="DFKai-SB"/>
                <a:sym typeface="DFKai-SB"/>
              </a:rPr>
            </a:br>
            <a:r>
              <a:rPr lang="zh-TW" sz="3800" b="1" dirty="0">
                <a:solidFill>
                  <a:srgbClr val="FFFFFF"/>
                </a:solidFill>
                <a:latin typeface="DFKai-SB"/>
                <a:ea typeface="DFKai-SB"/>
                <a:cs typeface="DFKai-SB"/>
                <a:sym typeface="DFKai-SB"/>
              </a:rPr>
              <a:t>与宠物相处</a:t>
            </a:r>
            <a:endParaRPr sz="3800" b="1" dirty="0">
              <a:solidFill>
                <a:srgbClr val="FFFFFF"/>
              </a:solidFill>
              <a:latin typeface="DFKai-SB"/>
              <a:ea typeface="DFKai-SB"/>
              <a:cs typeface="DFKai-SB"/>
              <a:sym typeface="DFKai-SB"/>
            </a:endParaRPr>
          </a:p>
        </p:txBody>
      </p:sp>
      <p:sp>
        <p:nvSpPr>
          <p:cNvPr id="115" name="Google Shape;115;p1"/>
          <p:cNvSpPr txBox="1">
            <a:spLocks noGrp="1"/>
          </p:cNvSpPr>
          <p:nvPr>
            <p:ph type="subTitle" idx="1"/>
          </p:nvPr>
        </p:nvSpPr>
        <p:spPr>
          <a:xfrm>
            <a:off x="5758120" y="3577484"/>
            <a:ext cx="3216439" cy="30233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zh-TW" sz="2000" dirty="0">
                <a:solidFill>
                  <a:srgbClr val="FFFFFF"/>
                </a:solidFill>
                <a:latin typeface="DFKai-SB"/>
                <a:ea typeface="DFKai-SB"/>
                <a:cs typeface="DFKai-SB"/>
                <a:sym typeface="DFKai-SB"/>
              </a:rPr>
              <a:t>初中至高中</a:t>
            </a:r>
            <a:endParaRPr sz="2000" dirty="0">
              <a:solidFill>
                <a:srgbClr val="FFFFFF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0" lvl="0" indent="0" algn="l" rtl="0">
              <a:lnSpc>
                <a:spcPct val="0"/>
              </a:lnSpc>
              <a:spcBef>
                <a:spcPts val="1400"/>
              </a:spcBef>
              <a:spcAft>
                <a:spcPts val="0"/>
              </a:spcAft>
              <a:buSzPts val="2000"/>
              <a:buNone/>
            </a:pPr>
            <a:endParaRPr sz="2000" dirty="0">
              <a:solidFill>
                <a:srgbClr val="FFFFFF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0" lvl="0" indent="0" algn="l" rtl="0">
              <a:lnSpc>
                <a:spcPct val="0"/>
              </a:lnSpc>
              <a:spcBef>
                <a:spcPts val="1400"/>
              </a:spcBef>
              <a:spcAft>
                <a:spcPts val="0"/>
              </a:spcAft>
              <a:buSzPts val="2000"/>
              <a:buNone/>
            </a:pPr>
            <a:r>
              <a:rPr lang="zh-TW" sz="2000" dirty="0">
                <a:solidFill>
                  <a:srgbClr val="FFFFFF"/>
                </a:solidFill>
                <a:latin typeface="DFKai-SB"/>
                <a:ea typeface="DFKai-SB"/>
                <a:cs typeface="DFKai-SB"/>
                <a:sym typeface="DFKai-SB"/>
              </a:rPr>
              <a:t>价值观教育</a:t>
            </a:r>
            <a:r>
              <a:rPr lang="zh-TW" altLang="en-US" sz="2000" dirty="0">
                <a:solidFill>
                  <a:srgbClr val="FFFFFF"/>
                </a:solidFill>
                <a:latin typeface="DFKai-SB"/>
                <a:ea typeface="DFKai-SB"/>
                <a:cs typeface="DFKai-SB"/>
                <a:sym typeface="DFKai-SB"/>
              </a:rPr>
              <a:t>（</a:t>
            </a:r>
            <a:r>
              <a:rPr lang="zh-TW" sz="2000" dirty="0">
                <a:solidFill>
                  <a:srgbClr val="FFFFFF"/>
                </a:solidFill>
                <a:latin typeface="DFKai-SB"/>
                <a:ea typeface="DFKai-SB"/>
                <a:cs typeface="DFKai-SB"/>
                <a:sym typeface="DFKai-SB"/>
              </a:rPr>
              <a:t>生命教育</a:t>
            </a:r>
            <a:r>
              <a:rPr lang="zh-TW" altLang="en-US" sz="2000" dirty="0">
                <a:solidFill>
                  <a:srgbClr val="FFFFFF"/>
                </a:solidFill>
                <a:latin typeface="DFKai-SB"/>
                <a:ea typeface="DFKai-SB"/>
                <a:cs typeface="DFKai-SB"/>
                <a:sym typeface="DFKai-SB"/>
              </a:rPr>
              <a:t>）</a:t>
            </a:r>
            <a:endParaRPr sz="2000" dirty="0">
              <a:solidFill>
                <a:srgbClr val="FFFFFF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0" lvl="0" indent="0" algn="l" rtl="0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SzPts val="1800"/>
              <a:buNone/>
            </a:pPr>
            <a:endParaRPr sz="1800" dirty="0">
              <a:solidFill>
                <a:srgbClr val="FFFFFF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0" lvl="0" indent="0" algn="l" rtl="0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SzPts val="1800"/>
              <a:buNone/>
            </a:pPr>
            <a:endParaRPr sz="1800" dirty="0">
              <a:solidFill>
                <a:srgbClr val="FFFFFF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0" lvl="0" indent="0" algn="l" rtl="0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SzPts val="1800"/>
              <a:buNone/>
            </a:pPr>
            <a:r>
              <a:rPr lang="zh-TW" sz="1800" dirty="0">
                <a:solidFill>
                  <a:srgbClr val="FFFFFF"/>
                </a:solidFill>
                <a:latin typeface="DFKai-SB"/>
                <a:ea typeface="DFKai-SB"/>
                <a:cs typeface="DFKai-SB"/>
                <a:sym typeface="DFKai-SB"/>
              </a:rPr>
              <a:t>教育局德育、公民及国民教育组制作</a:t>
            </a:r>
            <a:br>
              <a:rPr lang="zh-TW" sz="1800" dirty="0">
                <a:solidFill>
                  <a:srgbClr val="FFFFFF"/>
                </a:solidFill>
                <a:latin typeface="DFKai-SB"/>
                <a:ea typeface="DFKai-SB"/>
                <a:cs typeface="DFKai-SB"/>
                <a:sym typeface="DFKai-SB"/>
              </a:rPr>
            </a:br>
            <a:r>
              <a:rPr lang="zh-TW" sz="1800" dirty="0">
                <a:solidFill>
                  <a:srgbClr val="FFFFFF"/>
                </a:solidFill>
                <a:latin typeface="DFKai-SB"/>
                <a:ea typeface="DFKai-SB"/>
                <a:cs typeface="DFKai-SB"/>
                <a:sym typeface="DFKai-SB"/>
              </a:rPr>
              <a:t>2023年</a:t>
            </a:r>
            <a:r>
              <a:rPr lang="en-US" altLang="zh-TW" sz="1800" dirty="0">
                <a:solidFill>
                  <a:srgbClr val="FFFFFF"/>
                </a:solidFill>
                <a:latin typeface="DFKai-SB"/>
                <a:ea typeface="DFKai-SB"/>
                <a:cs typeface="DFKai-SB"/>
                <a:sym typeface="DFKai-SB"/>
              </a:rPr>
              <a:t>12</a:t>
            </a:r>
            <a:r>
              <a:rPr lang="zh-TW" sz="1800" dirty="0">
                <a:solidFill>
                  <a:srgbClr val="FFFFFF"/>
                </a:solidFill>
                <a:latin typeface="DFKai-SB"/>
                <a:ea typeface="DFKai-SB"/>
                <a:cs typeface="DFKai-SB"/>
                <a:sym typeface="DFKai-SB"/>
              </a:rPr>
              <a:t>月</a:t>
            </a:r>
            <a:endParaRPr sz="1800" dirty="0">
              <a:solidFill>
                <a:srgbClr val="FFFFFF"/>
              </a:solidFill>
              <a:latin typeface="DFKai-SB"/>
              <a:ea typeface="DFKai-SB"/>
              <a:cs typeface="DFKai-SB"/>
              <a:sym typeface="DFKai-SB"/>
            </a:endParaRPr>
          </a:p>
        </p:txBody>
      </p:sp>
      <p:sp>
        <p:nvSpPr>
          <p:cNvPr id="116" name="Google Shape;116;p1"/>
          <p:cNvSpPr/>
          <p:nvPr/>
        </p:nvSpPr>
        <p:spPr>
          <a:xfrm>
            <a:off x="5667679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1"/>
          <p:cNvSpPr/>
          <p:nvPr/>
        </p:nvSpPr>
        <p:spPr>
          <a:xfrm>
            <a:off x="3301356" y="6600799"/>
            <a:ext cx="2361658" cy="257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050" b="0" i="0" u="none" strike="noStrike" cap="none" dirty="0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图片来源</a:t>
            </a:r>
            <a:r>
              <a:rPr lang="zh-TW" altLang="en-US" sz="1050" b="0" i="0" u="none" strike="noStrike" cap="none" dirty="0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：</a:t>
            </a:r>
            <a:r>
              <a:rPr lang="zh-TW" sz="1050" b="0" i="0" u="none" strike="noStrike" cap="none" dirty="0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http</a:t>
            </a:r>
            <a:r>
              <a:rPr lang="zh-TW" altLang="en-US" sz="1050" b="0" i="0" u="none" strike="noStrike" cap="none" dirty="0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：</a:t>
            </a:r>
            <a:r>
              <a:rPr lang="zh-TW" sz="1050" b="0" i="0" u="none" strike="noStrike" cap="none" dirty="0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//www.freepik.com</a:t>
            </a:r>
            <a:endParaRPr dirty="0"/>
          </a:p>
          <a:p>
            <a:pPr marL="0" marR="0" lvl="0" indent="0" algn="r" rtl="0">
              <a:spcBef>
                <a:spcPts val="600"/>
              </a:spcBef>
              <a:spcAft>
                <a:spcPts val="0"/>
              </a:spcAft>
              <a:buNone/>
            </a:pPr>
            <a:endParaRPr sz="1050" b="0" i="0" u="none" strike="noStrike" cap="none" dirty="0">
              <a:solidFill>
                <a:srgbClr val="00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3" name="Google Shape;123;p2"/>
          <p:cNvGraphicFramePr/>
          <p:nvPr>
            <p:extLst>
              <p:ext uri="{D42A27DB-BD31-4B8C-83A1-F6EECF244321}">
                <p14:modId xmlns:p14="http://schemas.microsoft.com/office/powerpoint/2010/main" val="3210792375"/>
              </p:ext>
            </p:extLst>
          </p:nvPr>
        </p:nvGraphicFramePr>
        <p:xfrm>
          <a:off x="565942" y="1481736"/>
          <a:ext cx="8094725" cy="3932075"/>
        </p:xfrm>
        <a:graphic>
          <a:graphicData uri="http://schemas.openxmlformats.org/drawingml/2006/table">
            <a:tbl>
              <a:tblPr>
                <a:noFill/>
                <a:tableStyleId>{1BDB4027-A785-4C67-BC83-37F6583D8CEE}</a:tableStyleId>
              </a:tblPr>
              <a:tblGrid>
                <a:gridCol w="15917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029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5990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400"/>
                        <a:buFont typeface="DFKai-SB"/>
                        <a:buNone/>
                      </a:pPr>
                      <a:r>
                        <a:rPr lang="zh-TW" sz="2400" b="0" u="none" strike="noStrike" cap="none" dirty="0">
                          <a:solidFill>
                            <a:schemeClr val="lt1"/>
                          </a:solidFill>
                          <a:latin typeface="DFKai-SB"/>
                          <a:ea typeface="DFKai-SB"/>
                          <a:cs typeface="DFKai-SB"/>
                          <a:sym typeface="DFKai-SB"/>
                        </a:rPr>
                        <a:t>活动概要</a:t>
                      </a:r>
                      <a:endParaRPr dirty="0"/>
                    </a:p>
                  </a:txBody>
                  <a:tcPr marL="51425" marR="51425" marT="25725" marB="25725" anchor="ctr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400"/>
                        <a:buFont typeface="DFKai-SB"/>
                        <a:buNone/>
                      </a:pPr>
                      <a:r>
                        <a:rPr lang="zh-TW" sz="2400" b="0" u="none" strike="noStrike" cap="none" dirty="0">
                          <a:solidFill>
                            <a:schemeClr val="lt1"/>
                          </a:solidFill>
                          <a:latin typeface="DFKai-SB"/>
                          <a:ea typeface="DFKai-SB"/>
                          <a:cs typeface="DFKai-SB"/>
                          <a:sym typeface="DFKai-SB"/>
                        </a:rPr>
                        <a:t>透过短片及讨论，让学生学习作为宠物主人的责任感及承担精神，</a:t>
                      </a:r>
                      <a:r>
                        <a:rPr lang="zh-TW" altLang="en-US" sz="2400" b="0" u="none" strike="noStrike" cap="none" dirty="0">
                          <a:solidFill>
                            <a:schemeClr val="lt1"/>
                          </a:solidFill>
                          <a:latin typeface="DFKai-SB"/>
                          <a:ea typeface="DFKai-SB"/>
                          <a:cs typeface="DFKai-SB"/>
                          <a:sym typeface="DFKai-SB"/>
                        </a:rPr>
                        <a:t>以仁爱之心</a:t>
                      </a:r>
                      <a:r>
                        <a:rPr lang="zh-TW" sz="2400" b="0" u="none" strike="noStrike" cap="none" dirty="0">
                          <a:solidFill>
                            <a:schemeClr val="lt1"/>
                          </a:solidFill>
                          <a:latin typeface="DFKai-SB"/>
                          <a:ea typeface="DFKai-SB"/>
                          <a:cs typeface="DFKai-SB"/>
                          <a:sym typeface="DFKai-SB"/>
                        </a:rPr>
                        <a:t>一生一世地照顾及爱护它们。</a:t>
                      </a:r>
                      <a:endParaRPr sz="2400" b="0" u="none" strike="noStrike" cap="none" dirty="0">
                        <a:solidFill>
                          <a:schemeClr val="lt1"/>
                        </a:solidFill>
                        <a:latin typeface="DFKai-SB"/>
                        <a:ea typeface="DFKai-SB"/>
                        <a:cs typeface="DFKai-SB"/>
                        <a:sym typeface="DFKai-SB"/>
                      </a:endParaRPr>
                    </a:p>
                  </a:txBody>
                  <a:tcPr marL="51425" marR="51425" marT="25725" marB="25725" anchor="ctr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333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400"/>
                        <a:buFont typeface="DFKai-SB"/>
                        <a:buNone/>
                      </a:pPr>
                      <a:r>
                        <a:rPr lang="zh-TW" sz="2400" b="0" u="none" strike="noStrike" cap="none" dirty="0">
                          <a:solidFill>
                            <a:schemeClr val="lt1"/>
                          </a:solidFill>
                          <a:latin typeface="DFKai-SB"/>
                          <a:ea typeface="DFKai-SB"/>
                          <a:cs typeface="DFKai-SB"/>
                          <a:sym typeface="DFKai-SB"/>
                        </a:rPr>
                        <a:t>学习目标</a:t>
                      </a:r>
                      <a:endParaRPr dirty="0"/>
                    </a:p>
                  </a:txBody>
                  <a:tcPr marL="51425" marR="51425" marT="25725" marB="25725" anchor="ctr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457200" marR="0" lvl="0" indent="-4572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400"/>
                        <a:buFont typeface="DFKai-SB"/>
                        <a:buAutoNum type="arabicPeriod"/>
                      </a:pPr>
                      <a:r>
                        <a:rPr lang="zh-TW" sz="2400" b="0" u="none" strike="noStrike" cap="none" dirty="0">
                          <a:solidFill>
                            <a:schemeClr val="lt1"/>
                          </a:solidFill>
                          <a:latin typeface="DFKai-SB"/>
                          <a:ea typeface="DFKai-SB"/>
                          <a:cs typeface="DFKai-SB"/>
                          <a:sym typeface="DFKai-SB"/>
                        </a:rPr>
                        <a:t>学习对照顾宠物应有的责任感及承担精神。</a:t>
                      </a:r>
                      <a:endParaRPr sz="2400" b="0" u="none" strike="noStrike" cap="none" dirty="0">
                        <a:solidFill>
                          <a:schemeClr val="lt1"/>
                        </a:solidFill>
                        <a:latin typeface="DFKai-SB"/>
                        <a:ea typeface="DFKai-SB"/>
                        <a:cs typeface="DFKai-SB"/>
                        <a:sym typeface="DFKai-SB"/>
                      </a:endParaRPr>
                    </a:p>
                    <a:p>
                      <a:pPr marL="457200" marR="0" lvl="0" indent="-4572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400"/>
                        <a:buFont typeface="DFKai-SB"/>
                        <a:buAutoNum type="arabicPeriod"/>
                      </a:pPr>
                      <a:r>
                        <a:rPr lang="zh-TW" sz="2400" b="0" u="none" strike="noStrike" cap="none" dirty="0">
                          <a:solidFill>
                            <a:schemeClr val="lt1"/>
                          </a:solidFill>
                          <a:latin typeface="DFKai-SB"/>
                          <a:ea typeface="DFKai-SB"/>
                          <a:cs typeface="DFKai-SB"/>
                          <a:sym typeface="DFKai-SB"/>
                        </a:rPr>
                        <a:t>学习</a:t>
                      </a:r>
                      <a:r>
                        <a:rPr lang="zh-TW" altLang="en-US" sz="2400" b="0" u="none" strike="noStrike" cap="none" dirty="0">
                          <a:solidFill>
                            <a:schemeClr val="lt1"/>
                          </a:solidFill>
                          <a:latin typeface="DFKai-SB"/>
                          <a:ea typeface="DFKai-SB"/>
                          <a:cs typeface="DFKai-SB"/>
                          <a:sym typeface="DFKai-SB"/>
                        </a:rPr>
                        <a:t>珍惜和尊重生命、</a:t>
                      </a:r>
                      <a:r>
                        <a:rPr lang="zh-TW" sz="2400" b="0" u="none" strike="noStrike" cap="none" dirty="0">
                          <a:solidFill>
                            <a:schemeClr val="lt1"/>
                          </a:solidFill>
                          <a:latin typeface="DFKai-SB"/>
                          <a:ea typeface="DFKai-SB"/>
                          <a:cs typeface="DFKai-SB"/>
                          <a:sym typeface="DFKai-SB"/>
                        </a:rPr>
                        <a:t>善待</a:t>
                      </a:r>
                      <a:r>
                        <a:rPr lang="zh-TW" sz="2400" dirty="0">
                          <a:solidFill>
                            <a:schemeClr val="lt1"/>
                          </a:solidFill>
                          <a:latin typeface="DFKai-SB"/>
                          <a:ea typeface="DFKai-SB"/>
                          <a:cs typeface="DFKai-SB"/>
                          <a:sym typeface="DFKai-SB"/>
                        </a:rPr>
                        <a:t>动</a:t>
                      </a:r>
                      <a:r>
                        <a:rPr lang="zh-TW" sz="2400" b="0" u="none" strike="noStrike" cap="none" dirty="0">
                          <a:solidFill>
                            <a:schemeClr val="lt1"/>
                          </a:solidFill>
                          <a:latin typeface="DFKai-SB"/>
                          <a:ea typeface="DFKai-SB"/>
                          <a:cs typeface="DFKai-SB"/>
                          <a:sym typeface="DFKai-SB"/>
                        </a:rPr>
                        <a:t>物，体会仁爱之心。</a:t>
                      </a:r>
                      <a:endParaRPr sz="2400" b="0" u="none" strike="noStrike" cap="none" dirty="0">
                        <a:solidFill>
                          <a:schemeClr val="lt1"/>
                        </a:solidFill>
                        <a:latin typeface="DFKai-SB"/>
                        <a:ea typeface="DFKai-SB"/>
                        <a:cs typeface="DFKai-SB"/>
                        <a:sym typeface="DFKai-SB"/>
                      </a:endParaRPr>
                    </a:p>
                  </a:txBody>
                  <a:tcPr marL="51425" marR="51425" marT="25725" marB="25725" anchor="ctr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996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400"/>
                        <a:buFont typeface="DFKai-SB"/>
                        <a:buNone/>
                      </a:pPr>
                      <a:r>
                        <a:rPr lang="zh-TW" sz="2400" b="0" u="none" strike="noStrike" cap="none" dirty="0">
                          <a:solidFill>
                            <a:schemeClr val="lt1"/>
                          </a:solidFill>
                          <a:latin typeface="DFKai-SB"/>
                          <a:ea typeface="DFKai-SB"/>
                          <a:cs typeface="DFKai-SB"/>
                          <a:sym typeface="DFKai-SB"/>
                        </a:rPr>
                        <a:t>价值观和</a:t>
                      </a:r>
                      <a:br>
                        <a:rPr lang="zh-TW" sz="2400" b="0" u="none" strike="noStrike" cap="none" dirty="0">
                          <a:solidFill>
                            <a:schemeClr val="lt1"/>
                          </a:solidFill>
                          <a:latin typeface="DFKai-SB"/>
                          <a:ea typeface="DFKai-SB"/>
                          <a:cs typeface="DFKai-SB"/>
                          <a:sym typeface="DFKai-SB"/>
                        </a:rPr>
                      </a:br>
                      <a:r>
                        <a:rPr lang="zh-TW" sz="2400" b="0" u="none" strike="noStrike" cap="none" dirty="0">
                          <a:solidFill>
                            <a:schemeClr val="lt1"/>
                          </a:solidFill>
                          <a:latin typeface="DFKai-SB"/>
                          <a:ea typeface="DFKai-SB"/>
                          <a:cs typeface="DFKai-SB"/>
                          <a:sym typeface="DFKai-SB"/>
                        </a:rPr>
                        <a:t>态度</a:t>
                      </a:r>
                      <a:endParaRPr dirty="0"/>
                    </a:p>
                  </a:txBody>
                  <a:tcPr marL="51425" marR="51425" marT="25725" marB="25725" anchor="ctr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400"/>
                        <a:buFont typeface="DFKai-SB"/>
                        <a:buNone/>
                      </a:pPr>
                      <a:r>
                        <a:rPr lang="zh-TW" sz="2400" b="0" u="none" strike="noStrike" cap="none" dirty="0">
                          <a:solidFill>
                            <a:schemeClr val="lt1"/>
                          </a:solidFill>
                          <a:latin typeface="DFKai-SB"/>
                          <a:ea typeface="DFKai-SB"/>
                          <a:cs typeface="DFKai-SB"/>
                          <a:sym typeface="DFKai-SB"/>
                        </a:rPr>
                        <a:t>仁爱、责任感、承担精神、同理心</a:t>
                      </a:r>
                      <a:endParaRPr sz="2400" b="0" u="none" strike="noStrike" cap="none" dirty="0">
                        <a:solidFill>
                          <a:schemeClr val="lt1"/>
                        </a:solidFill>
                        <a:latin typeface="DFKai-SB"/>
                        <a:ea typeface="DFKai-SB"/>
                        <a:cs typeface="DFKai-SB"/>
                        <a:sym typeface="DFKai-SB"/>
                      </a:endParaRPr>
                    </a:p>
                  </a:txBody>
                  <a:tcPr marL="51425" marR="51425" marT="25725" marB="25725" anchor="ctr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24" name="Google Shape;124;p2"/>
          <p:cNvSpPr txBox="1"/>
          <p:nvPr/>
        </p:nvSpPr>
        <p:spPr>
          <a:xfrm>
            <a:off x="218224" y="579385"/>
            <a:ext cx="2605658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200" b="0" i="0" u="none" strike="noStrike" cap="none" dirty="0">
                <a:solidFill>
                  <a:schemeClr val="lt1"/>
                </a:solidFill>
                <a:latin typeface="DFKai-SB"/>
                <a:ea typeface="DFKai-SB"/>
                <a:cs typeface="DFKai-SB"/>
                <a:sym typeface="DFKai-SB"/>
              </a:rPr>
              <a:t>学习重点</a:t>
            </a:r>
            <a:endParaRPr sz="3200" b="0" i="0" u="none" strike="noStrike" cap="none" dirty="0">
              <a:solidFill>
                <a:schemeClr val="lt1"/>
              </a:solidFill>
              <a:latin typeface="DFKai-SB"/>
              <a:ea typeface="DFKai-SB"/>
              <a:cs typeface="DFKai-SB"/>
              <a:sym typeface="DFKai-SB"/>
            </a:endParaRPr>
          </a:p>
        </p:txBody>
      </p:sp>
      <p:sp>
        <p:nvSpPr>
          <p:cNvPr id="125" name="Google Shape;125;p2"/>
          <p:cNvSpPr/>
          <p:nvPr/>
        </p:nvSpPr>
        <p:spPr>
          <a:xfrm>
            <a:off x="5796136" y="6024726"/>
            <a:ext cx="2361658" cy="257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050" b="0" i="0" u="none" strike="noStrike" cap="none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图片来源</a:t>
            </a:r>
            <a:r>
              <a:rPr lang="zh-TW" altLang="en-US" sz="1050" b="0" i="0" u="none" strike="noStrike" cap="none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：</a:t>
            </a:r>
            <a:r>
              <a:rPr lang="zh-TW" sz="1050" b="0" i="0" u="none" strike="noStrike" cap="none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http</a:t>
            </a:r>
            <a:r>
              <a:rPr lang="zh-TW" altLang="en-US" sz="1050" b="0" i="0" u="none" strike="noStrike" cap="none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：</a:t>
            </a:r>
            <a:r>
              <a:rPr lang="zh-TW" sz="1050" b="0" i="0" u="none" strike="noStrike" cap="none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//www.freepik.com</a:t>
            </a:r>
            <a:endParaRPr sz="1050" dirty="0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Google Shape;169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4236" y="79060"/>
            <a:ext cx="8685258" cy="6273322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5"/>
          <p:cNvSpPr/>
          <p:nvPr/>
        </p:nvSpPr>
        <p:spPr>
          <a:xfrm>
            <a:off x="669647" y="884163"/>
            <a:ext cx="7852051" cy="34008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200" b="1" dirty="0">
                <a:solidFill>
                  <a:srgbClr val="3F3F3F"/>
                </a:solidFill>
                <a:latin typeface="DFKai-SB"/>
                <a:ea typeface="DFKai-SB"/>
                <a:cs typeface="DFKai-SB"/>
                <a:sym typeface="DFKai-SB"/>
              </a:rPr>
              <a:t>饲养宠物潮流</a:t>
            </a:r>
            <a:endParaRPr sz="3200" b="1" dirty="0">
              <a:solidFill>
                <a:srgbClr val="3F3F3F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 u="sng" dirty="0">
              <a:solidFill>
                <a:srgbClr val="3F3F3F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0" marR="0" lvl="0" indent="600075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200" dirty="0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近期一部以天竺鼠为主题的动画，令市民饲养天竺鼠的兴致大增。市民一窝蜂购买天竺鼠，但热潮过后弃养潮随即而来。</a:t>
            </a:r>
            <a:endParaRPr sz="2200" dirty="0">
              <a:solidFill>
                <a:schemeClr val="dk1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0" marR="0" lvl="0" indent="600075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200" dirty="0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天竺鼠的外表可爱，但它们对粮食及居住环境的要求较高，它们的平均寿命可达</a:t>
            </a:r>
            <a:r>
              <a:rPr lang="zh-TW" altLang="en-US" sz="2200" dirty="0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八</a:t>
            </a:r>
            <a:r>
              <a:rPr lang="zh-TW" sz="2200" dirty="0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年，需要主人经常陪伴。本港天气较为潮湿，天竺鼠较易感染皮肤病、肺炎等疾病 ……</a:t>
            </a:r>
            <a:endParaRPr sz="2200" dirty="0">
              <a:solidFill>
                <a:schemeClr val="dk1"/>
              </a:solidFill>
              <a:latin typeface="DFKai-SB"/>
              <a:ea typeface="DFKai-SB"/>
              <a:cs typeface="DFKai-SB"/>
              <a:sym typeface="DFKai-SB"/>
            </a:endParaRPr>
          </a:p>
        </p:txBody>
      </p:sp>
      <p:sp>
        <p:nvSpPr>
          <p:cNvPr id="171" name="Google Shape;171;p5"/>
          <p:cNvSpPr/>
          <p:nvPr/>
        </p:nvSpPr>
        <p:spPr>
          <a:xfrm>
            <a:off x="733148" y="1499175"/>
            <a:ext cx="7725051" cy="177800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" name="Google Shape;172;p5"/>
          <p:cNvSpPr/>
          <p:nvPr/>
        </p:nvSpPr>
        <p:spPr>
          <a:xfrm>
            <a:off x="6012117" y="5987899"/>
            <a:ext cx="2827377" cy="3277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Calibri"/>
              <a:buNone/>
            </a:pPr>
            <a:r>
              <a:rPr lang="zh-TW" sz="1700" cap="none" dirty="0">
                <a:solidFill>
                  <a:srgbClr val="262626"/>
                </a:solidFill>
                <a:latin typeface="DFKai-SB"/>
                <a:ea typeface="DFKai-SB"/>
                <a:cs typeface="DFKai-SB"/>
                <a:sym typeface="DFKai-SB"/>
              </a:rPr>
              <a:t>资料来源</a:t>
            </a:r>
            <a:r>
              <a:rPr lang="zh-TW" altLang="en-US" sz="1700" cap="none" dirty="0">
                <a:solidFill>
                  <a:srgbClr val="262626"/>
                </a:solidFill>
                <a:latin typeface="DFKai-SB"/>
                <a:ea typeface="DFKai-SB"/>
                <a:cs typeface="DFKai-SB"/>
                <a:sym typeface="DFKai-SB"/>
              </a:rPr>
              <a:t>：</a:t>
            </a:r>
            <a:r>
              <a:rPr lang="zh-TW" sz="1700" cap="none" dirty="0">
                <a:solidFill>
                  <a:srgbClr val="262626"/>
                </a:solidFill>
                <a:latin typeface="DFKai-SB"/>
                <a:ea typeface="DFKai-SB"/>
                <a:cs typeface="DFKai-SB"/>
                <a:sym typeface="DFKai-SB"/>
              </a:rPr>
              <a:t>综合新闻报道</a:t>
            </a:r>
            <a:endParaRPr sz="1700" cap="none" dirty="0">
              <a:solidFill>
                <a:srgbClr val="262626"/>
              </a:solidFill>
              <a:latin typeface="DFKai-SB"/>
              <a:ea typeface="DFKai-SB"/>
              <a:cs typeface="DFKai-SB"/>
              <a:sym typeface="DFKai-SB"/>
            </a:endParaRPr>
          </a:p>
        </p:txBody>
      </p:sp>
      <p:sp>
        <p:nvSpPr>
          <p:cNvPr id="173" name="Google Shape;173;p5"/>
          <p:cNvSpPr/>
          <p:nvPr/>
        </p:nvSpPr>
        <p:spPr>
          <a:xfrm>
            <a:off x="5497975" y="6478738"/>
            <a:ext cx="3523915" cy="3468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050" dirty="0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图片来源</a:t>
            </a:r>
            <a:r>
              <a:rPr lang="zh-TW" altLang="en-US" sz="1050" dirty="0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：</a:t>
            </a:r>
            <a:r>
              <a:rPr lang="zh-TW" sz="1050" dirty="0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http</a:t>
            </a:r>
            <a:r>
              <a:rPr lang="zh-TW" altLang="en-US" sz="1050" dirty="0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：</a:t>
            </a:r>
            <a:r>
              <a:rPr lang="zh-TW" sz="1050" dirty="0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//www.freepik.com</a:t>
            </a:r>
            <a:endParaRPr sz="1050" dirty="0">
              <a:solidFill>
                <a:srgbClr val="00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pic>
        <p:nvPicPr>
          <p:cNvPr id="174" name="Google Shape;174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872012" y="4284714"/>
            <a:ext cx="1649686" cy="15768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Google Shape;180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4236" y="79060"/>
            <a:ext cx="8685258" cy="6273322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p6"/>
          <p:cNvSpPr/>
          <p:nvPr/>
        </p:nvSpPr>
        <p:spPr>
          <a:xfrm>
            <a:off x="669647" y="847464"/>
            <a:ext cx="7852051" cy="3908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200" b="1" dirty="0">
                <a:solidFill>
                  <a:srgbClr val="3F3F3F"/>
                </a:solidFill>
                <a:latin typeface="DFKai-SB"/>
                <a:ea typeface="DFKai-SB"/>
                <a:cs typeface="DFKai-SB"/>
                <a:sym typeface="DFKai-SB"/>
              </a:rPr>
              <a:t>正视残酷对待动物的社会问题</a:t>
            </a:r>
            <a:endParaRPr sz="3200" b="1" dirty="0">
              <a:solidFill>
                <a:srgbClr val="3F3F3F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 u="sng" dirty="0">
              <a:solidFill>
                <a:srgbClr val="3F3F3F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0" marR="0" lvl="0" indent="600075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200" dirty="0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近年，香港出现一些残酷对待动物的案件，引起社会关注。警方表示对所有残酷对待动物案件都十分重视，残酷对待动物属严重罪行，绝不容忍任何残酷对待动物行为。在「动物守护计划」下，警队会与各持份者和市民大众携手合作，打击残酷对待动物的行为及提高</a:t>
            </a:r>
            <a:br>
              <a:rPr lang="zh-TW" sz="2200" dirty="0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</a:br>
            <a:r>
              <a:rPr lang="zh-TW" sz="2200" dirty="0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市民对动物福利的关注。</a:t>
            </a:r>
            <a:endParaRPr sz="2200" dirty="0">
              <a:solidFill>
                <a:schemeClr val="dk1"/>
              </a:solidFill>
              <a:latin typeface="DFKai-SB"/>
              <a:ea typeface="DFKai-SB"/>
              <a:cs typeface="DFKai-SB"/>
              <a:sym typeface="DFKai-SB"/>
            </a:endParaRPr>
          </a:p>
        </p:txBody>
      </p:sp>
      <p:sp>
        <p:nvSpPr>
          <p:cNvPr id="182" name="Google Shape;182;p6"/>
          <p:cNvSpPr/>
          <p:nvPr/>
        </p:nvSpPr>
        <p:spPr>
          <a:xfrm>
            <a:off x="733148" y="1499175"/>
            <a:ext cx="7725051" cy="177800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" name="Google Shape;183;p6"/>
          <p:cNvSpPr/>
          <p:nvPr/>
        </p:nvSpPr>
        <p:spPr>
          <a:xfrm>
            <a:off x="382842" y="5986138"/>
            <a:ext cx="2827377" cy="3277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Calibri"/>
              <a:buNone/>
            </a:pPr>
            <a:r>
              <a:rPr lang="zh-TW" sz="1700" cap="none" dirty="0">
                <a:solidFill>
                  <a:srgbClr val="262626"/>
                </a:solidFill>
                <a:latin typeface="DFKai-SB"/>
                <a:ea typeface="DFKai-SB"/>
                <a:cs typeface="DFKai-SB"/>
                <a:sym typeface="DFKai-SB"/>
              </a:rPr>
              <a:t>资料来源</a:t>
            </a:r>
            <a:r>
              <a:rPr lang="zh-TW" altLang="en-US" sz="1700" cap="none" dirty="0">
                <a:solidFill>
                  <a:srgbClr val="262626"/>
                </a:solidFill>
                <a:latin typeface="DFKai-SB"/>
                <a:ea typeface="DFKai-SB"/>
                <a:cs typeface="DFKai-SB"/>
                <a:sym typeface="DFKai-SB"/>
              </a:rPr>
              <a:t>：</a:t>
            </a:r>
            <a:r>
              <a:rPr lang="zh-TW" sz="1700" cap="none" dirty="0">
                <a:solidFill>
                  <a:srgbClr val="262626"/>
                </a:solidFill>
                <a:latin typeface="DFKai-SB"/>
                <a:ea typeface="DFKai-SB"/>
                <a:cs typeface="DFKai-SB"/>
                <a:sym typeface="DFKai-SB"/>
              </a:rPr>
              <a:t>综合新闻报道</a:t>
            </a:r>
            <a:endParaRPr sz="1700" cap="none" dirty="0">
              <a:solidFill>
                <a:srgbClr val="262626"/>
              </a:solidFill>
              <a:latin typeface="DFKai-SB"/>
              <a:ea typeface="DFKai-SB"/>
              <a:cs typeface="DFKai-SB"/>
              <a:sym typeface="DFKai-SB"/>
            </a:endParaRPr>
          </a:p>
        </p:txBody>
      </p:sp>
      <p:sp>
        <p:nvSpPr>
          <p:cNvPr id="184" name="Google Shape;184;p6"/>
          <p:cNvSpPr/>
          <p:nvPr/>
        </p:nvSpPr>
        <p:spPr>
          <a:xfrm>
            <a:off x="6329363" y="6568392"/>
            <a:ext cx="2692527" cy="2277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050" dirty="0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图片来源</a:t>
            </a:r>
            <a:r>
              <a:rPr lang="zh-TW" altLang="en-US" sz="1050" dirty="0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：</a:t>
            </a:r>
            <a:r>
              <a:rPr lang="zh-TW" sz="1050" dirty="0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https</a:t>
            </a:r>
            <a:r>
              <a:rPr lang="zh-TW" altLang="en-US" sz="1050" dirty="0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：</a:t>
            </a:r>
            <a:r>
              <a:rPr lang="zh-TW" sz="1050" dirty="0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//www.police.gov.hk</a:t>
            </a:r>
            <a:endParaRPr sz="1050" dirty="0">
              <a:solidFill>
                <a:srgbClr val="00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pic>
        <p:nvPicPr>
          <p:cNvPr id="185" name="Google Shape;185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260744" y="3718056"/>
            <a:ext cx="1568555" cy="22209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6" descr="https://www.police.gov.hk/info/img/aws/aws_03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329363" y="3717829"/>
            <a:ext cx="1585912" cy="22475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7"/>
          <p:cNvSpPr txBox="1">
            <a:spLocks noGrp="1"/>
          </p:cNvSpPr>
          <p:nvPr>
            <p:ph type="title"/>
          </p:nvPr>
        </p:nvSpPr>
        <p:spPr>
          <a:xfrm>
            <a:off x="477585" y="103804"/>
            <a:ext cx="7543800" cy="145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DFKai-SB"/>
              <a:buNone/>
            </a:pPr>
            <a:r>
              <a:rPr lang="zh-TW" dirty="0">
                <a:latin typeface="DFKai-SB"/>
                <a:ea typeface="DFKai-SB"/>
                <a:cs typeface="DFKai-SB"/>
                <a:sym typeface="DFKai-SB"/>
              </a:rPr>
              <a:t>反思问题</a:t>
            </a:r>
            <a:endParaRPr dirty="0"/>
          </a:p>
        </p:txBody>
      </p:sp>
      <p:sp>
        <p:nvSpPr>
          <p:cNvPr id="193" name="Google Shape;193;p7"/>
          <p:cNvSpPr txBox="1">
            <a:spLocks noGrp="1"/>
          </p:cNvSpPr>
          <p:nvPr>
            <p:ph type="body" idx="1"/>
          </p:nvPr>
        </p:nvSpPr>
        <p:spPr>
          <a:xfrm>
            <a:off x="576250" y="1867150"/>
            <a:ext cx="6632700" cy="438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 fontScale="25000" lnSpcReduction="20000"/>
          </a:bodyPr>
          <a:lstStyle/>
          <a:p>
            <a:pPr marL="514350" lvl="0" indent="-488156" algn="just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Calibri"/>
              <a:buAutoNum type="arabicPeriod"/>
            </a:pPr>
            <a:r>
              <a:rPr lang="zh-TW" sz="9550" dirty="0">
                <a:latin typeface="DFKai-SB"/>
                <a:ea typeface="DFKai-SB"/>
                <a:cs typeface="DFKai-SB"/>
                <a:sym typeface="DFKai-SB"/>
              </a:rPr>
              <a:t>是甚么导致天竺鼠弃养潮</a:t>
            </a:r>
            <a:r>
              <a:rPr lang="zh-TW" altLang="en-US" sz="9550" dirty="0">
                <a:latin typeface="DFKai-SB"/>
                <a:ea typeface="DFKai-SB"/>
                <a:cs typeface="DFKai-SB"/>
                <a:sym typeface="DFKai-SB"/>
              </a:rPr>
              <a:t>？</a:t>
            </a:r>
            <a:endParaRPr sz="9550" dirty="0"/>
          </a:p>
          <a:p>
            <a:pPr marL="514350" lvl="0" indent="-488156" algn="just" rtl="0">
              <a:lnSpc>
                <a:spcPct val="200000"/>
              </a:lnSpc>
              <a:spcBef>
                <a:spcPts val="2400"/>
              </a:spcBef>
              <a:spcAft>
                <a:spcPts val="0"/>
              </a:spcAft>
              <a:buSzPct val="100000"/>
              <a:buFont typeface="Calibri"/>
              <a:buAutoNum type="arabicPeriod"/>
            </a:pPr>
            <a:r>
              <a:rPr lang="zh-TW" sz="9550" dirty="0">
                <a:latin typeface="DFKai-SB"/>
                <a:ea typeface="DFKai-SB"/>
                <a:cs typeface="DFKai-SB"/>
                <a:sym typeface="DFKai-SB"/>
              </a:rPr>
              <a:t>你认为弃养后天竺鼠会怎样</a:t>
            </a:r>
            <a:r>
              <a:rPr lang="zh-TW" altLang="en-US" sz="9550" dirty="0">
                <a:latin typeface="DFKai-SB"/>
                <a:ea typeface="DFKai-SB"/>
                <a:cs typeface="DFKai-SB"/>
                <a:sym typeface="DFKai-SB"/>
              </a:rPr>
              <a:t>？</a:t>
            </a:r>
            <a:r>
              <a:rPr lang="zh-TW" sz="9550" dirty="0">
                <a:latin typeface="DFKai-SB"/>
                <a:ea typeface="DFKai-SB"/>
                <a:cs typeface="DFKai-SB"/>
                <a:sym typeface="DFKai-SB"/>
              </a:rPr>
              <a:t>为甚么</a:t>
            </a:r>
            <a:r>
              <a:rPr lang="zh-TW" altLang="en-US" sz="9550" dirty="0">
                <a:latin typeface="DFKai-SB"/>
                <a:ea typeface="DFKai-SB"/>
                <a:cs typeface="DFKai-SB"/>
                <a:sym typeface="DFKai-SB"/>
              </a:rPr>
              <a:t>？</a:t>
            </a:r>
            <a:endParaRPr sz="9550" dirty="0">
              <a:latin typeface="DFKai-SB"/>
              <a:ea typeface="DFKai-SB"/>
              <a:cs typeface="DFKai-SB"/>
              <a:sym typeface="DFKai-SB"/>
            </a:endParaRPr>
          </a:p>
          <a:p>
            <a:pPr marL="514350" lvl="0" indent="-488156" algn="l" rtl="0">
              <a:lnSpc>
                <a:spcPct val="200000"/>
              </a:lnSpc>
              <a:spcBef>
                <a:spcPts val="2400"/>
              </a:spcBef>
              <a:spcAft>
                <a:spcPts val="0"/>
              </a:spcAft>
              <a:buSzPct val="100000"/>
              <a:buFont typeface="Calibri"/>
              <a:buAutoNum type="arabicPeriod"/>
            </a:pPr>
            <a:r>
              <a:rPr lang="zh-TW" sz="9550" dirty="0">
                <a:latin typeface="DFKai-SB"/>
                <a:ea typeface="DFKai-SB"/>
                <a:cs typeface="DFKai-SB"/>
                <a:sym typeface="DFKai-SB"/>
              </a:rPr>
              <a:t>饲养宠物前，我们应考虑甚么</a:t>
            </a:r>
            <a:r>
              <a:rPr lang="zh-TW" altLang="en-US" sz="9550" dirty="0">
                <a:latin typeface="DFKai-SB"/>
                <a:ea typeface="DFKai-SB"/>
                <a:cs typeface="DFKai-SB"/>
                <a:sym typeface="DFKai-SB"/>
              </a:rPr>
              <a:t>？</a:t>
            </a:r>
            <a:endParaRPr sz="9550" dirty="0">
              <a:latin typeface="DFKai-SB"/>
              <a:ea typeface="DFKai-SB"/>
              <a:cs typeface="DFKai-SB"/>
              <a:sym typeface="DFKai-SB"/>
            </a:endParaRPr>
          </a:p>
          <a:p>
            <a:pPr marL="514350" lvl="0" indent="-488156" algn="l" rtl="0">
              <a:lnSpc>
                <a:spcPct val="200000"/>
              </a:lnSpc>
              <a:spcBef>
                <a:spcPts val="2400"/>
              </a:spcBef>
              <a:spcAft>
                <a:spcPts val="0"/>
              </a:spcAft>
              <a:buSzPct val="100000"/>
              <a:buFont typeface="DFKai-SB"/>
              <a:buAutoNum type="arabicPeriod"/>
            </a:pPr>
            <a:r>
              <a:rPr lang="zh-TW" sz="9550" dirty="0">
                <a:latin typeface="DFKai-SB"/>
                <a:ea typeface="DFKai-SB"/>
                <a:cs typeface="DFKai-SB"/>
                <a:sym typeface="DFKai-SB"/>
              </a:rPr>
              <a:t>为何社会大众对残酷对待动物的行为反感</a:t>
            </a:r>
            <a:r>
              <a:rPr lang="zh-TW" altLang="en-US" sz="9550" dirty="0">
                <a:latin typeface="DFKai-SB"/>
                <a:ea typeface="DFKai-SB"/>
                <a:cs typeface="DFKai-SB"/>
                <a:sym typeface="DFKai-SB"/>
              </a:rPr>
              <a:t>？</a:t>
            </a:r>
            <a:br>
              <a:rPr lang="zh-TW" sz="9550" dirty="0">
                <a:latin typeface="DFKai-SB"/>
                <a:ea typeface="DFKai-SB"/>
                <a:cs typeface="DFKai-SB"/>
                <a:sym typeface="DFKai-SB"/>
              </a:rPr>
            </a:br>
            <a:r>
              <a:rPr lang="zh-TW" sz="9550" dirty="0">
                <a:latin typeface="DFKai-SB"/>
                <a:ea typeface="DFKai-SB"/>
                <a:cs typeface="DFKai-SB"/>
                <a:sym typeface="DFKai-SB"/>
              </a:rPr>
              <a:t>这</a:t>
            </a:r>
            <a:r>
              <a:rPr lang="zh-TW" altLang="en-US" sz="9550" dirty="0">
                <a:latin typeface="DFKai-SB"/>
                <a:ea typeface="DFKai-SB"/>
                <a:cs typeface="DFKai-SB"/>
                <a:sym typeface="DFKai-SB"/>
              </a:rPr>
              <a:t>些行为违反了哪些正确</a:t>
            </a:r>
            <a:r>
              <a:rPr lang="zh-TW" sz="9550" dirty="0">
                <a:latin typeface="DFKai-SB"/>
                <a:ea typeface="DFKai-SB"/>
                <a:cs typeface="DFKai-SB"/>
                <a:sym typeface="DFKai-SB"/>
              </a:rPr>
              <a:t>价值观</a:t>
            </a:r>
            <a:r>
              <a:rPr lang="zh-TW" altLang="en-US" sz="9550" dirty="0">
                <a:latin typeface="DFKai-SB"/>
                <a:ea typeface="DFKai-SB"/>
                <a:cs typeface="DFKai-SB"/>
                <a:sym typeface="DFKai-SB"/>
              </a:rPr>
              <a:t>？</a:t>
            </a:r>
            <a:endParaRPr sz="9550" dirty="0">
              <a:latin typeface="DFKai-SB"/>
              <a:ea typeface="DFKai-SB"/>
              <a:cs typeface="DFKai-SB"/>
              <a:sym typeface="DFKai-SB"/>
            </a:endParaRPr>
          </a:p>
          <a:p>
            <a:pPr marL="0" lvl="0" indent="0" algn="l" rtl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SzPct val="100000"/>
              <a:buNone/>
            </a:pPr>
            <a:endParaRPr sz="2400" dirty="0"/>
          </a:p>
        </p:txBody>
      </p:sp>
      <p:sp>
        <p:nvSpPr>
          <p:cNvPr id="194" name="Google Shape;194;p7"/>
          <p:cNvSpPr/>
          <p:nvPr/>
        </p:nvSpPr>
        <p:spPr>
          <a:xfrm>
            <a:off x="5787342" y="6568396"/>
            <a:ext cx="3234548" cy="2571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050" dirty="0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图片来源</a:t>
            </a:r>
            <a:r>
              <a:rPr lang="zh-TW" altLang="en-US" sz="1050" dirty="0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：</a:t>
            </a:r>
            <a:r>
              <a:rPr lang="zh-TW" sz="1050" dirty="0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http</a:t>
            </a:r>
            <a:r>
              <a:rPr lang="zh-TW" altLang="en-US" sz="1050" dirty="0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：</a:t>
            </a:r>
            <a:r>
              <a:rPr lang="zh-TW" sz="1050" dirty="0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//www.freepik.com</a:t>
            </a:r>
            <a:endParaRPr sz="1050" dirty="0">
              <a:solidFill>
                <a:srgbClr val="00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pic>
        <p:nvPicPr>
          <p:cNvPr id="195" name="Google Shape;195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33426" y="3957001"/>
            <a:ext cx="1851000" cy="1818000"/>
          </a:xfrm>
          <a:prstGeom prst="roundRect">
            <a:avLst>
              <a:gd name="adj" fmla="val 8594"/>
            </a:avLst>
          </a:prstGeom>
          <a:solidFill>
            <a:srgbClr val="ECECEC"/>
          </a:solidFill>
          <a:ln>
            <a:noFill/>
          </a:ln>
          <a:effectLst>
            <a:reflection stA="38000" endPos="28000" dist="5000" dir="5400000" sy="-100000" algn="bl" rotWithShape="0"/>
          </a:effectLst>
        </p:spPr>
      </p:pic>
      <p:pic>
        <p:nvPicPr>
          <p:cNvPr id="196" name="Google Shape;196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033427" y="1867126"/>
            <a:ext cx="1851025" cy="15940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8"/>
          <p:cNvSpPr txBox="1">
            <a:spLocks noGrp="1"/>
          </p:cNvSpPr>
          <p:nvPr>
            <p:ph type="title"/>
          </p:nvPr>
        </p:nvSpPr>
        <p:spPr>
          <a:xfrm>
            <a:off x="997020" y="0"/>
            <a:ext cx="7412603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lvl="0">
              <a:buClr>
                <a:srgbClr val="8D4120"/>
              </a:buClr>
              <a:buSzPts val="3600"/>
            </a:pPr>
            <a:r>
              <a:rPr lang="zh-TW" altLang="en-US" dirty="0">
                <a:solidFill>
                  <a:srgbClr val="8D4120"/>
                </a:solidFill>
                <a:latin typeface="DFKai-SB"/>
                <a:ea typeface="DFKai-SB"/>
                <a:cs typeface="DFKai-SB"/>
                <a:sym typeface="DFKai-SB"/>
              </a:rPr>
              <a:t>仁爱</a:t>
            </a:r>
          </a:p>
        </p:txBody>
      </p:sp>
      <p:sp>
        <p:nvSpPr>
          <p:cNvPr id="203" name="Google Shape;203;p8"/>
          <p:cNvSpPr txBox="1">
            <a:spLocks noGrp="1"/>
          </p:cNvSpPr>
          <p:nvPr>
            <p:ph type="body" idx="1"/>
          </p:nvPr>
        </p:nvSpPr>
        <p:spPr>
          <a:xfrm>
            <a:off x="671513" y="3312257"/>
            <a:ext cx="7738110" cy="33028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91440" lvl="0" indent="-15240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 "/>
            </a:pPr>
            <a:r>
              <a:rPr lang="zh-TW" sz="2400" dirty="0">
                <a:latin typeface="DFKai-SB"/>
                <a:ea typeface="DFKai-SB"/>
                <a:cs typeface="DFKai-SB"/>
                <a:sym typeface="DFKai-SB"/>
              </a:rPr>
              <a:t>《孟子‧尽心上》说出了我们对亲人、一般人和天地万物应有的态度。</a:t>
            </a:r>
            <a:endParaRPr sz="2400" dirty="0">
              <a:latin typeface="DFKai-SB"/>
              <a:ea typeface="DFKai-SB"/>
              <a:cs typeface="DFKai-SB"/>
              <a:sym typeface="DFKai-SB"/>
            </a:endParaRPr>
          </a:p>
          <a:p>
            <a:pPr marL="91440" lvl="0" indent="-152400" algn="just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400"/>
              <a:buChar char=" "/>
            </a:pPr>
            <a:r>
              <a:rPr lang="zh-TW" sz="2400" dirty="0">
                <a:latin typeface="DFKai-SB"/>
                <a:ea typeface="DFKai-SB"/>
                <a:cs typeface="DFKai-SB"/>
                <a:sym typeface="DFKai-SB"/>
              </a:rPr>
              <a:t>「亲亲」的第一个「亲」字，动词，爱；第二个「亲」字，名词，亲人。「仁」，动词，以仁厚之心待人。「爱」，爱护、爱惜。</a:t>
            </a:r>
            <a:endParaRPr sz="2400" dirty="0">
              <a:latin typeface="DFKai-SB"/>
              <a:ea typeface="DFKai-SB"/>
              <a:cs typeface="DFKai-SB"/>
              <a:sym typeface="DFKai-SB"/>
            </a:endParaRPr>
          </a:p>
          <a:p>
            <a:pPr marL="91440" lvl="0" indent="-152400" algn="just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400"/>
              <a:buChar char=" "/>
            </a:pPr>
            <a:r>
              <a:rPr lang="zh-TW" sz="2400" dirty="0">
                <a:latin typeface="DFKai-SB"/>
                <a:ea typeface="DFKai-SB"/>
                <a:cs typeface="DFKai-SB"/>
                <a:sym typeface="DFKai-SB"/>
              </a:rPr>
              <a:t>全句的意思是</a:t>
            </a:r>
            <a:r>
              <a:rPr lang="zh-TW" altLang="en-US" sz="2400" dirty="0">
                <a:latin typeface="DFKai-SB"/>
                <a:ea typeface="DFKai-SB"/>
                <a:cs typeface="DFKai-SB"/>
                <a:sym typeface="DFKai-SB"/>
              </a:rPr>
              <a:t>：</a:t>
            </a:r>
            <a:r>
              <a:rPr lang="zh-TW" sz="2400" dirty="0">
                <a:latin typeface="DFKai-SB"/>
                <a:ea typeface="DFKai-SB"/>
                <a:cs typeface="DFKai-SB"/>
                <a:sym typeface="DFKai-SB"/>
              </a:rPr>
              <a:t>要亲爱自己的亲人，</a:t>
            </a:r>
            <a:r>
              <a:rPr lang="zh-TW" sz="2400" b="1" dirty="0">
                <a:solidFill>
                  <a:srgbClr val="8D4120"/>
                </a:solidFill>
                <a:latin typeface="DFKai-SB"/>
                <a:ea typeface="DFKai-SB"/>
                <a:cs typeface="DFKai-SB"/>
                <a:sym typeface="DFKai-SB"/>
              </a:rPr>
              <a:t>仁厚地对待一般人，并且推而广之，爱护天地万物。</a:t>
            </a:r>
            <a:endParaRPr sz="2400" b="1" dirty="0">
              <a:solidFill>
                <a:srgbClr val="8D4120"/>
              </a:solidFill>
              <a:latin typeface="DFKai-SB"/>
              <a:ea typeface="DFKai-SB"/>
              <a:cs typeface="DFKai-SB"/>
              <a:sym typeface="DFKai-SB"/>
            </a:endParaRPr>
          </a:p>
        </p:txBody>
      </p:sp>
      <p:sp>
        <p:nvSpPr>
          <p:cNvPr id="204" name="Google Shape;204;p8"/>
          <p:cNvSpPr/>
          <p:nvPr/>
        </p:nvSpPr>
        <p:spPr>
          <a:xfrm>
            <a:off x="6190029" y="6475819"/>
            <a:ext cx="2622667" cy="2908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050" dirty="0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图片来源 https</a:t>
            </a:r>
            <a:r>
              <a:rPr lang="zh-TW" altLang="en-US" sz="1050" dirty="0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：</a:t>
            </a:r>
            <a:r>
              <a:rPr lang="zh-TW" sz="1050" dirty="0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//www.edb.gov.hk/</a:t>
            </a:r>
            <a:endParaRPr sz="1050" dirty="0">
              <a:solidFill>
                <a:srgbClr val="00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pic>
        <p:nvPicPr>
          <p:cNvPr id="205" name="Google Shape;205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22071" y="1772538"/>
            <a:ext cx="4762500" cy="1409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9"/>
          <p:cNvSpPr txBox="1">
            <a:spLocks noGrp="1"/>
          </p:cNvSpPr>
          <p:nvPr>
            <p:ph type="title"/>
          </p:nvPr>
        </p:nvSpPr>
        <p:spPr>
          <a:xfrm>
            <a:off x="675800" y="690351"/>
            <a:ext cx="7543800" cy="10086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8D4120"/>
              </a:buClr>
              <a:buSzPts val="4800"/>
              <a:buFont typeface="DFKai-SB"/>
              <a:buNone/>
            </a:pPr>
            <a:r>
              <a:rPr lang="zh-TW" dirty="0">
                <a:solidFill>
                  <a:srgbClr val="8D4120"/>
                </a:solidFill>
                <a:latin typeface="DFKai-SB"/>
                <a:ea typeface="DFKai-SB"/>
                <a:cs typeface="DFKai-SB"/>
                <a:sym typeface="DFKai-SB"/>
              </a:rPr>
              <a:t>我们都有仁爱之心</a:t>
            </a:r>
            <a:endParaRPr dirty="0">
              <a:solidFill>
                <a:srgbClr val="8D4120"/>
              </a:solidFill>
              <a:latin typeface="DFKai-SB"/>
              <a:ea typeface="DFKai-SB"/>
              <a:cs typeface="DFKai-SB"/>
              <a:sym typeface="DFKai-SB"/>
            </a:endParaRPr>
          </a:p>
        </p:txBody>
      </p:sp>
      <p:sp>
        <p:nvSpPr>
          <p:cNvPr id="211" name="Google Shape;211;p9"/>
          <p:cNvSpPr txBox="1">
            <a:spLocks noGrp="1"/>
          </p:cNvSpPr>
          <p:nvPr>
            <p:ph type="body" idx="1"/>
          </p:nvPr>
        </p:nvSpPr>
        <p:spPr>
          <a:xfrm>
            <a:off x="675804" y="2047246"/>
            <a:ext cx="8051100" cy="40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/>
          <a:p>
            <a:pPr marL="91440" lvl="0" indent="-203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Char char=" "/>
            </a:pPr>
            <a:r>
              <a:rPr lang="zh-TW" sz="3200" dirty="0">
                <a:solidFill>
                  <a:srgbClr val="8D4120"/>
                </a:solidFill>
                <a:latin typeface="DFKai-SB"/>
                <a:ea typeface="DFKai-SB"/>
                <a:cs typeface="DFKai-SB"/>
                <a:sym typeface="DFKai-SB"/>
              </a:rPr>
              <a:t>「君子之于禽兽也，见其生，不忍见其死；闻其声，不忍食其肉。是以君子远庖厨也。」</a:t>
            </a:r>
            <a:endParaRPr sz="3200" dirty="0">
              <a:solidFill>
                <a:srgbClr val="8D412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91440" lvl="0" indent="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3200"/>
              <a:buNone/>
            </a:pPr>
            <a:endParaRPr sz="3200" dirty="0">
              <a:solidFill>
                <a:srgbClr val="8D412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91440" lvl="0" indent="-1778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800"/>
              <a:buChar char=" "/>
            </a:pPr>
            <a:r>
              <a:rPr lang="zh-TW" sz="2800" dirty="0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在传统中华美德之中，孟子以故事说明了我们有「仁」</a:t>
            </a:r>
            <a:r>
              <a:rPr lang="zh-TW" altLang="en-US" sz="2800" dirty="0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心</a:t>
            </a:r>
            <a:r>
              <a:rPr lang="zh-TW" sz="2800" dirty="0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。我们看见动物受苦，都会有不忍心的感情。这就是我们的善心之端。好好保存善心，推而广之，</a:t>
            </a:r>
            <a:r>
              <a:rPr lang="zh-TW" altLang="en-US" sz="2800" dirty="0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就</a:t>
            </a:r>
            <a:r>
              <a:rPr lang="zh-TW" sz="2800" dirty="0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能实</a:t>
            </a:r>
            <a:r>
              <a:rPr lang="zh-TW" altLang="en-US" sz="2800" dirty="0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践</a:t>
            </a:r>
            <a:r>
              <a:rPr lang="zh-TW" sz="2800" dirty="0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仁爱了。</a:t>
            </a:r>
            <a:endParaRPr sz="2800" dirty="0">
              <a:solidFill>
                <a:schemeClr val="dk1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91440" lvl="0" indent="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None/>
            </a:pPr>
            <a:endParaRPr dirty="0"/>
          </a:p>
        </p:txBody>
      </p:sp>
      <p:pic>
        <p:nvPicPr>
          <p:cNvPr id="212" name="Google Shape;212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32190" y="373063"/>
            <a:ext cx="1184536" cy="125856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28099" y="372957"/>
            <a:ext cx="1373100" cy="1258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0"/>
          <p:cNvSpPr txBox="1">
            <a:spLocks noGrp="1"/>
          </p:cNvSpPr>
          <p:nvPr>
            <p:ph type="title"/>
          </p:nvPr>
        </p:nvSpPr>
        <p:spPr>
          <a:xfrm>
            <a:off x="842211" y="293048"/>
            <a:ext cx="75438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DFKai-SB"/>
              <a:buNone/>
            </a:pPr>
            <a:r>
              <a:rPr lang="zh-TW" dirty="0">
                <a:latin typeface="DFKai-SB"/>
                <a:ea typeface="DFKai-SB"/>
                <a:cs typeface="DFKai-SB"/>
                <a:sym typeface="DFKai-SB"/>
              </a:rPr>
              <a:t>总结</a:t>
            </a:r>
            <a:r>
              <a:rPr lang="zh-TW" altLang="en-US" dirty="0"/>
              <a:t>：</a:t>
            </a:r>
            <a:endParaRPr dirty="0"/>
          </a:p>
        </p:txBody>
      </p:sp>
      <p:sp>
        <p:nvSpPr>
          <p:cNvPr id="220" name="Google Shape;220;p10"/>
          <p:cNvSpPr txBox="1">
            <a:spLocks noGrp="1"/>
          </p:cNvSpPr>
          <p:nvPr>
            <p:ph type="body" idx="1"/>
          </p:nvPr>
        </p:nvSpPr>
        <p:spPr>
          <a:xfrm>
            <a:off x="765253" y="1908078"/>
            <a:ext cx="7697716" cy="43405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/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zh-TW" sz="2400" dirty="0">
                <a:latin typeface="DFKai-SB"/>
                <a:ea typeface="DFKai-SB"/>
                <a:cs typeface="DFKai-SB"/>
                <a:sym typeface="DFKai-SB"/>
              </a:rPr>
              <a:t>    饲养宠物是一项重大的决定，在决定饲养前，我们要对宠物的需要有充分的了解。即使决定饲养宠物，我们也要对所有动物抱持</a:t>
            </a:r>
            <a:r>
              <a:rPr lang="zh-TW" sz="2400" b="1" dirty="0">
                <a:solidFill>
                  <a:srgbClr val="8D4120"/>
                </a:solidFill>
                <a:latin typeface="DFKai-SB"/>
                <a:ea typeface="DFKai-SB"/>
                <a:cs typeface="DFKai-SB"/>
                <a:sym typeface="DFKai-SB"/>
              </a:rPr>
              <a:t>仁爱之心，善待它们</a:t>
            </a:r>
            <a:r>
              <a:rPr lang="zh-TW" sz="2400" dirty="0">
                <a:latin typeface="DFKai-SB"/>
                <a:ea typeface="DFKai-SB"/>
                <a:cs typeface="DFKai-SB"/>
                <a:sym typeface="DFKai-SB"/>
              </a:rPr>
              <a:t>。</a:t>
            </a:r>
            <a:endParaRPr sz="2400" dirty="0">
              <a:latin typeface="DFKai-SB"/>
              <a:ea typeface="DFKai-SB"/>
              <a:cs typeface="DFKai-SB"/>
              <a:sym typeface="DFKai-SB"/>
            </a:endParaRPr>
          </a:p>
          <a:p>
            <a:pPr marL="0" lvl="0" indent="0" algn="just" rtl="0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SzPts val="2400"/>
              <a:buNone/>
            </a:pPr>
            <a:r>
              <a:rPr lang="zh-TW" sz="2400" dirty="0">
                <a:latin typeface="DFKai-SB"/>
                <a:ea typeface="DFKai-SB"/>
                <a:cs typeface="DFKai-SB"/>
                <a:sym typeface="DFKai-SB"/>
              </a:rPr>
              <a:t>    动物和人类都有生理和心理的需要，除了照顾它们的起居饮食外，</a:t>
            </a:r>
            <a:r>
              <a:rPr lang="zh-TW" sz="2400" b="1" dirty="0">
                <a:solidFill>
                  <a:srgbClr val="8D4120"/>
                </a:solidFill>
                <a:latin typeface="DFKai-SB"/>
                <a:ea typeface="DFKai-SB"/>
                <a:cs typeface="DFKai-SB"/>
                <a:sym typeface="DFKai-SB"/>
              </a:rPr>
              <a:t>照顾牠们的情感需要同样重要</a:t>
            </a:r>
            <a:r>
              <a:rPr lang="zh-TW" sz="2400" dirty="0">
                <a:latin typeface="DFKai-SB"/>
                <a:ea typeface="DFKai-SB"/>
                <a:cs typeface="DFKai-SB"/>
                <a:sym typeface="DFKai-SB"/>
              </a:rPr>
              <a:t>。作为主人，我们要</a:t>
            </a:r>
            <a:r>
              <a:rPr lang="zh-TW" sz="2400" b="1" dirty="0">
                <a:solidFill>
                  <a:srgbClr val="8D4120"/>
                </a:solidFill>
                <a:latin typeface="DFKai-SB"/>
                <a:ea typeface="DFKai-SB"/>
                <a:cs typeface="DFKai-SB"/>
                <a:sym typeface="DFKai-SB"/>
              </a:rPr>
              <a:t>对宠物负责任</a:t>
            </a:r>
            <a:r>
              <a:rPr lang="zh-TW" sz="2400" dirty="0">
                <a:solidFill>
                  <a:srgbClr val="8D4120"/>
                </a:solidFill>
                <a:latin typeface="DFKai-SB"/>
                <a:ea typeface="DFKai-SB"/>
                <a:cs typeface="DFKai-SB"/>
                <a:sym typeface="DFKai-SB"/>
              </a:rPr>
              <a:t>，</a:t>
            </a:r>
            <a:r>
              <a:rPr lang="zh-TW" sz="2400" b="1" dirty="0">
                <a:solidFill>
                  <a:srgbClr val="8D4120"/>
                </a:solidFill>
                <a:latin typeface="DFKai-SB"/>
                <a:ea typeface="DFKai-SB"/>
                <a:cs typeface="DFKai-SB"/>
                <a:sym typeface="DFKai-SB"/>
              </a:rPr>
              <a:t>关爱它们</a:t>
            </a:r>
            <a:r>
              <a:rPr lang="zh-TW" sz="2400" dirty="0">
                <a:latin typeface="DFKai-SB"/>
                <a:ea typeface="DFKai-SB"/>
                <a:cs typeface="DFKai-SB"/>
                <a:sym typeface="DFKai-SB"/>
              </a:rPr>
              <a:t>，确保它们活得健康快乐，直至它们终老。</a:t>
            </a:r>
            <a:endParaRPr sz="2400" dirty="0">
              <a:latin typeface="DFKai-SB"/>
              <a:ea typeface="DFKai-SB"/>
              <a:cs typeface="DFKai-SB"/>
              <a:sym typeface="DFKai-SB"/>
            </a:endParaRPr>
          </a:p>
          <a:p>
            <a:pPr marL="0" lvl="0" indent="0" algn="just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700"/>
              <a:buNone/>
            </a:pPr>
            <a:endParaRPr sz="700" dirty="0">
              <a:latin typeface="DFKai-SB"/>
              <a:ea typeface="DFKai-SB"/>
              <a:cs typeface="DFKai-SB"/>
              <a:sym typeface="DFKai-SB"/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</a:pPr>
            <a:endParaRPr sz="700" dirty="0">
              <a:latin typeface="DFKai-SB"/>
              <a:ea typeface="DFKai-SB"/>
              <a:cs typeface="DFKai-SB"/>
              <a:sym typeface="DFKai-SB"/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endParaRPr sz="1000" dirty="0">
              <a:latin typeface="DFKai-SB"/>
              <a:ea typeface="DFKai-SB"/>
              <a:cs typeface="DFKai-SB"/>
              <a:sym typeface="DFKai-SB"/>
            </a:endParaRPr>
          </a:p>
          <a:p>
            <a:pPr marL="0" lvl="0" indent="0" algn="just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2400"/>
              <a:buNone/>
            </a:pPr>
            <a:endParaRPr sz="2400" dirty="0">
              <a:latin typeface="DFKai-SB"/>
              <a:ea typeface="DFKai-SB"/>
              <a:cs typeface="DFKai-SB"/>
              <a:sym typeface="DFKai-SB"/>
            </a:endParaRPr>
          </a:p>
          <a:p>
            <a:pPr marL="0" lvl="0" indent="0" algn="just" rtl="0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SzPts val="2400"/>
              <a:buNone/>
            </a:pPr>
            <a:endParaRPr sz="2400" dirty="0">
              <a:latin typeface="DFKai-SB"/>
              <a:ea typeface="DFKai-SB"/>
              <a:cs typeface="DFKai-SB"/>
              <a:sym typeface="DFKai-SB"/>
            </a:endParaRPr>
          </a:p>
        </p:txBody>
      </p:sp>
      <p:sp>
        <p:nvSpPr>
          <p:cNvPr id="221" name="Google Shape;221;p10"/>
          <p:cNvSpPr/>
          <p:nvPr/>
        </p:nvSpPr>
        <p:spPr>
          <a:xfrm>
            <a:off x="6660232" y="6568392"/>
            <a:ext cx="2361658" cy="257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050" dirty="0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图片来源</a:t>
            </a:r>
            <a:r>
              <a:rPr lang="zh-TW" altLang="en-US" sz="1050" dirty="0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：</a:t>
            </a:r>
            <a:r>
              <a:rPr lang="zh-TW" sz="1050" dirty="0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http</a:t>
            </a:r>
            <a:r>
              <a:rPr lang="zh-TW" altLang="en-US" sz="1050" dirty="0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：</a:t>
            </a:r>
            <a:r>
              <a:rPr lang="zh-TW" sz="1050" dirty="0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//www.freepik.com</a:t>
            </a:r>
            <a:endParaRPr sz="1050" dirty="0">
              <a:solidFill>
                <a:srgbClr val="00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pic>
        <p:nvPicPr>
          <p:cNvPr id="222" name="Google Shape;222;p10" descr="Good doggy illustration concept Free Vector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60232" y="227479"/>
            <a:ext cx="2220834" cy="14793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延伸活动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92075" indent="0">
              <a:buNone/>
            </a:pP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未必每个人都有足够条件饲养动物，除了领养动物外，我们还可以如何实践仁爱之心？</a:t>
            </a:r>
            <a:endParaRPr lang="en-US" altLang="zh-TW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92075" indent="0">
              <a:buNone/>
            </a:pPr>
            <a:endParaRPr lang="en-US" altLang="zh-TW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92075" indent="0">
              <a:buNone/>
            </a:pP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试向同学分享你们实践仁爱之心的经验。</a:t>
            </a:r>
          </a:p>
        </p:txBody>
      </p:sp>
    </p:spTree>
    <p:extLst>
      <p:ext uri="{BB962C8B-B14F-4D97-AF65-F5344CB8AC3E}">
        <p14:creationId xmlns:p14="http://schemas.microsoft.com/office/powerpoint/2010/main" val="1249955584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rgbClr val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e5c2c51-7906-4fac-bf5c-36dc0d54e7e0">
      <Terms xmlns="http://schemas.microsoft.com/office/infopath/2007/PartnerControls"/>
    </lcf76f155ced4ddcb4097134ff3c332f>
    <TaxCatchAll xmlns="864ccfde-09d8-454f-ae99-5f29ab723904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文件" ma:contentTypeID="0x010100EF829C2D0BC7F544BE1FEDE0EECD7245" ma:contentTypeVersion="14" ma:contentTypeDescription="建立新的文件。" ma:contentTypeScope="" ma:versionID="d1593d9629a3a48ddaafd7231b0ad644">
  <xsd:schema xmlns:xsd="http://www.w3.org/2001/XMLSchema" xmlns:xs="http://www.w3.org/2001/XMLSchema" xmlns:p="http://schemas.microsoft.com/office/2006/metadata/properties" xmlns:ns2="de5c2c51-7906-4fac-bf5c-36dc0d54e7e0" xmlns:ns3="864ccfde-09d8-454f-ae99-5f29ab723904" targetNamespace="http://schemas.microsoft.com/office/2006/metadata/properties" ma:root="true" ma:fieldsID="f0d84e34c217b4b3044800414c014856" ns2:_="" ns3:_="">
    <xsd:import namespace="de5c2c51-7906-4fac-bf5c-36dc0d54e7e0"/>
    <xsd:import namespace="864ccfde-09d8-454f-ae99-5f29ab72390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LengthInSeconds" minOccurs="0"/>
                <xsd:element ref="ns2:MediaServiceLoca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e5c2c51-7906-4fac-bf5c-36dc0d54e7e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影像標籤" ma:readOnly="false" ma:fieldId="{5cf76f15-5ced-4ddc-b409-7134ff3c332f}" ma:taxonomyMulti="true" ma:sspId="bca0ba2c-31e5-4c89-bdb4-0b3d60f8794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1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4ccfde-09d8-454f-ae99-5f29ab723904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74d4ee96-b1b1-4045-bb81-c362fa281820}" ma:internalName="TaxCatchAll" ma:showField="CatchAllData" ma:web="864ccfde-09d8-454f-ae99-5f29ab72390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內容類型"/>
        <xsd:element ref="dc:title" minOccurs="0" maxOccurs="1" ma:index="4" ma:displayName="標題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EDD5B26-985A-497E-B238-E4955AADC188}">
  <ds:schemaRefs>
    <ds:schemaRef ds:uri="http://schemas.microsoft.com/office/2006/metadata/properties"/>
    <ds:schemaRef ds:uri="http://schemas.microsoft.com/office/infopath/2007/PartnerControls"/>
    <ds:schemaRef ds:uri="de5c2c51-7906-4fac-bf5c-36dc0d54e7e0"/>
    <ds:schemaRef ds:uri="864ccfde-09d8-454f-ae99-5f29ab723904"/>
  </ds:schemaRefs>
</ds:datastoreItem>
</file>

<file path=customXml/itemProps2.xml><?xml version="1.0" encoding="utf-8"?>
<ds:datastoreItem xmlns:ds="http://schemas.openxmlformats.org/officeDocument/2006/customXml" ds:itemID="{5452342E-5A1A-42D7-BBE3-424E49BEA72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6D9E696-1701-427C-8848-4E5FE5DE572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e5c2c51-7906-4fac-bf5c-36dc0d54e7e0"/>
    <ds:schemaRef ds:uri="864ccfde-09d8-454f-ae99-5f29ab72390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1666</Words>
  <Application>Microsoft Office PowerPoint</Application>
  <PresentationFormat>On-screen Show (4:3)</PresentationFormat>
  <Paragraphs>84</Paragraphs>
  <Slides>9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Retrospect</vt:lpstr>
      <vt:lpstr>生活事件事例： 与宠物相处</vt:lpstr>
      <vt:lpstr>PowerPoint Presentation</vt:lpstr>
      <vt:lpstr>PowerPoint Presentation</vt:lpstr>
      <vt:lpstr>PowerPoint Presentation</vt:lpstr>
      <vt:lpstr>反思问题</vt:lpstr>
      <vt:lpstr>仁爱</vt:lpstr>
      <vt:lpstr>我们都有仁爱之心</vt:lpstr>
      <vt:lpstr>总结：</vt:lpstr>
      <vt:lpstr>延伸活动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生活事件事例： 與寵物相處</dc:title>
  <dc:creator>LUI, Ching-yi Cherie</dc:creator>
  <cp:lastModifiedBy>HSU, Chun-sang</cp:lastModifiedBy>
  <cp:revision>22</cp:revision>
  <dcterms:created xsi:type="dcterms:W3CDTF">2014-04-17T23:07:25Z</dcterms:created>
  <dcterms:modified xsi:type="dcterms:W3CDTF">2026-01-13T09:56:28Z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0x010100EF829C2D0BC7F544BE1FEDE0EECD7245</vt:lpwstr>
  </property>
</Properties>
</file>