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6" r:id="rId5"/>
    <p:sldId id="268" r:id="rId6"/>
    <p:sldId id="273" r:id="rId7"/>
    <p:sldId id="272" r:id="rId8"/>
    <p:sldId id="281" r:id="rId9"/>
    <p:sldId id="283" r:id="rId10"/>
    <p:sldId id="269" r:id="rId11"/>
    <p:sldId id="270" r:id="rId12"/>
    <p:sldId id="276" r:id="rId13"/>
    <p:sldId id="278" r:id="rId14"/>
    <p:sldId id="277" r:id="rId15"/>
  </p:sldIdLst>
  <p:sldSz cx="9144000" cy="6858000" type="screen4x3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5" autoAdjust="0"/>
    <p:restoredTop sz="86962" autoAdjust="0"/>
  </p:normalViewPr>
  <p:slideViewPr>
    <p:cSldViewPr>
      <p:cViewPr varScale="1">
        <p:scale>
          <a:sx n="99" d="100"/>
          <a:sy n="99" d="100"/>
        </p:scale>
        <p:origin x="1812" y="78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181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58EFB3-99BA-4265-A37D-09B8D95AB540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 altLang="zh-HK"/>
        </a:p>
      </dgm:t>
    </dgm:pt>
    <dgm:pt modelId="{A048A5E4-6DFD-4270-9A56-4CDCE93F7F70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zh-TW" altLang="en-US" dirty="0">
              <a:latin typeface="+mj-ea"/>
              <a:ea typeface="+mj-ea"/>
            </a:rPr>
            <a:t>十六至十七岁的青少年须在第一次捐血前先征得家长签署同意</a:t>
          </a:r>
          <a:endParaRPr lang="en-US" altLang="zh-HK" dirty="0">
            <a:latin typeface="+mj-ea"/>
            <a:ea typeface="+mj-ea"/>
          </a:endParaRPr>
        </a:p>
      </dgm:t>
    </dgm:pt>
    <dgm:pt modelId="{7A6CF450-BAF7-4D2F-8388-A46EE0932263}" type="parTrans" cxnId="{40BB2706-D19F-4D69-A441-1C92C35ED431}">
      <dgm:prSet/>
      <dgm:spPr/>
      <dgm:t>
        <a:bodyPr/>
        <a:lstStyle/>
        <a:p>
          <a:endParaRPr lang="en-US" altLang="zh-HK"/>
        </a:p>
      </dgm:t>
    </dgm:pt>
    <dgm:pt modelId="{50382606-488D-4596-963C-FDE25D35961D}" type="sibTrans" cxnId="{40BB2706-D19F-4D69-A441-1C92C35ED431}">
      <dgm:prSet/>
      <dgm:spPr/>
      <dgm:t>
        <a:bodyPr/>
        <a:lstStyle/>
        <a:p>
          <a:endParaRPr lang="en-US" altLang="zh-HK"/>
        </a:p>
      </dgm:t>
    </dgm:pt>
    <dgm:pt modelId="{A096F500-D6F2-446D-8DDA-8C7AD090AD94}">
      <dgm:prSet phldrT="[Text]"/>
      <dgm:spPr>
        <a:solidFill>
          <a:srgbClr val="FFC000"/>
        </a:solidFill>
      </dgm:spPr>
      <dgm:t>
        <a:bodyPr/>
        <a:lstStyle/>
        <a:p>
          <a:r>
            <a:rPr lang="zh-TW" altLang="en-US" dirty="0">
              <a:solidFill>
                <a:srgbClr val="00B0F0"/>
              </a:solidFill>
            </a:rPr>
            <a:t>捐血日一定要吃早餐</a:t>
          </a:r>
          <a:r>
            <a:rPr lang="en-US" altLang="zh-TW" dirty="0">
              <a:solidFill>
                <a:srgbClr val="00B0F0"/>
              </a:solidFill>
            </a:rPr>
            <a:t>/</a:t>
          </a:r>
          <a:r>
            <a:rPr lang="zh-TW" altLang="en-US" dirty="0">
              <a:solidFill>
                <a:srgbClr val="00B0F0"/>
              </a:solidFill>
            </a:rPr>
            <a:t>午餐</a:t>
          </a:r>
          <a:endParaRPr lang="en-US" altLang="zh-HK" dirty="0">
            <a:solidFill>
              <a:srgbClr val="00B0F0"/>
            </a:solidFill>
          </a:endParaRPr>
        </a:p>
      </dgm:t>
    </dgm:pt>
    <dgm:pt modelId="{7B7F3A09-D51C-457D-8C6A-48CCC5E4FE65}" type="parTrans" cxnId="{2EC27E83-1061-4B96-938A-1CBCB4612BBF}">
      <dgm:prSet/>
      <dgm:spPr/>
      <dgm:t>
        <a:bodyPr/>
        <a:lstStyle/>
        <a:p>
          <a:endParaRPr lang="en-US" altLang="zh-HK"/>
        </a:p>
      </dgm:t>
    </dgm:pt>
    <dgm:pt modelId="{B7885B76-35AE-418D-AB96-83049694304A}" type="sibTrans" cxnId="{2EC27E83-1061-4B96-938A-1CBCB4612BBF}">
      <dgm:prSet/>
      <dgm:spPr/>
      <dgm:t>
        <a:bodyPr/>
        <a:lstStyle/>
        <a:p>
          <a:endParaRPr lang="en-US" altLang="zh-HK"/>
        </a:p>
      </dgm:t>
    </dgm:pt>
    <dgm:pt modelId="{9A78EEC2-9261-4F19-8113-AD4296691551}">
      <dgm:prSet phldrT="[Text]"/>
      <dgm:spPr>
        <a:solidFill>
          <a:srgbClr val="92D050"/>
        </a:solidFill>
      </dgm:spPr>
      <dgm:t>
        <a:bodyPr/>
        <a:lstStyle/>
        <a:p>
          <a:r>
            <a:rPr lang="zh-TW" altLang="en-US" dirty="0">
              <a:solidFill>
                <a:srgbClr val="7030A0"/>
              </a:solidFill>
            </a:rPr>
            <a:t>保持身体健康</a:t>
          </a:r>
          <a:r>
            <a:rPr lang="en-US" altLang="zh-TW" dirty="0">
              <a:solidFill>
                <a:srgbClr val="7030A0"/>
              </a:solidFill>
            </a:rPr>
            <a:t>: </a:t>
          </a:r>
          <a:r>
            <a:rPr lang="zh-TW" altLang="en-US" dirty="0">
              <a:solidFill>
                <a:srgbClr val="7030A0"/>
              </a:solidFill>
            </a:rPr>
            <a:t>若捐血日，你正在患病，正在吃药，也不能捐血。</a:t>
          </a:r>
          <a:endParaRPr lang="en-US" altLang="zh-HK" dirty="0">
            <a:solidFill>
              <a:srgbClr val="7030A0"/>
            </a:solidFill>
          </a:endParaRPr>
        </a:p>
      </dgm:t>
    </dgm:pt>
    <dgm:pt modelId="{AC97F9B8-0D6B-474A-A574-8F6296EB7542}" type="parTrans" cxnId="{9EDB474C-7FF7-4994-B4BA-AB9F17539097}">
      <dgm:prSet/>
      <dgm:spPr/>
      <dgm:t>
        <a:bodyPr/>
        <a:lstStyle/>
        <a:p>
          <a:endParaRPr lang="en-US" altLang="zh-HK"/>
        </a:p>
      </dgm:t>
    </dgm:pt>
    <dgm:pt modelId="{EEA072A4-4234-4C36-A749-8C2667CE77D3}" type="sibTrans" cxnId="{9EDB474C-7FF7-4994-B4BA-AB9F17539097}">
      <dgm:prSet/>
      <dgm:spPr/>
      <dgm:t>
        <a:bodyPr/>
        <a:lstStyle/>
        <a:p>
          <a:endParaRPr lang="en-US" altLang="zh-HK"/>
        </a:p>
      </dgm:t>
    </dgm:pt>
    <dgm:pt modelId="{AB337FDF-B5F1-49CC-83EB-E0B3CF79FC1E}">
      <dgm:prSet phldrT="[Text]"/>
      <dgm:spPr>
        <a:solidFill>
          <a:srgbClr val="FFFF00"/>
        </a:solidFill>
      </dgm:spPr>
      <dgm:t>
        <a:bodyPr/>
        <a:lstStyle/>
        <a:p>
          <a:r>
            <a:rPr lang="zh-TW" altLang="en-US" dirty="0">
              <a:solidFill>
                <a:srgbClr val="00B0F0"/>
              </a:solidFill>
            </a:rPr>
            <a:t>带备香港身份证作登记之用</a:t>
          </a:r>
          <a:endParaRPr lang="en-US" altLang="zh-HK" dirty="0">
            <a:solidFill>
              <a:srgbClr val="00B0F0"/>
            </a:solidFill>
          </a:endParaRPr>
        </a:p>
      </dgm:t>
    </dgm:pt>
    <dgm:pt modelId="{EFEAFD8B-F7A5-47D2-8866-FBD17BF039F6}" type="parTrans" cxnId="{E65F2EDE-5BB9-4204-B27E-628CF579F091}">
      <dgm:prSet/>
      <dgm:spPr/>
      <dgm:t>
        <a:bodyPr/>
        <a:lstStyle/>
        <a:p>
          <a:endParaRPr lang="en-US" altLang="zh-HK"/>
        </a:p>
      </dgm:t>
    </dgm:pt>
    <dgm:pt modelId="{EE78C447-79CA-4B9A-A02F-B0BBD8BA2C63}" type="sibTrans" cxnId="{E65F2EDE-5BB9-4204-B27E-628CF579F091}">
      <dgm:prSet/>
      <dgm:spPr/>
      <dgm:t>
        <a:bodyPr/>
        <a:lstStyle/>
        <a:p>
          <a:endParaRPr lang="en-US" altLang="zh-HK"/>
        </a:p>
      </dgm:t>
    </dgm:pt>
    <dgm:pt modelId="{D6C1CCB8-1B91-475C-8478-ADE73861DE7D}" type="pres">
      <dgm:prSet presAssocID="{2158EFB3-99BA-4265-A37D-09B8D95AB540}" presName="matrix" presStyleCnt="0">
        <dgm:presLayoutVars>
          <dgm:chMax val="1"/>
          <dgm:dir/>
          <dgm:resizeHandles val="exact"/>
        </dgm:presLayoutVars>
      </dgm:prSet>
      <dgm:spPr/>
    </dgm:pt>
    <dgm:pt modelId="{3F43D982-7D78-428E-A0F3-BB77E92F03D8}" type="pres">
      <dgm:prSet presAssocID="{2158EFB3-99BA-4265-A37D-09B8D95AB540}" presName="diamond" presStyleLbl="bgShp" presStyleIdx="0" presStyleCnt="1" custLinFactNeighborX="-497" custLinFactNeighborY="429"/>
      <dgm:spPr/>
    </dgm:pt>
    <dgm:pt modelId="{73B5505A-2CEB-4E29-8F69-430973CC9E98}" type="pres">
      <dgm:prSet presAssocID="{2158EFB3-99BA-4265-A37D-09B8D95AB540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8A39B18-AA67-47FE-94F3-85D62655BEF8}" type="pres">
      <dgm:prSet presAssocID="{2158EFB3-99BA-4265-A37D-09B8D95AB540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C788A5A-9E7F-478B-A398-4455BF5DC713}" type="pres">
      <dgm:prSet presAssocID="{2158EFB3-99BA-4265-A37D-09B8D95AB540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CD7D053A-6193-475C-8AB0-55342D6C5269}" type="pres">
      <dgm:prSet presAssocID="{2158EFB3-99BA-4265-A37D-09B8D95AB540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40BB2706-D19F-4D69-A441-1C92C35ED431}" srcId="{2158EFB3-99BA-4265-A37D-09B8D95AB540}" destId="{A048A5E4-6DFD-4270-9A56-4CDCE93F7F70}" srcOrd="0" destOrd="0" parTransId="{7A6CF450-BAF7-4D2F-8388-A46EE0932263}" sibTransId="{50382606-488D-4596-963C-FDE25D35961D}"/>
    <dgm:cxn modelId="{DDEF2F4B-1B1D-4C2A-BD55-F7EE3EBD71DE}" type="presOf" srcId="{2158EFB3-99BA-4265-A37D-09B8D95AB540}" destId="{D6C1CCB8-1B91-475C-8478-ADE73861DE7D}" srcOrd="0" destOrd="0" presId="urn:microsoft.com/office/officeart/2005/8/layout/matrix3"/>
    <dgm:cxn modelId="{9EDB474C-7FF7-4994-B4BA-AB9F17539097}" srcId="{2158EFB3-99BA-4265-A37D-09B8D95AB540}" destId="{9A78EEC2-9261-4F19-8113-AD4296691551}" srcOrd="3" destOrd="0" parTransId="{AC97F9B8-0D6B-474A-A574-8F6296EB7542}" sibTransId="{EEA072A4-4234-4C36-A749-8C2667CE77D3}"/>
    <dgm:cxn modelId="{2EC27E83-1061-4B96-938A-1CBCB4612BBF}" srcId="{2158EFB3-99BA-4265-A37D-09B8D95AB540}" destId="{A096F500-D6F2-446D-8DDA-8C7AD090AD94}" srcOrd="2" destOrd="0" parTransId="{7B7F3A09-D51C-457D-8C6A-48CCC5E4FE65}" sibTransId="{B7885B76-35AE-418D-AB96-83049694304A}"/>
    <dgm:cxn modelId="{FCDC099C-FE70-4A86-B3EC-8C8AC0664462}" type="presOf" srcId="{AB337FDF-B5F1-49CC-83EB-E0B3CF79FC1E}" destId="{C8A39B18-AA67-47FE-94F3-85D62655BEF8}" srcOrd="0" destOrd="0" presId="urn:microsoft.com/office/officeart/2005/8/layout/matrix3"/>
    <dgm:cxn modelId="{04EEED9F-C0EF-4A61-9A6B-3EB1184B3B7C}" type="presOf" srcId="{A096F500-D6F2-446D-8DDA-8C7AD090AD94}" destId="{2C788A5A-9E7F-478B-A398-4455BF5DC713}" srcOrd="0" destOrd="0" presId="urn:microsoft.com/office/officeart/2005/8/layout/matrix3"/>
    <dgm:cxn modelId="{9CE0AEC8-D511-4681-9DC9-581059C69117}" type="presOf" srcId="{9A78EEC2-9261-4F19-8113-AD4296691551}" destId="{CD7D053A-6193-475C-8AB0-55342D6C5269}" srcOrd="0" destOrd="0" presId="urn:microsoft.com/office/officeart/2005/8/layout/matrix3"/>
    <dgm:cxn modelId="{AA41AEDA-5E78-4964-90D3-07A67EEF6F2D}" type="presOf" srcId="{A048A5E4-6DFD-4270-9A56-4CDCE93F7F70}" destId="{73B5505A-2CEB-4E29-8F69-430973CC9E98}" srcOrd="0" destOrd="0" presId="urn:microsoft.com/office/officeart/2005/8/layout/matrix3"/>
    <dgm:cxn modelId="{E65F2EDE-5BB9-4204-B27E-628CF579F091}" srcId="{2158EFB3-99BA-4265-A37D-09B8D95AB540}" destId="{AB337FDF-B5F1-49CC-83EB-E0B3CF79FC1E}" srcOrd="1" destOrd="0" parTransId="{EFEAFD8B-F7A5-47D2-8866-FBD17BF039F6}" sibTransId="{EE78C447-79CA-4B9A-A02F-B0BBD8BA2C63}"/>
    <dgm:cxn modelId="{D12A8148-19A5-40D7-BB91-EDE2850ED4FF}" type="presParOf" srcId="{D6C1CCB8-1B91-475C-8478-ADE73861DE7D}" destId="{3F43D982-7D78-428E-A0F3-BB77E92F03D8}" srcOrd="0" destOrd="0" presId="urn:microsoft.com/office/officeart/2005/8/layout/matrix3"/>
    <dgm:cxn modelId="{F1D0F611-6226-48B2-BF55-49E46605742D}" type="presParOf" srcId="{D6C1CCB8-1B91-475C-8478-ADE73861DE7D}" destId="{73B5505A-2CEB-4E29-8F69-430973CC9E98}" srcOrd="1" destOrd="0" presId="urn:microsoft.com/office/officeart/2005/8/layout/matrix3"/>
    <dgm:cxn modelId="{D626210D-67AC-42BF-B19A-9CC22DBB27F2}" type="presParOf" srcId="{D6C1CCB8-1B91-475C-8478-ADE73861DE7D}" destId="{C8A39B18-AA67-47FE-94F3-85D62655BEF8}" srcOrd="2" destOrd="0" presId="urn:microsoft.com/office/officeart/2005/8/layout/matrix3"/>
    <dgm:cxn modelId="{B53EA210-559E-4E57-9A35-EBB5B063F97E}" type="presParOf" srcId="{D6C1CCB8-1B91-475C-8478-ADE73861DE7D}" destId="{2C788A5A-9E7F-478B-A398-4455BF5DC713}" srcOrd="3" destOrd="0" presId="urn:microsoft.com/office/officeart/2005/8/layout/matrix3"/>
    <dgm:cxn modelId="{0993CA98-1C0A-4D99-ABB0-DDE196AD7CAF}" type="presParOf" srcId="{D6C1CCB8-1B91-475C-8478-ADE73861DE7D}" destId="{CD7D053A-6193-475C-8AB0-55342D6C5269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43D982-7D78-428E-A0F3-BB77E92F03D8}">
      <dsp:nvSpPr>
        <dsp:cNvPr id="0" name=""/>
        <dsp:cNvSpPr/>
      </dsp:nvSpPr>
      <dsp:spPr>
        <a:xfrm>
          <a:off x="423430" y="0"/>
          <a:ext cx="4865417" cy="4865417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B5505A-2CEB-4E29-8F69-430973CC9E98}">
      <dsp:nvSpPr>
        <dsp:cNvPr id="0" name=""/>
        <dsp:cNvSpPr/>
      </dsp:nvSpPr>
      <dsp:spPr>
        <a:xfrm>
          <a:off x="909826" y="462214"/>
          <a:ext cx="1897512" cy="1897512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700" kern="1200" dirty="0">
              <a:latin typeface="+mj-ea"/>
              <a:ea typeface="+mj-ea"/>
            </a:rPr>
            <a:t>十六至十七岁的青少年须在第一次捐血前先征得家长签署同意</a:t>
          </a:r>
          <a:endParaRPr lang="en-US" altLang="zh-HK" sz="1700" kern="1200" dirty="0">
            <a:latin typeface="+mj-ea"/>
            <a:ea typeface="+mj-ea"/>
          </a:endParaRPr>
        </a:p>
      </dsp:txBody>
      <dsp:txXfrm>
        <a:off x="1002455" y="554843"/>
        <a:ext cx="1712254" cy="1712254"/>
      </dsp:txXfrm>
    </dsp:sp>
    <dsp:sp modelId="{C8A39B18-AA67-47FE-94F3-85D62655BEF8}">
      <dsp:nvSpPr>
        <dsp:cNvPr id="0" name=""/>
        <dsp:cNvSpPr/>
      </dsp:nvSpPr>
      <dsp:spPr>
        <a:xfrm>
          <a:off x="2953301" y="462214"/>
          <a:ext cx="1897512" cy="1897512"/>
        </a:xfrm>
        <a:prstGeom prst="roundRect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700" kern="1200" dirty="0">
              <a:solidFill>
                <a:srgbClr val="00B0F0"/>
              </a:solidFill>
            </a:rPr>
            <a:t>带备香港身份证作登记之用</a:t>
          </a:r>
          <a:endParaRPr lang="en-US" altLang="zh-HK" sz="1700" kern="1200" dirty="0">
            <a:solidFill>
              <a:srgbClr val="00B0F0"/>
            </a:solidFill>
          </a:endParaRPr>
        </a:p>
      </dsp:txBody>
      <dsp:txXfrm>
        <a:off x="3045930" y="554843"/>
        <a:ext cx="1712254" cy="1712254"/>
      </dsp:txXfrm>
    </dsp:sp>
    <dsp:sp modelId="{2C788A5A-9E7F-478B-A398-4455BF5DC713}">
      <dsp:nvSpPr>
        <dsp:cNvPr id="0" name=""/>
        <dsp:cNvSpPr/>
      </dsp:nvSpPr>
      <dsp:spPr>
        <a:xfrm>
          <a:off x="909826" y="2505689"/>
          <a:ext cx="1897512" cy="1897512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700" kern="1200" dirty="0">
              <a:solidFill>
                <a:srgbClr val="00B0F0"/>
              </a:solidFill>
            </a:rPr>
            <a:t>捐血日一定要吃早餐</a:t>
          </a:r>
          <a:r>
            <a:rPr lang="en-US" altLang="zh-TW" sz="1700" kern="1200" dirty="0">
              <a:solidFill>
                <a:srgbClr val="00B0F0"/>
              </a:solidFill>
            </a:rPr>
            <a:t>/</a:t>
          </a:r>
          <a:r>
            <a:rPr lang="zh-TW" altLang="en-US" sz="1700" kern="1200" dirty="0">
              <a:solidFill>
                <a:srgbClr val="00B0F0"/>
              </a:solidFill>
            </a:rPr>
            <a:t>午餐</a:t>
          </a:r>
          <a:endParaRPr lang="en-US" altLang="zh-HK" sz="1700" kern="1200" dirty="0">
            <a:solidFill>
              <a:srgbClr val="00B0F0"/>
            </a:solidFill>
          </a:endParaRPr>
        </a:p>
      </dsp:txBody>
      <dsp:txXfrm>
        <a:off x="1002455" y="2598318"/>
        <a:ext cx="1712254" cy="1712254"/>
      </dsp:txXfrm>
    </dsp:sp>
    <dsp:sp modelId="{CD7D053A-6193-475C-8AB0-55342D6C5269}">
      <dsp:nvSpPr>
        <dsp:cNvPr id="0" name=""/>
        <dsp:cNvSpPr/>
      </dsp:nvSpPr>
      <dsp:spPr>
        <a:xfrm>
          <a:off x="2953301" y="2505689"/>
          <a:ext cx="1897512" cy="1897512"/>
        </a:xfrm>
        <a:prstGeom prst="round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700" kern="1200" dirty="0">
              <a:solidFill>
                <a:srgbClr val="7030A0"/>
              </a:solidFill>
            </a:rPr>
            <a:t>保持身体健康</a:t>
          </a:r>
          <a:r>
            <a:rPr lang="en-US" altLang="zh-TW" sz="1700" kern="1200" dirty="0">
              <a:solidFill>
                <a:srgbClr val="7030A0"/>
              </a:solidFill>
            </a:rPr>
            <a:t>: </a:t>
          </a:r>
          <a:r>
            <a:rPr lang="zh-TW" altLang="en-US" sz="1700" kern="1200" dirty="0">
              <a:solidFill>
                <a:srgbClr val="7030A0"/>
              </a:solidFill>
            </a:rPr>
            <a:t>若捐血日，你正在患病，正在吃药，也不能捐血。</a:t>
          </a:r>
          <a:endParaRPr lang="en-US" altLang="zh-HK" sz="1700" kern="1200" dirty="0">
            <a:solidFill>
              <a:srgbClr val="7030A0"/>
            </a:solidFill>
          </a:endParaRPr>
        </a:p>
      </dsp:txBody>
      <dsp:txXfrm>
        <a:off x="3045930" y="2598318"/>
        <a:ext cx="1712254" cy="17122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27D49BE-C9E9-4EB2-AACD-4C3A785D6DD2}" type="datetime1">
              <a:rPr lang="zh-TW" altLang="en-US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2026/1/13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E861E8E-D392-497B-BB21-122DD7C27CF3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‹#›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08353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54AF2423-AD00-4592-A90E-17FF60C8CF00}" type="datetime1">
              <a:rPr lang="zh-TW" altLang="en-US" smtClean="0"/>
              <a:pPr/>
              <a:t>2026/1/13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noProof="0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9555D449-B875-4B8D-8E66-224D27E54C9A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349979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en-US" altLang="zh-TW" smtClean="0"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672808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322CDD-9D6C-4F63-9EC2-648226624108}" type="slidenum">
              <a:rPr lang="en-US" altLang="zh-TW" smtClean="0"/>
              <a:pPr/>
              <a:t>10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830452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5D449-B875-4B8D-8E66-224D27E54C9A}" type="slidenum">
              <a:rPr lang="en-US" altLang="zh-TW" noProof="0" smtClean="0"/>
              <a:pPr/>
              <a:t>11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256338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altLang="zh-TW" smtClean="0"/>
              <a:pPr/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46056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5D449-B875-4B8D-8E66-224D27E54C9A}" type="slidenum">
              <a:rPr lang="en-US" altLang="zh-TW" noProof="0" smtClean="0"/>
              <a:pPr/>
              <a:t>3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343697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教师可将学生分为</a:t>
            </a:r>
            <a:r>
              <a:rPr lang="en-US" altLang="zh-TW" dirty="0"/>
              <a:t>3-4</a:t>
            </a:r>
            <a:r>
              <a:rPr lang="zh-TW" altLang="en-US" dirty="0"/>
              <a:t>人一组</a:t>
            </a:r>
            <a:r>
              <a:rPr lang="en-US" altLang="zh-TW" dirty="0">
                <a:latin typeface="PMingLiU" panose="02020500000000000000" pitchFamily="18" charset="-120"/>
                <a:ea typeface="PMingLiU" panose="02020500000000000000" pitchFamily="18" charset="-120"/>
              </a:rPr>
              <a:t>，</a:t>
            </a:r>
            <a:r>
              <a:rPr lang="zh-TW" altLang="en-US" dirty="0"/>
              <a:t>进行讨论</a:t>
            </a: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。</a:t>
            </a:r>
            <a:endParaRPr lang="en-US" altLang="zh-TW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r>
              <a:rPr lang="zh-TW" altLang="en-US" dirty="0"/>
              <a:t>教师请学生分享意见</a:t>
            </a: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，教师可邀请学生提出的不同观点互相提问，鼓励学生教师带领个案讨论，引起学生的同理心，关怀社会上有需要帮助的人。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altLang="zh-TW" smtClean="0"/>
              <a:pPr/>
              <a:t>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498101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5D449-B875-4B8D-8E66-224D27E54C9A}" type="slidenum">
              <a:rPr lang="en-US" altLang="zh-TW" noProof="0" smtClean="0"/>
              <a:pPr/>
              <a:t>5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0618499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教师可将学生分为</a:t>
            </a:r>
            <a:r>
              <a:rPr lang="en-US" altLang="zh-TW" dirty="0"/>
              <a:t>3-4</a:t>
            </a:r>
            <a:r>
              <a:rPr lang="zh-TW" altLang="en-US" dirty="0"/>
              <a:t>人一组</a:t>
            </a:r>
            <a:r>
              <a:rPr lang="en-US" altLang="zh-TW" dirty="0">
                <a:latin typeface="PMingLiU" panose="02020500000000000000" pitchFamily="18" charset="-120"/>
                <a:ea typeface="PMingLiU" panose="02020500000000000000" pitchFamily="18" charset="-120"/>
              </a:rPr>
              <a:t>，</a:t>
            </a:r>
            <a:r>
              <a:rPr lang="zh-TW" altLang="en-US" dirty="0"/>
              <a:t>进行讨论</a:t>
            </a: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。</a:t>
            </a:r>
            <a:endParaRPr lang="en-US" altLang="zh-TW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r>
              <a:rPr lang="zh-TW" altLang="en-US" dirty="0"/>
              <a:t>教师请学生分享意见</a:t>
            </a: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，鼓励学生提出部分人士选择不捐血的原因，让学生了解捐血属于个人意愿，同时亦受众多其他因素的影响，因此每个人都应该尊重别人的决定。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altLang="zh-TW" smtClean="0"/>
              <a:pPr/>
              <a:t>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836817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322CDD-9D6C-4F63-9EC2-648226624108}" type="slidenum">
              <a:rPr lang="en-US" altLang="zh-TW" smtClean="0"/>
              <a:pPr/>
              <a:t>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078686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800" dirty="0"/>
              <a:t>点击图片以 观看政府新闻处短片</a:t>
            </a:r>
            <a:r>
              <a:rPr lang="en-US" altLang="zh-TW" sz="800" dirty="0"/>
              <a:t>《</a:t>
            </a:r>
            <a:r>
              <a:rPr lang="zh-TW" altLang="en-US" sz="800" dirty="0"/>
              <a:t>捐血救人 全赖有你 </a:t>
            </a:r>
            <a:r>
              <a:rPr lang="en-US" altLang="zh-TW" sz="800" dirty="0"/>
              <a:t>》─ 9.4.2017</a:t>
            </a:r>
          </a:p>
          <a:p>
            <a:r>
              <a:rPr lang="zh-TW" altLang="en-US" sz="800" dirty="0"/>
              <a:t>短片全长</a:t>
            </a:r>
            <a:r>
              <a:rPr lang="en-US" altLang="zh-TW" sz="800" dirty="0"/>
              <a:t>4</a:t>
            </a:r>
            <a:r>
              <a:rPr lang="zh-TW" altLang="en-US" sz="800" dirty="0"/>
              <a:t>分</a:t>
            </a:r>
            <a:r>
              <a:rPr lang="en-US" altLang="zh-TW" sz="800" dirty="0"/>
              <a:t>25</a:t>
            </a:r>
            <a:r>
              <a:rPr lang="zh-TW" altLang="en-US" sz="800" dirty="0"/>
              <a:t>秒，教师播放完毕后向学生作出总结。</a:t>
            </a:r>
            <a:r>
              <a:rPr lang="en-US" altLang="zh-TW" sz="800" dirty="0"/>
              <a:t>(</a:t>
            </a:r>
            <a:r>
              <a:rPr lang="zh-TW" altLang="en-US" sz="800" dirty="0"/>
              <a:t>转下页</a:t>
            </a:r>
            <a:r>
              <a:rPr lang="en-US" altLang="zh-TW" sz="800" dirty="0"/>
              <a:t>)</a:t>
            </a:r>
          </a:p>
          <a:p>
            <a:endParaRPr lang="zh-TW" altLang="en-US" sz="1000" dirty="0"/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42409-6A04-4DC6-AC3A-D3758287A8F2}" type="slidenum">
              <a:rPr lang="en-US" altLang="zh-TW" noProof="0" smtClean="0"/>
              <a:pPr/>
              <a:t>8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223275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5D449-B875-4B8D-8E66-224D27E54C9A}" type="slidenum">
              <a:rPr lang="en-US" altLang="zh-TW" noProof="0" smtClean="0"/>
              <a:pPr/>
              <a:t>9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003097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69672" y="1828800"/>
            <a:ext cx="3073631" cy="3177380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4050">
                <a:solidFill>
                  <a:schemeClr val="accent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69672" y="5181600"/>
            <a:ext cx="3073631" cy="685800"/>
          </a:xfrm>
        </p:spPr>
        <p:txBody>
          <a:bodyPr rtlCol="0">
            <a:normAutofit/>
          </a:bodyPr>
          <a:lstStyle>
            <a:lvl1pPr marL="0" indent="0" algn="l">
              <a:buNone/>
              <a:defRPr sz="150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pPr rtl="0"/>
            <a:r>
              <a:rPr lang="zh-TW" altLang="en-US"/>
              <a:t>按一下以編輯母片副標題樣式</a:t>
            </a:r>
            <a:endParaRPr lang="zh-TW" altLang="en-US" dirty="0"/>
          </a:p>
        </p:txBody>
      </p:sp>
      <p:pic>
        <p:nvPicPr>
          <p:cNvPr id="7" name="圖片 6" descr="心電圖線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91519" y="-1"/>
            <a:ext cx="5250103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7E6301B-E8D2-45A8-9550-20154003AEB5}" type="datetime1">
              <a:rPr lang="zh-TW" altLang="en-US" smtClean="0"/>
              <a:pPr/>
              <a:t>2026/1/13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noProof="0" smtClean="0"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 descr="矩形"/>
          <p:cNvSpPr/>
          <p:nvPr/>
        </p:nvSpPr>
        <p:spPr>
          <a:xfrm>
            <a:off x="7486650" y="0"/>
            <a:ext cx="165735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543803" y="457201"/>
            <a:ext cx="1543051" cy="5943600"/>
          </a:xfrm>
        </p:spPr>
        <p:txBody>
          <a:bodyPr vert="eaVert"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457200" y="457204"/>
            <a:ext cx="6800850" cy="5943599"/>
          </a:xfrm>
        </p:spPr>
        <p:txBody>
          <a:bodyPr vert="eaVert"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ECC23C08-D519-4A02-978D-E33773DCD4E3}" type="datetime1">
              <a:rPr lang="zh-TW" altLang="en-US" smtClean="0"/>
              <a:pPr/>
              <a:t>2026/1/13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E31375A4-56A4-47D6-9801-1991572033F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</a:lstStyle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D88129E-1C9C-49BE-BB58-B3B2AF2DE7CF}" type="datetime1">
              <a:rPr lang="zh-TW" altLang="en-US" smtClean="0"/>
              <a:pPr/>
              <a:t>2026/1/13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noProof="0" smtClean="0"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 descr="矩形"/>
          <p:cNvSpPr/>
          <p:nvPr/>
        </p:nvSpPr>
        <p:spPr>
          <a:xfrm>
            <a:off x="198834" y="228600"/>
            <a:ext cx="874395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800100" y="1828800"/>
            <a:ext cx="5829300" cy="3177380"/>
          </a:xfrm>
        </p:spPr>
        <p:txBody>
          <a:bodyPr rtlCol="0" anchor="b">
            <a:normAutofit/>
          </a:bodyPr>
          <a:lstStyle>
            <a:lvl1pPr>
              <a:lnSpc>
                <a:spcPct val="80000"/>
              </a:lnSpc>
              <a:defRPr sz="405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dirty="0"/>
              <a:t>按一下以編輯母片標題</a:t>
            </a:r>
            <a:br>
              <a:rPr lang="en-US" altLang="zh-TW" dirty="0"/>
            </a:br>
            <a:r>
              <a:rPr lang="zh-TW" altLang="en-US" dirty="0"/>
              <a:t>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800100" y="5181600"/>
            <a:ext cx="5829300" cy="685800"/>
          </a:xfrm>
        </p:spPr>
        <p:txBody>
          <a:bodyPr rtlCol="0">
            <a:normAutofit/>
          </a:bodyPr>
          <a:lstStyle>
            <a:lvl1pPr marL="0" indent="0">
              <a:buNone/>
              <a:defRPr sz="1500" cap="all" baseline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342884" indent="0">
              <a:buNone/>
              <a:defRPr sz="1500"/>
            </a:lvl2pPr>
            <a:lvl3pPr marL="685766" indent="0">
              <a:buNone/>
              <a:defRPr sz="1350"/>
            </a:lvl3pPr>
            <a:lvl4pPr marL="1028649" indent="0">
              <a:buNone/>
              <a:defRPr sz="1200"/>
            </a:lvl4pPr>
            <a:lvl5pPr marL="1371532" indent="0">
              <a:buNone/>
              <a:defRPr sz="1200"/>
            </a:lvl5pPr>
            <a:lvl6pPr marL="1714415" indent="0">
              <a:buNone/>
              <a:defRPr sz="1200"/>
            </a:lvl6pPr>
            <a:lvl7pPr marL="2057297" indent="0">
              <a:buNone/>
              <a:defRPr sz="1200"/>
            </a:lvl7pPr>
            <a:lvl8pPr marL="2400180" indent="0">
              <a:buNone/>
              <a:defRPr sz="1200"/>
            </a:lvl8pPr>
            <a:lvl9pPr marL="2743064" indent="0">
              <a:buNone/>
              <a:defRPr sz="1200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800100" y="1825629"/>
            <a:ext cx="3600450" cy="4575175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4743450" y="1825629"/>
            <a:ext cx="3600450" cy="4575175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3F83963-3183-4A1D-BF90-BCBDC566B8E4}" type="datetime1">
              <a:rPr lang="zh-TW" altLang="en-US" smtClean="0"/>
              <a:pPr/>
              <a:t>2026/1/13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noProof="0" smtClean="0"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800100" y="1828799"/>
            <a:ext cx="3600450" cy="762000"/>
          </a:xfrm>
        </p:spPr>
        <p:txBody>
          <a:bodyPr rtlCol="0" anchor="ctr">
            <a:noAutofit/>
          </a:bodyPr>
          <a:lstStyle>
            <a:lvl1pPr marL="0" indent="0">
              <a:buNone/>
              <a:defRPr sz="18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800100" y="2590806"/>
            <a:ext cx="3600450" cy="3810033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4743450" y="1828799"/>
            <a:ext cx="3600450" cy="762000"/>
          </a:xfrm>
        </p:spPr>
        <p:txBody>
          <a:bodyPr rtlCol="0" anchor="ctr">
            <a:noAutofit/>
          </a:bodyPr>
          <a:lstStyle>
            <a:lvl1pPr marL="0" indent="0">
              <a:buNone/>
              <a:defRPr sz="18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4743450" y="2590806"/>
            <a:ext cx="3600450" cy="3810033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C32394E-8E37-41A6-B7BE-027AD3605716}" type="datetime1">
              <a:rPr lang="zh-TW" altLang="en-US" smtClean="0"/>
              <a:pPr/>
              <a:t>2026/1/13</a:t>
            </a:fld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noProof="0" smtClean="0"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F5CB2E9-9CC6-42D2-AC4E-05BD2A1495DF}" type="datetime1">
              <a:rPr lang="zh-TW" altLang="en-US" smtClean="0"/>
              <a:pPr/>
              <a:t>2026/1/13</a:t>
            </a:fld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noProof="0" smtClean="0"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6535F8B-3C74-4AC2-844C-C3FB7A7BEEC5}" type="datetime1">
              <a:rPr lang="zh-TW" altLang="en-US" smtClean="0"/>
              <a:pPr/>
              <a:t>2026/1/13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noProof="0" smtClean="0"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 descr="矩形"/>
          <p:cNvSpPr/>
          <p:nvPr/>
        </p:nvSpPr>
        <p:spPr>
          <a:xfrm>
            <a:off x="5256609" y="0"/>
            <a:ext cx="388501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9" name="矩形 8" descr="矩形"/>
          <p:cNvSpPr/>
          <p:nvPr/>
        </p:nvSpPr>
        <p:spPr>
          <a:xfrm>
            <a:off x="5441753" y="228600"/>
            <a:ext cx="3514725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24525" y="3200400"/>
            <a:ext cx="2949178" cy="1752600"/>
          </a:xfrm>
        </p:spPr>
        <p:txBody>
          <a:bodyPr rtlCol="0" anchor="b">
            <a:normAutofit/>
          </a:bodyPr>
          <a:lstStyle>
            <a:lvl1pPr>
              <a:defRPr sz="27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457200" y="457201"/>
            <a:ext cx="4457700" cy="5943600"/>
          </a:xfrm>
        </p:spPr>
        <p:txBody>
          <a:bodyPr rtlCol="0">
            <a:normAutofit/>
          </a:bodyPr>
          <a:lstStyle>
            <a:lvl1pPr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 sz="15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 sz="135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5724525" y="5029200"/>
            <a:ext cx="2949178" cy="1371600"/>
          </a:xfrm>
        </p:spPr>
        <p:txBody>
          <a:bodyPr rtlCol="0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342884" indent="0">
              <a:buNone/>
              <a:defRPr sz="1050"/>
            </a:lvl2pPr>
            <a:lvl3pPr marL="685766" indent="0">
              <a:buNone/>
              <a:defRPr sz="900"/>
            </a:lvl3pPr>
            <a:lvl4pPr marL="1028649" indent="0">
              <a:buNone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 descr="矩形"/>
          <p:cNvSpPr/>
          <p:nvPr/>
        </p:nvSpPr>
        <p:spPr>
          <a:xfrm>
            <a:off x="5256609" y="0"/>
            <a:ext cx="388501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9" name="矩形 8" descr="矩形"/>
          <p:cNvSpPr/>
          <p:nvPr/>
        </p:nvSpPr>
        <p:spPr>
          <a:xfrm>
            <a:off x="5441753" y="228600"/>
            <a:ext cx="3514725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26430" y="3200400"/>
            <a:ext cx="2949178" cy="1752600"/>
          </a:xfrm>
        </p:spPr>
        <p:txBody>
          <a:bodyPr rtlCol="0" anchor="b">
            <a:normAutofit/>
          </a:bodyPr>
          <a:lstStyle>
            <a:lvl1pPr>
              <a:defRPr sz="27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1" y="4"/>
            <a:ext cx="5256608" cy="6857999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342884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5" indent="0">
              <a:buNone/>
              <a:defRPr sz="1500"/>
            </a:lvl6pPr>
            <a:lvl7pPr marL="2057297" indent="0">
              <a:buNone/>
              <a:defRPr sz="1500"/>
            </a:lvl7pPr>
            <a:lvl8pPr marL="2400180" indent="0">
              <a:buNone/>
              <a:defRPr sz="1500"/>
            </a:lvl8pPr>
            <a:lvl9pPr marL="2743064" indent="0">
              <a:buNone/>
              <a:defRPr sz="1500"/>
            </a:lvl9pPr>
          </a:lstStyle>
          <a:p>
            <a:pPr rtl="0"/>
            <a:r>
              <a:rPr lang="zh-TW" altLang="en-US" noProof="0" dirty="0"/>
              <a:t>按一下图示以新增图片</a:t>
            </a:r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5726430" y="5029200"/>
            <a:ext cx="2949178" cy="1374648"/>
          </a:xfrm>
        </p:spPr>
        <p:txBody>
          <a:bodyPr rtlCol="0"/>
          <a:lstStyle>
            <a:lvl1pPr marL="0" indent="0">
              <a:buNone/>
              <a:defRPr sz="12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342884" indent="0">
              <a:buNone/>
              <a:defRPr sz="1050"/>
            </a:lvl2pPr>
            <a:lvl3pPr marL="685766" indent="0">
              <a:buNone/>
              <a:defRPr sz="900"/>
            </a:lvl3pPr>
            <a:lvl4pPr marL="1028649" indent="0">
              <a:buNone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974">
              <a:schemeClr val="bg1">
                <a:lumMod val="85000"/>
              </a:schemeClr>
            </a:gs>
            <a:gs pos="85000">
              <a:srgbClr val="ECECEC"/>
            </a:gs>
            <a:gs pos="9000">
              <a:schemeClr val="bg1">
                <a:lumMod val="9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紅色橫條" descr="紅色橫條"/>
          <p:cNvSpPr/>
          <p:nvPr/>
        </p:nvSpPr>
        <p:spPr>
          <a:xfrm>
            <a:off x="1" y="1"/>
            <a:ext cx="9141618" cy="152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800100" y="99227"/>
            <a:ext cx="7543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143000" y="1828801"/>
            <a:ext cx="68580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800100" y="6481767"/>
            <a:ext cx="588645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6800850" y="6465892"/>
            <a:ext cx="8001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D21C3E72-BEEB-4349-8893-FE6D04244BD8}" type="datetime1">
              <a:rPr lang="zh-TW" altLang="en-US" smtClean="0"/>
              <a:pPr/>
              <a:t>2026/1/13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7715250" y="6481767"/>
            <a:ext cx="62865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E31375A4-56A4-47D6-9801-1991572033F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bg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135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75000"/>
              <a:lumOff val="2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1pPr>
      <a:lvl2pPr marL="342884" indent="-171442" algn="l" defTabSz="685766" rtl="0" eaLnBrk="1" latinLnBrk="0" hangingPunct="1">
        <a:lnSpc>
          <a:spcPct val="90000"/>
        </a:lnSpc>
        <a:spcBef>
          <a:spcPts val="450"/>
        </a:spcBef>
        <a:buSzPct val="100000"/>
        <a:buFont typeface="Arial" pitchFamily="34" charset="0"/>
        <a:buChar char="▪"/>
        <a:defRPr sz="1650" kern="1200">
          <a:solidFill>
            <a:schemeClr val="tx1">
              <a:lumMod val="75000"/>
              <a:lumOff val="2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2pPr>
      <a:lvl3pPr marL="514325" indent="-137153" algn="l" defTabSz="685766" rtl="0" eaLnBrk="1" latinLnBrk="0" hangingPunct="1">
        <a:lnSpc>
          <a:spcPct val="90000"/>
        </a:lnSpc>
        <a:spcBef>
          <a:spcPts val="450"/>
        </a:spcBef>
        <a:buSzPct val="100000"/>
        <a:buFont typeface="Arial" pitchFamily="34" charset="0"/>
        <a:buChar char="▪"/>
        <a:defRPr sz="1500" kern="1200">
          <a:solidFill>
            <a:schemeClr val="tx1">
              <a:lumMod val="75000"/>
              <a:lumOff val="2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3pPr>
      <a:lvl4pPr marL="651478" indent="-136916" algn="l" defTabSz="685766" rtl="0" eaLnBrk="1" latinLnBrk="0" hangingPunct="1">
        <a:lnSpc>
          <a:spcPct val="90000"/>
        </a:lnSpc>
        <a:spcBef>
          <a:spcPts val="450"/>
        </a:spcBef>
        <a:buSzPct val="100000"/>
        <a:buFont typeface="Arial" pitchFamily="34" charset="0"/>
        <a:buChar char="▪"/>
        <a:defRPr sz="1350" kern="1200">
          <a:solidFill>
            <a:schemeClr val="tx1">
              <a:lumMod val="75000"/>
              <a:lumOff val="2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4pPr>
      <a:lvl5pPr marL="788631" indent="-137153" algn="l" defTabSz="685766" rtl="0" eaLnBrk="1" latinLnBrk="0" hangingPunct="1">
        <a:lnSpc>
          <a:spcPct val="90000"/>
        </a:lnSpc>
        <a:spcBef>
          <a:spcPts val="450"/>
        </a:spcBef>
        <a:buSzPct val="100000"/>
        <a:buFont typeface="Arial" pitchFamily="34" charset="0"/>
        <a:buChar char="▪"/>
        <a:defRPr sz="1200" kern="1200">
          <a:solidFill>
            <a:schemeClr val="tx1">
              <a:lumMod val="75000"/>
              <a:lumOff val="2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5pPr>
      <a:lvl6pPr marL="925784" indent="-137153" algn="l" defTabSz="685766" rtl="0" eaLnBrk="1" latinLnBrk="0" hangingPunct="1">
        <a:lnSpc>
          <a:spcPct val="90000"/>
        </a:lnSpc>
        <a:spcBef>
          <a:spcPts val="300"/>
        </a:spcBef>
        <a:buSzPct val="100000"/>
        <a:buFont typeface="Arial" pitchFamily="34" charset="0"/>
        <a:buChar char="▪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062938" indent="-137153" algn="l" defTabSz="685766" rtl="0" eaLnBrk="1" latinLnBrk="0" hangingPunct="1">
        <a:lnSpc>
          <a:spcPct val="90000"/>
        </a:lnSpc>
        <a:spcBef>
          <a:spcPts val="300"/>
        </a:spcBef>
        <a:buSzPct val="100000"/>
        <a:buFont typeface="Arial" pitchFamily="34" charset="0"/>
        <a:buChar char="▪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200090" indent="-137153" algn="l" defTabSz="685766" rtl="0" eaLnBrk="1" latinLnBrk="0" hangingPunct="1">
        <a:lnSpc>
          <a:spcPct val="90000"/>
        </a:lnSpc>
        <a:spcBef>
          <a:spcPts val="300"/>
        </a:spcBef>
        <a:buSzPct val="100000"/>
        <a:buFont typeface="Arial" pitchFamily="34" charset="0"/>
        <a:buChar char="▪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337243" indent="-137153" algn="l" defTabSz="685766" rtl="0" eaLnBrk="1" latinLnBrk="0" hangingPunct="1">
        <a:lnSpc>
          <a:spcPct val="90000"/>
        </a:lnSpc>
        <a:spcBef>
          <a:spcPts val="300"/>
        </a:spcBef>
        <a:buSzPct val="100000"/>
        <a:buFont typeface="Arial" pitchFamily="34" charset="0"/>
        <a:buChar char="▪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s://www.youtube.com/watch?v=tVCtTnWwZtI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69231"/>
            <a:ext cx="9540552" cy="705678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-111102" y="3476618"/>
            <a:ext cx="4355976" cy="1200908"/>
          </a:xfrm>
        </p:spPr>
        <p:txBody>
          <a:bodyPr rtlCol="0">
            <a:normAutofit fontScale="90000"/>
          </a:bodyPr>
          <a:lstStyle/>
          <a:p>
            <a:r>
              <a:rPr lang="en-US" altLang="zh-TW" sz="4800" b="1" dirty="0">
                <a:latin typeface="Arial" panose="020B0604020202020204" pitchFamily="34" charset="0"/>
                <a:sym typeface="Arial" panose="020B0604020202020204" pitchFamily="34" charset="0"/>
              </a:rPr>
              <a:t>  </a:t>
            </a:r>
            <a:r>
              <a:rPr lang="zh-TW" altLang="en-US" sz="4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sym typeface="Arial" panose="020B0604020202020204" pitchFamily="34" charset="0"/>
              </a:rPr>
              <a:t>生活事件事例</a:t>
            </a:r>
            <a:br>
              <a:rPr lang="en-US" altLang="zh-TW" sz="4800" b="1" dirty="0">
                <a:latin typeface="Arial" panose="020B0604020202020204" pitchFamily="34" charset="0"/>
                <a:sym typeface="Arial" panose="020B0604020202020204" pitchFamily="34" charset="0"/>
              </a:rPr>
            </a:br>
            <a:endParaRPr lang="zh-TW" altLang="en-US" sz="4800" b="1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10758" y="1628800"/>
            <a:ext cx="4865298" cy="2148045"/>
          </a:xfrm>
        </p:spPr>
        <p:txBody>
          <a:bodyPr rtlCol="0"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zh-TW" altLang="en-US" sz="2200" dirty="0">
                <a:latin typeface="+mn-ea"/>
                <a:ea typeface="+mn-ea"/>
                <a:sym typeface="Arial" panose="020B0604020202020204" pitchFamily="34" charset="0"/>
              </a:rPr>
              <a:t>价值观教育 </a:t>
            </a:r>
            <a:r>
              <a:rPr lang="en-US" altLang="zh-TW" sz="2200" dirty="0">
                <a:latin typeface="+mn-ea"/>
                <a:ea typeface="+mn-ea"/>
                <a:sym typeface="Arial" panose="020B0604020202020204" pitchFamily="34" charset="0"/>
              </a:rPr>
              <a:t>(</a:t>
            </a:r>
            <a:r>
              <a:rPr lang="zh-TW" altLang="en-US" sz="2200" dirty="0">
                <a:latin typeface="+mn-ea"/>
                <a:ea typeface="+mn-ea"/>
                <a:sym typeface="Arial" panose="020B0604020202020204" pitchFamily="34" charset="0"/>
              </a:rPr>
              <a:t>生命教育</a:t>
            </a:r>
            <a:r>
              <a:rPr lang="en-US" altLang="zh-TW" sz="2200" dirty="0">
                <a:latin typeface="+mn-ea"/>
                <a:ea typeface="+mn-ea"/>
                <a:sym typeface="Arial" panose="020B0604020202020204" pitchFamily="34" charset="0"/>
              </a:rPr>
              <a:t>)</a:t>
            </a:r>
            <a:br>
              <a:rPr lang="en-US" altLang="zh-TW" sz="2200" dirty="0">
                <a:latin typeface="+mn-ea"/>
                <a:ea typeface="+mn-ea"/>
                <a:sym typeface="Arial" panose="020B0604020202020204" pitchFamily="34" charset="0"/>
              </a:rPr>
            </a:br>
            <a:r>
              <a:rPr lang="zh-TW" altLang="en-US" sz="2200" dirty="0">
                <a:latin typeface="+mn-ea"/>
                <a:ea typeface="+mn-ea"/>
                <a:sym typeface="Arial" panose="020B0604020202020204" pitchFamily="34" charset="0"/>
              </a:rPr>
              <a:t>初中至高中</a:t>
            </a:r>
            <a:br>
              <a:rPr lang="zh-TW" altLang="en-US" sz="2200" dirty="0">
                <a:latin typeface="+mn-ea"/>
                <a:ea typeface="+mn-ea"/>
                <a:sym typeface="Arial" panose="020B0604020202020204" pitchFamily="34" charset="0"/>
              </a:rPr>
            </a:br>
            <a:r>
              <a:rPr lang="zh-TW" altLang="en-US" sz="2200" dirty="0">
                <a:latin typeface="+mn-ea"/>
                <a:ea typeface="+mn-ea"/>
                <a:sym typeface="Arial" panose="020B0604020202020204" pitchFamily="34" charset="0"/>
              </a:rPr>
              <a:t>教育局德育、公民及国民教育组制作</a:t>
            </a:r>
            <a:endParaRPr lang="en-US" altLang="zh-TW" sz="2200" dirty="0">
              <a:latin typeface="+mn-ea"/>
              <a:ea typeface="+mn-ea"/>
              <a:sym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altLang="zh-TW" sz="2200" dirty="0">
                <a:latin typeface="+mn-ea"/>
                <a:ea typeface="+mn-ea"/>
                <a:sym typeface="Arial" panose="020B0604020202020204" pitchFamily="34" charset="0"/>
              </a:rPr>
              <a:t>2020</a:t>
            </a:r>
            <a:r>
              <a:rPr lang="zh-TW" altLang="en-US" sz="2200" dirty="0">
                <a:latin typeface="+mn-ea"/>
                <a:ea typeface="+mn-ea"/>
                <a:sym typeface="Arial" panose="020B0604020202020204" pitchFamily="34" charset="0"/>
              </a:rPr>
              <a:t>年</a:t>
            </a:r>
            <a:r>
              <a:rPr lang="en-US" altLang="zh-TW" sz="2200" dirty="0">
                <a:latin typeface="+mn-ea"/>
                <a:ea typeface="+mn-ea"/>
                <a:sym typeface="Arial" panose="020B0604020202020204" pitchFamily="34" charset="0"/>
              </a:rPr>
              <a:t>12</a:t>
            </a:r>
            <a:r>
              <a:rPr lang="zh-TW" altLang="en-US" sz="2200" dirty="0">
                <a:latin typeface="+mn-ea"/>
                <a:ea typeface="+mn-ea"/>
                <a:sym typeface="Arial" panose="020B0604020202020204" pitchFamily="34" charset="0"/>
              </a:rPr>
              <a:t>月</a:t>
            </a:r>
            <a:br>
              <a:rPr lang="zh-TW" altLang="en-US" sz="2000" dirty="0">
                <a:latin typeface="+mn-ea"/>
                <a:ea typeface="+mn-ea"/>
                <a:sym typeface="Arial" panose="020B0604020202020204" pitchFamily="34" charset="0"/>
              </a:rPr>
            </a:br>
            <a:endParaRPr lang="zh-TW" altLang="en-US" sz="2000" dirty="0">
              <a:latin typeface="+mn-ea"/>
              <a:ea typeface="+mn-ea"/>
              <a:sym typeface="Arial" panose="020B0604020202020204" pitchFamily="34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0" y="4077072"/>
            <a:ext cx="4499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sym typeface="Arial" panose="020B0604020202020204" pitchFamily="34" charset="0"/>
              </a:rPr>
              <a:t>「守护生命 全赖有你」</a:t>
            </a:r>
            <a:endParaRPr lang="zh-HK" altLang="en-US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07504" y="6515103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200" dirty="0" err="1"/>
              <a:t>Image:freepik.com</a:t>
            </a:r>
            <a:endParaRPr lang="zh-HK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3514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304"/>
            <a:ext cx="9144000" cy="682739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827584" y="3645024"/>
            <a:ext cx="433965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5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教师参考资料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107504" y="6515103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200" dirty="0" err="1"/>
              <a:t>Image:freepik.com</a:t>
            </a:r>
            <a:endParaRPr lang="zh-HK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45687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18622" y="0"/>
            <a:ext cx="7543800" cy="1325563"/>
          </a:xfrm>
        </p:spPr>
        <p:txBody>
          <a:bodyPr>
            <a:normAutofit/>
          </a:bodyPr>
          <a:lstStyle/>
          <a:p>
            <a:r>
              <a:rPr lang="zh-HK" altLang="en-US" sz="4400" dirty="0">
                <a:solidFill>
                  <a:srgbClr val="FF0000"/>
                </a:solidFill>
              </a:rPr>
              <a:t>捐血须知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33809" y="1459881"/>
            <a:ext cx="8195132" cy="457200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zh-HK" dirty="0"/>
              <a:t>根据香港红十字会输血服务中心现时指引，捐血者必须完全符合以下基本条件</a:t>
            </a:r>
            <a:r>
              <a:rPr lang="en-US" altLang="zh-HK" dirty="0"/>
              <a:t>:</a:t>
            </a:r>
            <a:endParaRPr lang="zh-TW" altLang="zh-HK" dirty="0"/>
          </a:p>
          <a:p>
            <a:pPr marL="355600" indent="-355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TW" altLang="zh-HK" dirty="0"/>
              <a:t>健康良好</a:t>
            </a:r>
          </a:p>
          <a:p>
            <a:pPr marL="355600" lvl="0" indent="-355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TW" altLang="zh-HK" dirty="0"/>
              <a:t>体重</a:t>
            </a:r>
            <a:r>
              <a:rPr lang="en-US" altLang="zh-HK" dirty="0"/>
              <a:t>41</a:t>
            </a:r>
            <a:r>
              <a:rPr lang="zh-TW" altLang="zh-HK" dirty="0"/>
              <a:t>千克或以上</a:t>
            </a:r>
            <a:r>
              <a:rPr lang="en-US" altLang="zh-HK" dirty="0"/>
              <a:t>(</a:t>
            </a:r>
            <a:r>
              <a:rPr lang="zh-TW" altLang="zh-HK" dirty="0"/>
              <a:t>即</a:t>
            </a:r>
            <a:r>
              <a:rPr lang="en-US" altLang="zh-HK" dirty="0"/>
              <a:t>90</a:t>
            </a:r>
            <a:r>
              <a:rPr lang="zh-TW" altLang="zh-HK" dirty="0"/>
              <a:t>磅或以上</a:t>
            </a:r>
            <a:r>
              <a:rPr lang="en-US" altLang="zh-HK" dirty="0"/>
              <a:t>)</a:t>
            </a:r>
            <a:endParaRPr lang="zh-TW" altLang="zh-HK" dirty="0"/>
          </a:p>
          <a:p>
            <a:pPr marL="355600" indent="-355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TW" altLang="zh-HK" dirty="0"/>
              <a:t>年龄介乎</a:t>
            </a:r>
            <a:r>
              <a:rPr lang="en-US" altLang="zh-HK" dirty="0"/>
              <a:t>16</a:t>
            </a:r>
            <a:r>
              <a:rPr lang="zh-TW" altLang="zh-HK" dirty="0"/>
              <a:t>至</a:t>
            </a:r>
            <a:r>
              <a:rPr lang="en-US" altLang="zh-HK" dirty="0"/>
              <a:t>66</a:t>
            </a:r>
            <a:r>
              <a:rPr lang="zh-TW" altLang="zh-HK" dirty="0"/>
              <a:t>岁生日当天</a:t>
            </a:r>
            <a:r>
              <a:rPr lang="en-US" altLang="zh-HK" dirty="0"/>
              <a:t> (</a:t>
            </a:r>
            <a:r>
              <a:rPr lang="zh-TW" altLang="zh-HK" dirty="0"/>
              <a:t>适用于首次捐血者</a:t>
            </a:r>
            <a:r>
              <a:rPr lang="en-US" altLang="zh-HK" dirty="0"/>
              <a:t>)</a:t>
            </a:r>
          </a:p>
          <a:p>
            <a:pPr marL="355600" indent="-355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zh-TW" dirty="0"/>
              <a:t>16</a:t>
            </a:r>
            <a:r>
              <a:rPr lang="zh-TW" altLang="en-US" dirty="0"/>
              <a:t>至</a:t>
            </a:r>
            <a:r>
              <a:rPr lang="en-US" altLang="zh-TW" dirty="0"/>
              <a:t>17</a:t>
            </a:r>
            <a:r>
              <a:rPr lang="zh-TW" altLang="en-US" dirty="0"/>
              <a:t>岁的青少年须在第一次捐血前先征得家长签署同意书</a:t>
            </a:r>
          </a:p>
          <a:p>
            <a:pPr marL="355600" indent="-355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TW" altLang="en-US" dirty="0"/>
              <a:t>捐血者根据年龄及性别会有不同的捐血密度</a:t>
            </a:r>
          </a:p>
          <a:p>
            <a:pPr marL="625475" indent="-1698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TW" dirty="0"/>
              <a:t>16</a:t>
            </a:r>
            <a:r>
              <a:rPr lang="zh-TW" altLang="en-US" dirty="0"/>
              <a:t>至</a:t>
            </a:r>
            <a:r>
              <a:rPr lang="en-US" altLang="zh-TW" dirty="0"/>
              <a:t>17</a:t>
            </a:r>
            <a:r>
              <a:rPr lang="zh-TW" altLang="en-US" dirty="0"/>
              <a:t>岁的青少年须相隔不少于</a:t>
            </a:r>
            <a:r>
              <a:rPr lang="en-US" altLang="zh-TW" dirty="0"/>
              <a:t>150</a:t>
            </a:r>
            <a:r>
              <a:rPr lang="zh-TW" altLang="en-US" dirty="0"/>
              <a:t>天才可捐一次，每年最多可捐三次</a:t>
            </a:r>
          </a:p>
          <a:p>
            <a:pPr marL="625475" indent="-1698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TW" dirty="0"/>
              <a:t>18</a:t>
            </a:r>
            <a:r>
              <a:rPr lang="zh-TW" altLang="en-US" dirty="0"/>
              <a:t>岁或以上成年女士则须相隔不少于</a:t>
            </a:r>
            <a:r>
              <a:rPr lang="en-US" altLang="zh-TW" dirty="0"/>
              <a:t>105</a:t>
            </a:r>
            <a:r>
              <a:rPr lang="zh-TW" altLang="en-US" dirty="0"/>
              <a:t>天才可捐一次，每年最多可捐四次</a:t>
            </a:r>
          </a:p>
          <a:p>
            <a:pPr marL="625475" indent="-1698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TW" dirty="0"/>
              <a:t>18</a:t>
            </a:r>
            <a:r>
              <a:rPr lang="zh-TW" altLang="en-US" dirty="0"/>
              <a:t>岁或以上成年男士须相隔不少于</a:t>
            </a:r>
            <a:r>
              <a:rPr lang="en-US" altLang="zh-TW" dirty="0"/>
              <a:t>75</a:t>
            </a:r>
            <a:r>
              <a:rPr lang="zh-TW" altLang="en-US" dirty="0"/>
              <a:t>天才可捐血一次，每年最多可捐五次</a:t>
            </a:r>
            <a:endParaRPr lang="en-US" altLang="zh-TW" dirty="0"/>
          </a:p>
          <a:p>
            <a:pPr marL="625475" indent="-1698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zh-TW" altLang="en-US" dirty="0"/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zh-TW" dirty="0"/>
              <a:t>	                			          (</a:t>
            </a:r>
            <a:r>
              <a:rPr lang="zh-TW" altLang="en-US" dirty="0"/>
              <a:t>资料来源：香港红十字会输血服务中心</a:t>
            </a:r>
            <a:r>
              <a:rPr lang="en-US" altLang="zh-TW" dirty="0"/>
              <a:t>)</a:t>
            </a:r>
            <a:endParaRPr lang="zh-HK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107504" y="6515103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200" dirty="0" err="1"/>
              <a:t>Image:freepik.com</a:t>
            </a:r>
            <a:endParaRPr lang="zh-HK" altLang="en-US" sz="1200" dirty="0"/>
          </a:p>
        </p:txBody>
      </p:sp>
      <p:pic>
        <p:nvPicPr>
          <p:cNvPr id="5" name="Picture 2" descr="Helpful tips concept with flat des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635" y="-12779"/>
            <a:ext cx="1433163" cy="132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267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1400" y="-132021"/>
            <a:ext cx="9314678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85489" y="399169"/>
            <a:ext cx="7200900" cy="1143000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学习重点</a:t>
            </a:r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885489" y="5131397"/>
            <a:ext cx="7200900" cy="4114800"/>
          </a:xfrm>
        </p:spPr>
        <p:txBody>
          <a:bodyPr rtlCol="0"/>
          <a:lstStyle/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1403729"/>
              </p:ext>
            </p:extLst>
          </p:nvPr>
        </p:nvGraphicFramePr>
        <p:xfrm>
          <a:off x="885490" y="1542169"/>
          <a:ext cx="7200900" cy="417087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063313">
                  <a:extLst>
                    <a:ext uri="{9D8B030D-6E8A-4147-A177-3AD203B41FA5}">
                      <a16:colId xmlns:a16="http://schemas.microsoft.com/office/drawing/2014/main" val="671913260"/>
                    </a:ext>
                  </a:extLst>
                </a:gridCol>
                <a:gridCol w="5137587">
                  <a:extLst>
                    <a:ext uri="{9D8B030D-6E8A-4147-A177-3AD203B41FA5}">
                      <a16:colId xmlns:a16="http://schemas.microsoft.com/office/drawing/2014/main" val="3911223499"/>
                    </a:ext>
                  </a:extLst>
                </a:gridCol>
              </a:tblGrid>
              <a:tr h="164819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内容概要</a:t>
                      </a:r>
                      <a:r>
                        <a:rPr lang="en-US" altLang="zh-TW" sz="24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  </a:t>
                      </a:r>
                    </a:p>
                    <a:p>
                      <a:endParaRPr lang="zh-TW" altLang="en-US" sz="2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通过情境讨论及观看短片，反思捐血救人的重要，鼓励学生关爱他人并伸出援手，定期捐血。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altLang="zh-TW" sz="2000" b="0" dirty="0">
                        <a:latin typeface="+mn-ea"/>
                        <a:ea typeface="+mn-ea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altLang="zh-TW" sz="2000" b="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8304074"/>
                  </a:ext>
                </a:extLst>
              </a:tr>
              <a:tr h="145654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学习目标</a:t>
                      </a:r>
                      <a:r>
                        <a:rPr lang="en-US" altLang="zh-TW" sz="24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</a:t>
                      </a:r>
                    </a:p>
                    <a:p>
                      <a:endParaRPr lang="zh-TW" altLang="en-US" sz="2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zh-TW" altLang="en-US" sz="2000" dirty="0">
                          <a:solidFill>
                            <a:schemeClr val="bg1"/>
                          </a:solidFill>
                        </a:rPr>
                        <a:t>培养学生的同理心和关爱他人的态度。</a:t>
                      </a:r>
                      <a:endParaRPr lang="en-US" altLang="zh-TW" sz="2000" dirty="0">
                        <a:solidFill>
                          <a:schemeClr val="bg1"/>
                        </a:solidFill>
                      </a:endParaRPr>
                    </a:p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zh-TW" altLang="en-US" sz="2000" dirty="0">
                          <a:solidFill>
                            <a:schemeClr val="bg1"/>
                          </a:solidFill>
                        </a:rPr>
                        <a:t>帮助学生进行多角度分析，提高对正面价值观和态度的认识。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0042857"/>
                  </a:ext>
                </a:extLst>
              </a:tr>
              <a:tr h="106613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价值观和态度</a:t>
                      </a:r>
                      <a:r>
                        <a:rPr lang="en-US" altLang="zh-TW" sz="24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</a:t>
                      </a:r>
                      <a:endParaRPr lang="zh-TW" altLang="en-US" sz="2400" b="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同理心</a:t>
                      </a:r>
                      <a:r>
                        <a:rPr lang="zh-TW" altLang="en-US" sz="2000" kern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</a:t>
                      </a:r>
                      <a:r>
                        <a:rPr lang="zh-TW" altLang="en-US" sz="20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关爱、尊重生命、承担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7798219"/>
                  </a:ext>
                </a:extLst>
              </a:tr>
            </a:tbl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7164288" y="6080863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200" dirty="0" err="1"/>
              <a:t>Image:freepik.com</a:t>
            </a:r>
            <a:endParaRPr lang="zh-HK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083205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8520" y="332656"/>
            <a:ext cx="8784976" cy="8174378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1691680" y="1356598"/>
            <a:ext cx="6408712" cy="4470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TW" sz="1700" kern="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</a:t>
            </a:r>
            <a:r>
              <a:rPr lang="zh-TW" altLang="zh-HK" sz="1700" u="sng" kern="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小文</a:t>
            </a:r>
            <a:r>
              <a:rPr lang="zh-TW" altLang="zh-HK" sz="1700" kern="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是一</a:t>
            </a:r>
            <a:r>
              <a:rPr lang="zh-HK" altLang="zh-HK" sz="1700" kern="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位</a:t>
            </a:r>
            <a:r>
              <a:rPr lang="zh-TW" altLang="zh-HK" sz="1700" kern="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中六学生，他的志愿是考入医学院，</a:t>
            </a:r>
            <a:r>
              <a:rPr lang="zh-HK" altLang="zh-HK" sz="1700" kern="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将</a:t>
            </a:r>
            <a:r>
              <a:rPr lang="zh-TW" altLang="zh-HK" sz="1700" kern="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来成为一位医生。因为医学院取录条件非常高，</a:t>
            </a:r>
            <a:r>
              <a:rPr lang="zh-TW" altLang="zh-HK" sz="1700" u="sng" kern="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小文</a:t>
            </a:r>
            <a:r>
              <a:rPr lang="zh-TW" altLang="zh-HK" sz="1700" kern="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自从升上高中</a:t>
            </a:r>
            <a:r>
              <a:rPr lang="zh-HK" altLang="zh-HK" sz="1700" kern="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已</a:t>
            </a:r>
            <a:r>
              <a:rPr lang="zh-TW" altLang="zh-HK" sz="1700" kern="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开始准备，</a:t>
            </a:r>
            <a:r>
              <a:rPr lang="zh-HK" altLang="zh-HK" sz="1700" kern="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把</a:t>
            </a:r>
            <a:r>
              <a:rPr lang="zh-TW" altLang="zh-HK" sz="1700" kern="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所有时间都花在温习</a:t>
            </a:r>
            <a:r>
              <a:rPr lang="zh-HK" altLang="zh-HK" sz="1700" kern="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上</a:t>
            </a:r>
            <a:r>
              <a:rPr lang="zh-TW" altLang="zh-HK" sz="1700" kern="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。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TW" sz="1700" kern="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</a:t>
            </a:r>
            <a:r>
              <a:rPr lang="zh-TW" altLang="zh-HK" sz="1700" u="sng" kern="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小宜</a:t>
            </a:r>
            <a:r>
              <a:rPr lang="zh-TW" altLang="zh-HK" sz="1700" kern="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是</a:t>
            </a:r>
            <a:r>
              <a:rPr lang="zh-TW" altLang="zh-HK" sz="1700" u="sng" kern="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小文</a:t>
            </a:r>
            <a:r>
              <a:rPr lang="zh-TW" altLang="zh-HK" sz="1700" kern="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的好同学，患有重型地中海贫血症，终身需要定期输血才能维持生命。</a:t>
            </a:r>
          </a:p>
          <a:p>
            <a:pPr marR="5461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HK" sz="1700" kern="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DSE</a:t>
            </a:r>
            <a:r>
              <a:rPr lang="zh-TW" altLang="zh-HK" sz="1700" kern="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考试前一</a:t>
            </a:r>
            <a:r>
              <a:rPr lang="zh-HK" altLang="zh-HK" sz="1700" kern="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天</a:t>
            </a:r>
            <a:r>
              <a:rPr lang="zh-TW" altLang="zh-HK" sz="1700" kern="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，</a:t>
            </a:r>
            <a:r>
              <a:rPr lang="zh-HK" altLang="zh-HK" sz="1700" kern="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正当</a:t>
            </a:r>
            <a:r>
              <a:rPr lang="zh-TW" altLang="zh-HK" sz="1700" u="sng" kern="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小文</a:t>
            </a:r>
            <a:r>
              <a:rPr lang="zh-TW" altLang="zh-HK" sz="1700" kern="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为考试作最后冲刺，手机突然传来学生会的短讯呼吁，称</a:t>
            </a:r>
            <a:r>
              <a:rPr lang="zh-TW" altLang="zh-HK" sz="1700" u="sng" kern="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小宜</a:t>
            </a:r>
            <a:r>
              <a:rPr lang="zh-TW" altLang="zh-HK" sz="1700" kern="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病危，可是血库所能供应血液数量不足以满足短期内</a:t>
            </a:r>
            <a:r>
              <a:rPr lang="zh-TW" altLang="zh-HK" sz="1700" u="sng" kern="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小宜</a:t>
            </a:r>
            <a:r>
              <a:rPr lang="zh-TW" altLang="zh-HK" sz="1700" kern="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急需输血的</a:t>
            </a:r>
            <a:r>
              <a:rPr lang="zh-HK" altLang="zh-HK" sz="1700" kern="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需</a:t>
            </a:r>
            <a:r>
              <a:rPr lang="zh-TW" altLang="zh-HK" sz="1700" kern="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要。学生会呼吁相同血型的同学前往捐血，只有一名同学回复即</a:t>
            </a:r>
            <a:r>
              <a:rPr lang="zh-HK" altLang="zh-HK" sz="1700" kern="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日会</a:t>
            </a:r>
            <a:r>
              <a:rPr lang="zh-TW" altLang="zh-HK" sz="1700" kern="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前往捐血，</a:t>
            </a:r>
            <a:r>
              <a:rPr lang="zh-HK" altLang="zh-HK" sz="1700" kern="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而</a:t>
            </a:r>
            <a:r>
              <a:rPr lang="zh-TW" altLang="zh-HK" sz="1700" u="sng" kern="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小文</a:t>
            </a:r>
            <a:r>
              <a:rPr lang="zh-HK" altLang="zh-HK" sz="1700" kern="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的</a:t>
            </a:r>
            <a:r>
              <a:rPr lang="zh-TW" altLang="zh-HK" sz="1700" kern="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血型</a:t>
            </a:r>
            <a:r>
              <a:rPr lang="zh-HK" altLang="zh-HK" sz="1700" kern="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与小宜</a:t>
            </a:r>
            <a:r>
              <a:rPr lang="zh-TW" altLang="zh-HK" sz="1700" kern="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吻合……</a:t>
            </a:r>
            <a:r>
              <a:rPr lang="zh-TW" altLang="zh-HK" kern="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zh-TW" altLang="zh-HK" kern="1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zh-HK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35696" y="476672"/>
            <a:ext cx="7543800" cy="1325563"/>
          </a:xfrm>
        </p:spPr>
        <p:txBody>
          <a:bodyPr>
            <a:normAutofit/>
          </a:bodyPr>
          <a:lstStyle/>
          <a:p>
            <a:r>
              <a:rPr lang="zh-TW" altLang="en-US" sz="3600" dirty="0"/>
              <a:t>情境</a:t>
            </a:r>
            <a:r>
              <a:rPr lang="en-US" altLang="zh-TW" sz="3600" dirty="0"/>
              <a:t>1</a:t>
            </a:r>
            <a:r>
              <a:rPr lang="zh-TW" altLang="en-US" sz="3600" dirty="0"/>
              <a:t>：</a:t>
            </a:r>
            <a:r>
              <a:rPr lang="zh-TW" altLang="zh-HK" sz="3600" b="1" u="sng" dirty="0"/>
              <a:t>小文</a:t>
            </a:r>
            <a:r>
              <a:rPr lang="zh-TW" altLang="zh-HK" sz="3600" b="1" dirty="0"/>
              <a:t>的抉择</a:t>
            </a:r>
            <a:endParaRPr lang="zh-HK" altLang="en-US" sz="36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7655674" y="6578780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200" dirty="0" err="1"/>
              <a:t>Image:freepik.com</a:t>
            </a:r>
            <a:endParaRPr lang="zh-HK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1381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43607" y="310956"/>
            <a:ext cx="6316490" cy="1143000"/>
          </a:xfrm>
        </p:spPr>
        <p:txBody>
          <a:bodyPr>
            <a:normAutofit/>
          </a:bodyPr>
          <a:lstStyle/>
          <a:p>
            <a:r>
              <a:rPr lang="zh-TW" alt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反思问题</a:t>
            </a: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20E093B8-3075-41C4-B0D6-17A8468BC443}"/>
              </a:ext>
            </a:extLst>
          </p:cNvPr>
          <p:cNvSpPr txBox="1"/>
          <p:nvPr/>
        </p:nvSpPr>
        <p:spPr>
          <a:xfrm>
            <a:off x="539552" y="1444872"/>
            <a:ext cx="773573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zh-HK" sz="2800" dirty="0"/>
              <a:t>如果你是</a:t>
            </a:r>
            <a:r>
              <a:rPr lang="zh-TW" altLang="zh-HK" sz="2800" u="sng" dirty="0"/>
              <a:t>小文</a:t>
            </a:r>
            <a:r>
              <a:rPr lang="zh-TW" altLang="zh-HK" sz="2800" dirty="0"/>
              <a:t>，你会捐血给</a:t>
            </a:r>
            <a:r>
              <a:rPr lang="zh-TW" altLang="zh-HK" sz="2800" u="sng" dirty="0"/>
              <a:t>小宜</a:t>
            </a:r>
            <a:r>
              <a:rPr lang="zh-TW" altLang="zh-HK" sz="2800" dirty="0"/>
              <a:t>吗？</a:t>
            </a:r>
            <a:r>
              <a:rPr lang="zh-HK" altLang="zh-HK" sz="2800" dirty="0"/>
              <a:t>为</a:t>
            </a:r>
            <a:r>
              <a:rPr lang="zh-TW" altLang="zh-HK" sz="2800" dirty="0"/>
              <a:t>甚么？你</a:t>
            </a:r>
            <a:r>
              <a:rPr lang="zh-HK" altLang="zh-HK" sz="2800" dirty="0"/>
              <a:t>会</a:t>
            </a:r>
            <a:r>
              <a:rPr lang="zh-TW" altLang="zh-HK" sz="2800" dirty="0"/>
              <a:t>考虑甚么？</a:t>
            </a:r>
            <a:endParaRPr lang="en-US" altLang="zh-TW" sz="2800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HK" altLang="zh-HK" sz="2800" dirty="0"/>
              <a:t>如</a:t>
            </a:r>
            <a:r>
              <a:rPr lang="zh-TW" altLang="zh-HK" sz="2800" dirty="0"/>
              <a:t>果对</a:t>
            </a:r>
            <a:r>
              <a:rPr lang="zh-HK" altLang="zh-HK" sz="2800" dirty="0"/>
              <a:t>方</a:t>
            </a:r>
            <a:r>
              <a:rPr lang="zh-TW" altLang="zh-HK" sz="2800" dirty="0"/>
              <a:t>是陌生人，你愿意为他们伸出援手吗？ 为甚么？</a:t>
            </a:r>
            <a:endParaRPr lang="en-US" altLang="zh-TW" sz="2800" dirty="0">
              <a:latin typeface="+mn-ea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4549343"/>
            <a:ext cx="3195543" cy="2190296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7631832" y="6462640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200" dirty="0" err="1"/>
              <a:t>Image:freepik.com</a:t>
            </a:r>
            <a:endParaRPr lang="zh-HK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497096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764704"/>
            <a:ext cx="8784976" cy="8174378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35696" y="1124128"/>
            <a:ext cx="7543800" cy="1325563"/>
          </a:xfrm>
        </p:spPr>
        <p:txBody>
          <a:bodyPr>
            <a:normAutofit/>
          </a:bodyPr>
          <a:lstStyle/>
          <a:p>
            <a:r>
              <a:rPr lang="zh-TW" altLang="en-US" sz="3600" b="1" dirty="0"/>
              <a:t>情境</a:t>
            </a:r>
            <a:r>
              <a:rPr lang="en-US" altLang="zh-TW" sz="3600" b="1" dirty="0"/>
              <a:t>2</a:t>
            </a:r>
            <a:r>
              <a:rPr lang="zh-TW" altLang="zh-HK" sz="3600" b="1" dirty="0"/>
              <a:t>：捐血的阻碍</a:t>
            </a:r>
            <a:endParaRPr lang="zh-HK" altLang="en-US" sz="3600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8613380"/>
              </p:ext>
            </p:extLst>
          </p:nvPr>
        </p:nvGraphicFramePr>
        <p:xfrm>
          <a:off x="1979712" y="2112776"/>
          <a:ext cx="6336705" cy="3816424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6336705">
                  <a:extLst>
                    <a:ext uri="{9D8B030D-6E8A-4147-A177-3AD203B41FA5}">
                      <a16:colId xmlns:a16="http://schemas.microsoft.com/office/drawing/2014/main" val="429233095"/>
                    </a:ext>
                  </a:extLst>
                </a:gridCol>
              </a:tblGrid>
              <a:tr h="381642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kern="100" dirty="0">
                          <a:effectLst/>
                        </a:rPr>
                        <a:t>	</a:t>
                      </a:r>
                      <a:r>
                        <a:rPr lang="zh-TW" altLang="zh-HK" sz="2400" b="0" u="sng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小芳</a:t>
                      </a:r>
                      <a:r>
                        <a:rPr lang="zh-TW" altLang="zh-HK" sz="2400" b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和</a:t>
                      </a:r>
                      <a:r>
                        <a:rPr lang="zh-TW" altLang="zh-HK" sz="2400" b="0" u="sng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小明</a:t>
                      </a:r>
                      <a:r>
                        <a:rPr lang="zh-TW" altLang="zh-HK" sz="2400" b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是同班同学。</a:t>
                      </a:r>
                      <a:r>
                        <a:rPr lang="zh-HK" altLang="zh-HK" sz="2400" b="0" u="sng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小芳</a:t>
                      </a:r>
                      <a:r>
                        <a:rPr lang="zh-TW" altLang="zh-HK" sz="2400" b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自初中开始，已经常协助老师举办相关的捐血活动，鼓励同学们积极参与。到了中四的时候，他们一起报名参加捐血活动。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HK" sz="2400" b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	</a:t>
                      </a:r>
                      <a:r>
                        <a:rPr lang="zh-TW" altLang="zh-HK" sz="2400" b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他们</a:t>
                      </a:r>
                      <a:r>
                        <a:rPr lang="zh-HK" altLang="zh-HK" sz="2400" b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在</a:t>
                      </a:r>
                      <a:r>
                        <a:rPr lang="zh-TW" altLang="zh-HK" sz="2400" b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捐血</a:t>
                      </a:r>
                      <a:r>
                        <a:rPr lang="zh-HK" altLang="zh-HK" sz="2400" b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前</a:t>
                      </a:r>
                      <a:r>
                        <a:rPr lang="zh-TW" altLang="zh-HK" sz="2400" b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，分别填写问</a:t>
                      </a:r>
                      <a:r>
                        <a:rPr lang="zh-HK" altLang="zh-HK" sz="2400" b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卷</a:t>
                      </a:r>
                      <a:r>
                        <a:rPr lang="zh-TW" altLang="zh-HK" sz="2400" b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，再面见</a:t>
                      </a:r>
                      <a:r>
                        <a:rPr lang="zh-HK" altLang="zh-HK" sz="2400" b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护</a:t>
                      </a:r>
                      <a:r>
                        <a:rPr lang="zh-TW" altLang="zh-HK" sz="2400" b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士。</a:t>
                      </a:r>
                      <a:r>
                        <a:rPr lang="zh-TW" altLang="zh-HK" sz="2400" b="0" u="sng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小</a:t>
                      </a:r>
                      <a:r>
                        <a:rPr lang="zh-HK" altLang="zh-HK" sz="2400" b="0" u="sng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明</a:t>
                      </a:r>
                      <a:r>
                        <a:rPr lang="zh-TW" altLang="zh-HK" sz="2400" b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顺利可以捐血</a:t>
                      </a:r>
                      <a:r>
                        <a:rPr lang="zh-HK" altLang="zh-HK" sz="2400" b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，</a:t>
                      </a:r>
                      <a:r>
                        <a:rPr lang="zh-TW" altLang="zh-HK" sz="2400" b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但小</a:t>
                      </a:r>
                      <a:r>
                        <a:rPr lang="zh-HK" altLang="zh-HK" sz="2400" b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芳</a:t>
                      </a:r>
                      <a:r>
                        <a:rPr lang="zh-TW" altLang="zh-HK" sz="2400" b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却被告知不能捐血</a:t>
                      </a:r>
                      <a:r>
                        <a:rPr lang="en-US" altLang="zh-HK" sz="2400" b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… </a:t>
                      </a:r>
                      <a:endParaRPr lang="zh-TW" sz="20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5315558"/>
                  </a:ext>
                </a:extLst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7655674" y="6578780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200" dirty="0" err="1"/>
              <a:t>Image:freepik.com</a:t>
            </a:r>
            <a:endParaRPr lang="zh-HK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76071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字方塊 17">
            <a:extLst>
              <a:ext uri="{FF2B5EF4-FFF2-40B4-BE49-F238E27FC236}">
                <a16:creationId xmlns:a16="http://schemas.microsoft.com/office/drawing/2014/main" id="{20E093B8-3075-41C4-B0D6-17A8468BC443}"/>
              </a:ext>
            </a:extLst>
          </p:cNvPr>
          <p:cNvSpPr txBox="1"/>
          <p:nvPr/>
        </p:nvSpPr>
        <p:spPr>
          <a:xfrm>
            <a:off x="755576" y="971155"/>
            <a:ext cx="7488832" cy="659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spcBef>
                <a:spcPts val="1200"/>
              </a:spcBef>
            </a:pPr>
            <a:r>
              <a:rPr lang="zh-TW" altLang="en-US" sz="2800" dirty="0"/>
              <a:t>若要成功捐血，可以做什么令过程更顺畅？</a:t>
            </a:r>
            <a:endParaRPr lang="en-US" altLang="zh-TW" sz="2800" dirty="0"/>
          </a:p>
        </p:txBody>
      </p:sp>
      <p:sp>
        <p:nvSpPr>
          <p:cNvPr id="6" name="矩形 5"/>
          <p:cNvSpPr/>
          <p:nvPr/>
        </p:nvSpPr>
        <p:spPr>
          <a:xfrm>
            <a:off x="395536" y="116632"/>
            <a:ext cx="132600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b="1" spc="50" dirty="0">
                <a:ln w="9525" cmpd="sng">
                  <a:solidFill>
                    <a:srgbClr val="B82D2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B82D2F">
                      <a:alpha val="40000"/>
                    </a:srgbClr>
                  </a:glow>
                </a:effectLst>
                <a:latin typeface="微軟正黑體" panose="020B0604030504040204" pitchFamily="34" charset="-120"/>
                <a:cs typeface="+mj-cs"/>
              </a:rPr>
              <a:t>讨论</a:t>
            </a:r>
            <a:endParaRPr lang="zh-TW" altLang="en-US" dirty="0"/>
          </a:p>
        </p:txBody>
      </p:sp>
      <p:sp>
        <p:nvSpPr>
          <p:cNvPr id="7" name="文字方塊 3"/>
          <p:cNvSpPr txBox="1"/>
          <p:nvPr/>
        </p:nvSpPr>
        <p:spPr>
          <a:xfrm>
            <a:off x="1115616" y="6237312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200" dirty="0" err="1"/>
              <a:t>Image:freepik.com</a:t>
            </a:r>
            <a:endParaRPr lang="zh-HK" altLang="en-US" sz="12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064592050"/>
              </p:ext>
            </p:extLst>
          </p:nvPr>
        </p:nvGraphicFramePr>
        <p:xfrm>
          <a:off x="1403648" y="1794901"/>
          <a:ext cx="5760640" cy="48654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圖片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168" y="5108714"/>
            <a:ext cx="3224155" cy="177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10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304"/>
            <a:ext cx="9144000" cy="682739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840632" y="3717032"/>
            <a:ext cx="172354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6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短片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107504" y="6515103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200" dirty="0" err="1"/>
              <a:t>Image:freepik.com</a:t>
            </a:r>
            <a:endParaRPr lang="zh-HK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29353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081" y="621448"/>
            <a:ext cx="8649919" cy="5860319"/>
          </a:xfrm>
          <a:prstGeom prst="rect">
            <a:avLst/>
          </a:prstGeo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F4C4E53-42B1-4CB9-A306-8CEE77977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en-US" altLang="zh-TW" smtClean="0"/>
              <a:t>8</a:t>
            </a:fld>
            <a:endParaRPr lang="zh-TW" altLang="en-US" dirty="0"/>
          </a:p>
        </p:txBody>
      </p:sp>
      <p:pic>
        <p:nvPicPr>
          <p:cNvPr id="7" name="內容版面配置區 6">
            <a:hlinkClick r:id="rId4"/>
          </p:cNvPr>
          <p:cNvPicPr>
            <a:picLocks noGrp="1" noChangeAspect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7088" y="1345437"/>
            <a:ext cx="5651942" cy="2962096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107504" y="6515103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200" dirty="0" err="1"/>
              <a:t>Image:freepik.com</a:t>
            </a:r>
            <a:endParaRPr lang="zh-HK" altLang="en-US" sz="1200" dirty="0"/>
          </a:p>
        </p:txBody>
      </p:sp>
    </p:spTree>
    <p:extLst>
      <p:ext uri="{BB962C8B-B14F-4D97-AF65-F5344CB8AC3E}">
        <p14:creationId xmlns:p14="http://schemas.microsoft.com/office/powerpoint/2010/main" val="51784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543800" cy="1325563"/>
          </a:xfrm>
        </p:spPr>
        <p:txBody>
          <a:bodyPr>
            <a:normAutofit/>
          </a:bodyPr>
          <a:lstStyle/>
          <a:p>
            <a:r>
              <a:rPr lang="zh-TW" alt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总结</a:t>
            </a:r>
            <a:endParaRPr lang="zh-HK" altLang="en-US" sz="4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1574429"/>
            <a:ext cx="8208912" cy="309634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TW" alt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社会上很多热心的人都愿意为有需要人士施以援手，体现出「施比受更有福」的精神。</a:t>
            </a:r>
            <a:endParaRPr lang="en-US" altLang="zh-TW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TW" alt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我们应主动关怀那些需要帮助的人，特别是遭遇不幸的人，了解他们的需要并适时伸出援手。</a:t>
            </a:r>
            <a:endParaRPr lang="en-US" altLang="zh-TW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TW" alt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同学要成功捐血，一定要做足准备功夫，以免错失良机。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2280" y="4149080"/>
            <a:ext cx="1394197" cy="258841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3928" y="4309892"/>
            <a:ext cx="2160240" cy="2615532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107504" y="6515103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200" dirty="0" err="1"/>
              <a:t>Image:freepik.com</a:t>
            </a:r>
            <a:endParaRPr lang="zh-HK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14003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醫療設計 16x9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0130_TF02901024_TF02901024.potx" id="{5BEDBE36-C3BF-432D-BC77-D3598E0CD57F}" vid="{6885786E-C176-499E-B5E4-266BF6C92072}"/>
    </a:ext>
  </a:extLst>
</a:theme>
</file>

<file path=ppt/theme/theme2.xml><?xml version="1.0" encoding="utf-8"?>
<a:theme xmlns:a="http://schemas.openxmlformats.org/drawingml/2006/main" name="Office 佈景主題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e5c2c51-7906-4fac-bf5c-36dc0d54e7e0">
      <Terms xmlns="http://schemas.microsoft.com/office/infopath/2007/PartnerControls"/>
    </lcf76f155ced4ddcb4097134ff3c332f>
    <TaxCatchAll xmlns="864ccfde-09d8-454f-ae99-5f29ab72390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EF829C2D0BC7F544BE1FEDE0EECD7245" ma:contentTypeVersion="14" ma:contentTypeDescription="建立新的文件。" ma:contentTypeScope="" ma:versionID="d1593d9629a3a48ddaafd7231b0ad644">
  <xsd:schema xmlns:xsd="http://www.w3.org/2001/XMLSchema" xmlns:xs="http://www.w3.org/2001/XMLSchema" xmlns:p="http://schemas.microsoft.com/office/2006/metadata/properties" xmlns:ns2="de5c2c51-7906-4fac-bf5c-36dc0d54e7e0" xmlns:ns3="864ccfde-09d8-454f-ae99-5f29ab723904" targetNamespace="http://schemas.microsoft.com/office/2006/metadata/properties" ma:root="true" ma:fieldsID="f0d84e34c217b4b3044800414c014856" ns2:_="" ns3:_="">
    <xsd:import namespace="de5c2c51-7906-4fac-bf5c-36dc0d54e7e0"/>
    <xsd:import namespace="864ccfde-09d8-454f-ae99-5f29ab7239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5c2c51-7906-4fac-bf5c-36dc0d54e7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影像標籤" ma:readOnly="false" ma:fieldId="{5cf76f15-5ced-4ddc-b409-7134ff3c332f}" ma:taxonomyMulti="true" ma:sspId="bca0ba2c-31e5-4c89-bdb4-0b3d60f879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4ccfde-09d8-454f-ae99-5f29ab72390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74d4ee96-b1b1-4045-bb81-c362fa281820}" ma:internalName="TaxCatchAll" ma:showField="CatchAllData" ma:web="864ccfde-09d8-454f-ae99-5f29ab7239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BD78773-5F55-4AE0-8EA4-8861B62F6AF1}">
  <ds:schemaRefs>
    <ds:schemaRef ds:uri="http://schemas.microsoft.com/office/2006/metadata/properties"/>
    <ds:schemaRef ds:uri="http://schemas.microsoft.com/office/infopath/2007/PartnerControls"/>
    <ds:schemaRef ds:uri="de5c2c51-7906-4fac-bf5c-36dc0d54e7e0"/>
    <ds:schemaRef ds:uri="864ccfde-09d8-454f-ae99-5f29ab723904"/>
  </ds:schemaRefs>
</ds:datastoreItem>
</file>

<file path=customXml/itemProps2.xml><?xml version="1.0" encoding="utf-8"?>
<ds:datastoreItem xmlns:ds="http://schemas.openxmlformats.org/officeDocument/2006/customXml" ds:itemID="{F5D51F40-F7AA-40EF-95BD-2707AAAB2B4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55412AF-BB00-4903-81F0-4F77C1F74C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e5c2c51-7906-4fac-bf5c-36dc0d54e7e0"/>
    <ds:schemaRef ds:uri="864ccfde-09d8-454f-ae99-5f29ab7239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醫療設計簡報 (寬螢幕)</Template>
  <TotalTime>962</TotalTime>
  <Words>1133</Words>
  <Application>Microsoft Office PowerPoint</Application>
  <PresentationFormat>On-screen Show (4:3)</PresentationFormat>
  <Paragraphs>75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醫療設計 16x9</vt:lpstr>
      <vt:lpstr>  生活事件事例 </vt:lpstr>
      <vt:lpstr>学习重点</vt:lpstr>
      <vt:lpstr>情境1：小文的抉择</vt:lpstr>
      <vt:lpstr>反思问题</vt:lpstr>
      <vt:lpstr>情境2：捐血的阻碍</vt:lpstr>
      <vt:lpstr>PowerPoint Presentation</vt:lpstr>
      <vt:lpstr>PowerPoint Presentation</vt:lpstr>
      <vt:lpstr>PowerPoint Presentation</vt:lpstr>
      <vt:lpstr>总结</vt:lpstr>
      <vt:lpstr>PowerPoint Presentation</vt:lpstr>
      <vt:lpstr>捐血须知</vt:lpstr>
    </vt:vector>
  </TitlesOfParts>
  <Company>EDB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捐血</dc:title>
  <dc:creator>NG, Shun-tak Derrick</dc:creator>
  <cp:lastModifiedBy>HSU, Chun-sang</cp:lastModifiedBy>
  <cp:revision>38</cp:revision>
  <dcterms:created xsi:type="dcterms:W3CDTF">2020-04-09T03:42:20Z</dcterms:created>
  <dcterms:modified xsi:type="dcterms:W3CDTF">2026-01-13T09:56:40Z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0x010100EF829C2D0BC7F544BE1FEDE0EECD7245</vt:lpwstr>
  </property>
</Properties>
</file>