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64" r:id="rId7"/>
    <p:sldId id="258" r:id="rId8"/>
    <p:sldId id="265" r:id="rId9"/>
    <p:sldId id="260" r:id="rId10"/>
    <p:sldId id="261" r:id="rId11"/>
    <p:sldId id="262" r:id="rId12"/>
    <p:sldId id="266" r:id="rId13"/>
    <p:sldId id="267" r:id="rId14"/>
    <p:sldId id="268" r:id="rId15"/>
  </p:sldIdLst>
  <p:sldSz cx="9144000" cy="6858000" type="screen4x3"/>
  <p:notesSz cx="6797675" cy="9928225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 autoAdjust="0"/>
    <p:restoredTop sz="94661" autoAdjust="0"/>
  </p:normalViewPr>
  <p:slideViewPr>
    <p:cSldViewPr>
      <p:cViewPr varScale="1">
        <p:scale>
          <a:sx n="82" d="100"/>
          <a:sy n="82" d="100"/>
        </p:scale>
        <p:origin x="1987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F156E-1003-466A-A048-36570011A62A}" type="datetimeFigureOut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7CB37-9B79-4D90-BC70-B46A43AAEE6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9782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C4DA6-D55E-4E19-9992-EBB3A80CA4A1}" type="datetimeFigureOut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3555E-D06D-44DF-A8B5-CF682AE575C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78634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98266A2-1645-4404-86B6-A21955961A80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E431-6BB6-408D-A33E-83ABDE506C4E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CBAE-A00E-4C50-B80D-2025464A9CB4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479BC1E-45BE-4D60-ABE8-AF7834DD4141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HK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52E71DB-3701-4C8C-9FF2-0AD55719F6D0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2E894-9C7A-4B2F-8FC0-9115739C203F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D88C-B339-4790-AA2B-3C16FCEDA155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F8E617-D7A1-4CCF-9DCC-884F0A5E27D8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HK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2995-A7BA-4E91-8F7C-A4D6C182F863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5E46C1-B81E-47B2-BBD2-588250A17A5D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HK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6C46A00-1E7C-4697-9074-18010424CDD8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HK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48341-18CB-4062-8646-703E271B196C}" type="datetime1">
              <a:rPr lang="zh-HK" altLang="en-US" smtClean="0"/>
              <a:t>11/1/2026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CD1B649-6C33-443F-8F77-77D9CAF76D0C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80868" y="2599257"/>
            <a:ext cx="6172200" cy="1189783"/>
          </a:xfrm>
        </p:spPr>
        <p:txBody>
          <a:bodyPr>
            <a:normAutofit/>
          </a:bodyPr>
          <a:lstStyle/>
          <a:p>
            <a:pPr algn="ctr"/>
            <a:r>
              <a:rPr lang="zh-TW" altLang="zh-HK" sz="5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我欣赏的服务人员</a:t>
            </a:r>
            <a:endParaRPr lang="zh-HK" altLang="en-US" sz="54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60648"/>
            <a:ext cx="2304256" cy="2304256"/>
          </a:xfrm>
          <a:prstGeom prst="rect">
            <a:avLst/>
          </a:prstGeom>
        </p:spPr>
      </p:pic>
      <p:pic>
        <p:nvPicPr>
          <p:cNvPr id="1029" name="Picture 5" descr="MC9003609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986" y="5940000"/>
            <a:ext cx="5937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C90033405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711" y="5940000"/>
            <a:ext cx="8985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C9004382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842" y="5940000"/>
            <a:ext cx="6858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C90005767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4889" y="5940000"/>
            <a:ext cx="1050925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MC9000561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4942" y="5940000"/>
            <a:ext cx="617538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052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1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087871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363272" cy="114300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总结</a:t>
            </a:r>
            <a:endParaRPr lang="zh-HK" altLang="en-US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452846"/>
            <a:ext cx="2304256" cy="2304256"/>
          </a:xfrm>
          <a:prstGeom prst="rect">
            <a:avLst/>
          </a:prstGeom>
        </p:spPr>
      </p:pic>
      <p:pic>
        <p:nvPicPr>
          <p:cNvPr id="2053" name="Picture 5" descr="MC9003609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40" y="5940000"/>
            <a:ext cx="5937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C90033405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609" y="5940000"/>
            <a:ext cx="8985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C9004382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880" y="5940000"/>
            <a:ext cx="6858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C90005767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387" y="5940000"/>
            <a:ext cx="1050925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MC9000561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40000"/>
            <a:ext cx="617538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052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標題 1"/>
          <p:cNvSpPr txBox="1">
            <a:spLocks/>
          </p:cNvSpPr>
          <p:nvPr/>
        </p:nvSpPr>
        <p:spPr>
          <a:xfrm>
            <a:off x="467544" y="836712"/>
            <a:ext cx="8136904" cy="352839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lvl="0" indent="-342900" algn="just">
              <a:buFont typeface="Arial" pitchFamily="34" charset="0"/>
              <a:buChar char="•"/>
            </a:pPr>
            <a:r>
              <a:rPr lang="zh-TW" altLang="zh-HK" sz="2400" b="1" dirty="0">
                <a:solidFill>
                  <a:schemeClr val="accent1">
                    <a:lumMod val="50000"/>
                  </a:schemeClr>
                </a:solidFill>
              </a:rPr>
              <a:t>学校内虽然已经有很多教职员担当不同的职位，但亦需要学生在不同方面协助，令学校各范畴</a:t>
            </a:r>
            <a:r>
              <a:rPr lang="en-US" altLang="zh-HK" sz="24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zh-TW" altLang="zh-HK" sz="2400" b="1" dirty="0">
                <a:solidFill>
                  <a:schemeClr val="accent1">
                    <a:lumMod val="50000"/>
                  </a:schemeClr>
                </a:solidFill>
              </a:rPr>
              <a:t>例如：班务、秩序等</a:t>
            </a:r>
            <a:r>
              <a:rPr lang="en-US" altLang="zh-HK" sz="2400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zh-TW" altLang="zh-HK" sz="2400" b="1" dirty="0">
                <a:solidFill>
                  <a:schemeClr val="accent1">
                    <a:lumMod val="50000"/>
                  </a:schemeClr>
                </a:solidFill>
              </a:rPr>
              <a:t>的运作更畅顺</a:t>
            </a:r>
            <a:endParaRPr lang="en-US" altLang="zh-TW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zh-TW" altLang="zh-HK" sz="2400" b="1" dirty="0">
                <a:solidFill>
                  <a:schemeClr val="accent1">
                    <a:lumMod val="50000"/>
                  </a:schemeClr>
                </a:solidFill>
              </a:rPr>
              <a:t>我们作为学校的一份子，是有责任和义务为老师和其他同学服务</a:t>
            </a:r>
            <a:endParaRPr lang="en-US" altLang="zh-TW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zh-TW" altLang="zh-HK" sz="2400" b="1" dirty="0">
                <a:solidFill>
                  <a:schemeClr val="accent1">
                    <a:lumMod val="50000"/>
                  </a:schemeClr>
                </a:solidFill>
              </a:rPr>
              <a:t>当我们服务他人时，受惠的人会因得到适当的帮助而感到愉快，我们自己亦得到满足感</a:t>
            </a:r>
            <a:endParaRPr lang="en-US" altLang="zh-TW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zh-TW" altLang="zh-HK" sz="2400" b="1" dirty="0">
                <a:solidFill>
                  <a:schemeClr val="accent1">
                    <a:lumMod val="50000"/>
                  </a:schemeClr>
                </a:solidFill>
              </a:rPr>
              <a:t>当服务人员为我们服务时，我们应该存感谢的心，并应尽责任和义务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</a:rPr>
              <a:t>，以</a:t>
            </a:r>
            <a:r>
              <a:rPr lang="zh-TW" altLang="zh-HK" sz="2400" b="1" dirty="0">
                <a:solidFill>
                  <a:schemeClr val="accent1">
                    <a:lumMod val="50000"/>
                  </a:schemeClr>
                </a:solidFill>
              </a:rPr>
              <a:t>配合服务人员的工作</a:t>
            </a:r>
            <a:endParaRPr lang="zh-TW" altLang="zh-HK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10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74900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zh-TW" altLang="zh-HK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延展活动</a:t>
            </a:r>
            <a:br>
              <a:rPr lang="en-US" altLang="zh-TW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HK" altLang="en-US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896000"/>
            <a:ext cx="1800000" cy="1800000"/>
          </a:xfrm>
          <a:prstGeom prst="rect">
            <a:avLst/>
          </a:prstGeom>
        </p:spPr>
      </p:pic>
      <p:pic>
        <p:nvPicPr>
          <p:cNvPr id="2053" name="Picture 5" descr="MC9003609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40" y="5940000"/>
            <a:ext cx="5937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C90033405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609" y="5940000"/>
            <a:ext cx="8985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C9004382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880" y="5940000"/>
            <a:ext cx="6858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C90005767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387" y="5940000"/>
            <a:ext cx="1050925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MC9000561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40000"/>
            <a:ext cx="617538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052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標題 1"/>
          <p:cNvSpPr txBox="1">
            <a:spLocks/>
          </p:cNvSpPr>
          <p:nvPr/>
        </p:nvSpPr>
        <p:spPr>
          <a:xfrm>
            <a:off x="467544" y="1556792"/>
            <a:ext cx="7776864" cy="158417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/>
            <a:r>
              <a:rPr lang="zh-TW" altLang="zh-HK" sz="3200" b="1" dirty="0">
                <a:solidFill>
                  <a:schemeClr val="accent1">
                    <a:lumMod val="50000"/>
                  </a:schemeClr>
                </a:solidFill>
              </a:rPr>
              <a:t>请绘画感谢卡的封面，并填上欣赏的话和祝福语，稍后向欣赏的服务人员送上感谢卡。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11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70488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活动一：</a:t>
            </a:r>
            <a:r>
              <a:rPr lang="zh-TW" altLang="zh-HK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我欣赏的服务人员</a:t>
            </a:r>
            <a:endParaRPr lang="zh-HK" altLang="en-US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896000"/>
            <a:ext cx="1800000" cy="1800000"/>
          </a:xfrm>
          <a:prstGeom prst="rect">
            <a:avLst/>
          </a:prstGeom>
        </p:spPr>
      </p:pic>
      <p:pic>
        <p:nvPicPr>
          <p:cNvPr id="2053" name="Picture 5" descr="MC9003609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40" y="5940000"/>
            <a:ext cx="5937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C90033405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609" y="5940000"/>
            <a:ext cx="8985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C9004382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880" y="5940000"/>
            <a:ext cx="6858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C90005767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387" y="5940000"/>
            <a:ext cx="1050925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MC9000561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40000"/>
            <a:ext cx="617538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052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標題 1"/>
          <p:cNvSpPr txBox="1">
            <a:spLocks/>
          </p:cNvSpPr>
          <p:nvPr/>
        </p:nvSpPr>
        <p:spPr>
          <a:xfrm>
            <a:off x="467544" y="1772816"/>
            <a:ext cx="7467600" cy="136815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zh-TW" altLang="en-US" sz="4000" b="1" dirty="0">
                <a:solidFill>
                  <a:schemeClr val="accent1">
                    <a:lumMod val="50000"/>
                  </a:schemeClr>
                </a:solidFill>
              </a:rPr>
              <a:t>汇</a:t>
            </a:r>
            <a:r>
              <a:rPr lang="zh-TW" altLang="zh-HK" sz="4000" b="1" dirty="0">
                <a:solidFill>
                  <a:schemeClr val="accent1">
                    <a:lumMod val="50000"/>
                  </a:schemeClr>
                </a:solidFill>
              </a:rPr>
              <a:t>报「甲 学生参考材料一：我欣赏的服务人员」工作纸内容</a:t>
            </a:r>
            <a:endParaRPr lang="zh-HK" altLang="en-US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2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61711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活动一：</a:t>
            </a:r>
            <a:r>
              <a:rPr lang="zh-TW" altLang="zh-HK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我欣赏的服务人员</a:t>
            </a:r>
            <a:endParaRPr lang="zh-HK" altLang="en-US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896000"/>
            <a:ext cx="1800000" cy="1800000"/>
          </a:xfrm>
          <a:prstGeom prst="rect">
            <a:avLst/>
          </a:prstGeom>
        </p:spPr>
      </p:pic>
      <p:pic>
        <p:nvPicPr>
          <p:cNvPr id="2053" name="Picture 5" descr="MC9003609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40" y="5940000"/>
            <a:ext cx="5937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C90033405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609" y="5940000"/>
            <a:ext cx="8985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C9004382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880" y="5940000"/>
            <a:ext cx="6858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C90005767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387" y="5940000"/>
            <a:ext cx="1050925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MC9000561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40000"/>
            <a:ext cx="617538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052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標題 1"/>
          <p:cNvSpPr txBox="1">
            <a:spLocks/>
          </p:cNvSpPr>
          <p:nvPr/>
        </p:nvSpPr>
        <p:spPr>
          <a:xfrm>
            <a:off x="467544" y="1628800"/>
            <a:ext cx="7467600" cy="309634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</a:rPr>
              <a:t>小结：</a:t>
            </a:r>
            <a:endParaRPr lang="en-US" altLang="zh-TW" sz="32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</a:rPr>
              <a:t>服务人员</a:t>
            </a:r>
            <a:r>
              <a:rPr lang="zh-TW" altLang="zh-HK" sz="3200" b="1" dirty="0">
                <a:solidFill>
                  <a:schemeClr val="accent1">
                    <a:lumMod val="50000"/>
                  </a:schemeClr>
                </a:solidFill>
              </a:rPr>
              <a:t>尽心为我们服务，当中的服务生更是义务为我们服务，我们应存感谢的心</a:t>
            </a:r>
            <a:endParaRPr lang="en-US" altLang="zh-TW" sz="32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</a:rPr>
              <a:t>欣赏和学习服务人员良好的</a:t>
            </a:r>
            <a:r>
              <a:rPr lang="zh-TW" altLang="zh-HK" sz="3200" b="1" dirty="0">
                <a:solidFill>
                  <a:schemeClr val="accent1">
                    <a:lumMod val="50000"/>
                  </a:schemeClr>
                </a:solidFill>
              </a:rPr>
              <a:t>素质和态度</a:t>
            </a:r>
            <a:endParaRPr lang="zh-HK" alt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3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4543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活动二：</a:t>
            </a:r>
            <a:r>
              <a:rPr lang="zh-TW" altLang="zh-HK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你我都有责</a:t>
            </a:r>
            <a:endParaRPr lang="zh-HK" altLang="en-US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896000"/>
            <a:ext cx="1800000" cy="1800000"/>
          </a:xfrm>
          <a:prstGeom prst="rect">
            <a:avLst/>
          </a:prstGeom>
        </p:spPr>
      </p:pic>
      <p:pic>
        <p:nvPicPr>
          <p:cNvPr id="2053" name="Picture 5" descr="MC9003609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40" y="5940000"/>
            <a:ext cx="5937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C90033405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609" y="5940000"/>
            <a:ext cx="8985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C9004382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880" y="5940000"/>
            <a:ext cx="6858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C90005767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387" y="5940000"/>
            <a:ext cx="1050925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MC9000561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40000"/>
            <a:ext cx="617538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052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標題 1"/>
          <p:cNvSpPr txBox="1">
            <a:spLocks/>
          </p:cNvSpPr>
          <p:nvPr/>
        </p:nvSpPr>
        <p:spPr>
          <a:xfrm>
            <a:off x="467544" y="1484784"/>
            <a:ext cx="7467600" cy="352839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lvl="0" indent="-514350" algn="just">
              <a:buFont typeface="+mj-lt"/>
              <a:buAutoNum type="arabicPeriod"/>
            </a:pP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你是否曾受惠于</a:t>
            </a: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别人</a:t>
            </a: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的服务</a:t>
            </a: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吗</a:t>
            </a: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？如有，是甚么服务？当你受惠于别人的服务时，你有甚么感受和回应？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你</a:t>
            </a: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现时或曾经</a:t>
            </a: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是</a:t>
            </a: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服务</a:t>
            </a: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生</a:t>
            </a: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吗？如</a:t>
            </a: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是</a:t>
            </a: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，你担当甚么职位和负责甚么职务？</a:t>
            </a:r>
            <a:endParaRPr lang="en-US" altLang="zh-TW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当你服务他人时，你会有甚么感受？</a:t>
            </a:r>
            <a:endParaRPr lang="en-US" altLang="zh-TW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当你服务他人时，是否曾发生愉快的事情？如有，请简述事情和你感受愉快的原因。</a:t>
            </a:r>
            <a:endParaRPr lang="zh-TW" altLang="zh-HK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4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58242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活动二：</a:t>
            </a:r>
            <a:r>
              <a:rPr lang="zh-TW" altLang="zh-HK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你我都有责</a:t>
            </a:r>
            <a:endParaRPr lang="zh-HK" altLang="en-US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896000"/>
            <a:ext cx="1800000" cy="1800000"/>
          </a:xfrm>
          <a:prstGeom prst="rect">
            <a:avLst/>
          </a:prstGeom>
        </p:spPr>
      </p:pic>
      <p:pic>
        <p:nvPicPr>
          <p:cNvPr id="2053" name="Picture 5" descr="MC9003609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40" y="5940000"/>
            <a:ext cx="5937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C90033405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609" y="5940000"/>
            <a:ext cx="8985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C9004382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880" y="5940000"/>
            <a:ext cx="6858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C90005767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387" y="5940000"/>
            <a:ext cx="1050925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MC9000561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40000"/>
            <a:ext cx="617538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052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標題 1"/>
          <p:cNvSpPr txBox="1">
            <a:spLocks/>
          </p:cNvSpPr>
          <p:nvPr/>
        </p:nvSpPr>
        <p:spPr>
          <a:xfrm>
            <a:off x="467544" y="1700808"/>
            <a:ext cx="7467600" cy="208823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</a:rPr>
              <a:t>小结：</a:t>
            </a:r>
            <a:endParaRPr lang="en-US" altLang="zh-TW" sz="32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zh-TW" altLang="zh-HK" sz="3200" b="1" dirty="0">
                <a:solidFill>
                  <a:schemeClr val="accent1">
                    <a:lumMod val="50000"/>
                  </a:schemeClr>
                </a:solidFill>
              </a:rPr>
              <a:t>服务他人能令人感到愉快，自己亦能得到满足感</a:t>
            </a:r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</a:rPr>
              <a:t>，所以我们应积极</a:t>
            </a:r>
            <a:r>
              <a:rPr lang="zh-TW" altLang="zh-HK" sz="3200" b="1" dirty="0">
                <a:solidFill>
                  <a:schemeClr val="accent1">
                    <a:lumMod val="50000"/>
                  </a:schemeClr>
                </a:solidFill>
              </a:rPr>
              <a:t>为老师和其他</a:t>
            </a:r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</a:rPr>
              <a:t>同学</a:t>
            </a:r>
            <a:r>
              <a:rPr lang="zh-TW" altLang="zh-HK" sz="3200" b="1" dirty="0">
                <a:solidFill>
                  <a:schemeClr val="accent1">
                    <a:lumMod val="50000"/>
                  </a:schemeClr>
                </a:solidFill>
              </a:rPr>
              <a:t>服务</a:t>
            </a:r>
            <a:endParaRPr lang="zh-TW" altLang="zh-HK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5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2621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活动三：</a:t>
            </a:r>
            <a:r>
              <a:rPr lang="zh-TW" altLang="zh-HK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</a:t>
            </a:r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该</a:t>
            </a:r>
            <a:r>
              <a:rPr lang="zh-TW" altLang="zh-HK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怎样做？</a:t>
            </a:r>
            <a:br>
              <a:rPr lang="en-US" altLang="zh-TW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情境：</a:t>
            </a:r>
            <a:endParaRPr lang="zh-HK" altLang="en-US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896000"/>
            <a:ext cx="1800000" cy="1800000"/>
          </a:xfrm>
          <a:prstGeom prst="rect">
            <a:avLst/>
          </a:prstGeom>
        </p:spPr>
      </p:pic>
      <p:pic>
        <p:nvPicPr>
          <p:cNvPr id="2053" name="Picture 5" descr="MC9003609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40" y="5940000"/>
            <a:ext cx="5937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C90033405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609" y="5940000"/>
            <a:ext cx="8985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C9004382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880" y="5940000"/>
            <a:ext cx="6858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C90005767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387" y="5940000"/>
            <a:ext cx="1050925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MC9000561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40000"/>
            <a:ext cx="617538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052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標題 1"/>
          <p:cNvSpPr txBox="1">
            <a:spLocks/>
          </p:cNvSpPr>
          <p:nvPr/>
        </p:nvSpPr>
        <p:spPr>
          <a:xfrm>
            <a:off x="467544" y="1484784"/>
            <a:ext cx="7467600" cy="309634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/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</a:rPr>
              <a:t>清洁纠察队长在午息当值时，见到</a:t>
            </a: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</a:rPr>
              <a:t>「</a:t>
            </a: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</a:rPr>
              <a:t>小霸王」同学故意将零食的包装纸丢在走廊的地上，并准备离开，清洁纠察队长便立即请同学拾回包装纸，并放在附近的垃圾箱内，但同学并没有理会，更高声问身边的朋友：「你们</a:t>
            </a: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</a:rPr>
              <a:t>看</a:t>
            </a: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</a:rPr>
              <a:t>到我将包装纸丢在地上吗？」他的朋友均说：「没有</a:t>
            </a: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</a:rPr>
              <a:t>看到</a:t>
            </a:r>
            <a:r>
              <a:rPr lang="zh-TW" altLang="zh-HK" sz="2800" b="1" dirty="0">
                <a:solidFill>
                  <a:schemeClr val="accent1">
                    <a:lumMod val="50000"/>
                  </a:schemeClr>
                </a:solidFill>
              </a:rPr>
              <a:t>呀！」其他旁观的同学都不敢作声</a:t>
            </a:r>
            <a:r>
              <a:rPr lang="en-US" altLang="zh-HK" sz="2800" b="1" dirty="0">
                <a:solidFill>
                  <a:schemeClr val="accent1">
                    <a:lumMod val="50000"/>
                  </a:schemeClr>
                </a:solidFill>
              </a:rPr>
              <a:t>...... </a:t>
            </a:r>
            <a:endParaRPr lang="zh-TW" altLang="zh-HK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MC900232130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28600"/>
            <a:ext cx="1096962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6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118753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活动三：</a:t>
            </a:r>
            <a:r>
              <a:rPr lang="zh-TW" altLang="zh-HK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我当怎样做？</a:t>
            </a:r>
            <a:br>
              <a:rPr lang="en-US" altLang="zh-TW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讨论及演示剧情：</a:t>
            </a:r>
            <a:endParaRPr lang="zh-HK" altLang="en-US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896000"/>
            <a:ext cx="1800000" cy="1800000"/>
          </a:xfrm>
          <a:prstGeom prst="rect">
            <a:avLst/>
          </a:prstGeom>
        </p:spPr>
      </p:pic>
      <p:pic>
        <p:nvPicPr>
          <p:cNvPr id="2053" name="Picture 5" descr="MC9003609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40" y="5940000"/>
            <a:ext cx="5937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C90033405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609" y="5940000"/>
            <a:ext cx="8985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C9004382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880" y="5940000"/>
            <a:ext cx="6858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C90005767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387" y="5940000"/>
            <a:ext cx="1050925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MC9000561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40000"/>
            <a:ext cx="617538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052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標題 1"/>
          <p:cNvSpPr txBox="1">
            <a:spLocks/>
          </p:cNvSpPr>
          <p:nvPr/>
        </p:nvSpPr>
        <p:spPr>
          <a:xfrm>
            <a:off x="467544" y="2060848"/>
            <a:ext cx="7467600" cy="283515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lvl="0" indent="-514350">
              <a:buAutoNum type="arabicPeriod"/>
            </a:pP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</a:rPr>
              <a:t>你认为以下各人的做法是否恰当？</a:t>
            </a:r>
            <a:endParaRPr lang="en-US" altLang="zh-TW" sz="31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en-US" altLang="zh-TW" sz="3100" b="1" dirty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</a:rPr>
              <a:t>为甚么？</a:t>
            </a:r>
          </a:p>
          <a:p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zh-TW" altLang="en-US" sz="3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</a:rPr>
              <a:t>清洁纠察队长</a:t>
            </a:r>
          </a:p>
          <a:p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zh-TW" altLang="en-US" sz="3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</a:rPr>
              <a:t>「小霸王」同学</a:t>
            </a:r>
          </a:p>
          <a:p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zh-TW" altLang="en-US" sz="3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</a:rPr>
              <a:t>「小霸王」同学的朋友</a:t>
            </a:r>
          </a:p>
          <a:p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zh-TW" altLang="en-US" sz="3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</a:rPr>
              <a:t>其他旁观的同学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7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08706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活动三：</a:t>
            </a:r>
            <a:r>
              <a:rPr lang="zh-TW" altLang="zh-HK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我当怎样做？</a:t>
            </a:r>
            <a:br>
              <a:rPr lang="en-US" altLang="zh-TW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讨论及演示剧情：</a:t>
            </a:r>
            <a:endParaRPr lang="zh-HK" altLang="en-US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896000"/>
            <a:ext cx="1800000" cy="1800000"/>
          </a:xfrm>
          <a:prstGeom prst="rect">
            <a:avLst/>
          </a:prstGeom>
        </p:spPr>
      </p:pic>
      <p:pic>
        <p:nvPicPr>
          <p:cNvPr id="2053" name="Picture 5" descr="MC9003609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40" y="5940000"/>
            <a:ext cx="5937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C90033405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609" y="5940000"/>
            <a:ext cx="8985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C9004382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880" y="5940000"/>
            <a:ext cx="6858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C90005767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387" y="5940000"/>
            <a:ext cx="1050925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MC9000561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40000"/>
            <a:ext cx="617538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052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標題 1"/>
          <p:cNvSpPr txBox="1">
            <a:spLocks/>
          </p:cNvSpPr>
          <p:nvPr/>
        </p:nvSpPr>
        <p:spPr>
          <a:xfrm>
            <a:off x="467544" y="2085032"/>
            <a:ext cx="7467600" cy="249609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/>
            <a:r>
              <a:rPr lang="en-US" altLang="zh-TW" sz="31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zh-TW" altLang="en-US" sz="31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如果你是</a:t>
            </a:r>
            <a:r>
              <a:rPr lang="zh-TW" altLang="en-US" sz="31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情境内的以下同学</a:t>
            </a: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，你会怎样</a:t>
            </a:r>
            <a:endParaRPr lang="en-US" altLang="zh-TW" sz="31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altLang="zh-TW" sz="31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做？为甚么？</a:t>
            </a:r>
          </a:p>
          <a:p>
            <a:pPr algn="just"/>
            <a:r>
              <a:rPr lang="zh-TW" altLang="en-US" sz="3100" b="1" dirty="0">
                <a:solidFill>
                  <a:schemeClr val="accent1">
                    <a:lumMod val="50000"/>
                  </a:schemeClr>
                </a:solidFill>
              </a:rPr>
              <a:t>    </a:t>
            </a:r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</a:rPr>
              <a:t>清洁纠察队长</a:t>
            </a:r>
          </a:p>
          <a:p>
            <a:pPr algn="just"/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zh-TW" altLang="en-US" sz="3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</a:rPr>
              <a:t>「小霸王」同学的朋友</a:t>
            </a:r>
          </a:p>
          <a:p>
            <a:pPr algn="just"/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zh-TW" altLang="en-US" sz="3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altLang="zh-HK" sz="3100" b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zh-TW" altLang="zh-HK" sz="3100" b="1" dirty="0">
                <a:solidFill>
                  <a:schemeClr val="accent1">
                    <a:lumMod val="50000"/>
                  </a:schemeClr>
                </a:solidFill>
              </a:rPr>
              <a:t>其他旁观的同学</a:t>
            </a:r>
            <a:endParaRPr lang="zh-TW" altLang="zh-HK" sz="31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8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00225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活动三：</a:t>
            </a:r>
            <a:r>
              <a:rPr lang="zh-TW" altLang="zh-HK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我当怎样做？</a:t>
            </a:r>
            <a:br>
              <a:rPr lang="en-US" altLang="zh-TW" sz="4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HK" altLang="en-US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896000"/>
            <a:ext cx="1800000" cy="1800000"/>
          </a:xfrm>
          <a:prstGeom prst="rect">
            <a:avLst/>
          </a:prstGeom>
        </p:spPr>
      </p:pic>
      <p:pic>
        <p:nvPicPr>
          <p:cNvPr id="2053" name="Picture 5" descr="MC9003609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40" y="5940000"/>
            <a:ext cx="5937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C90033405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609" y="5940000"/>
            <a:ext cx="8985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C9004382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880" y="5940000"/>
            <a:ext cx="6858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C90005767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387" y="5940000"/>
            <a:ext cx="1050925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MC9000561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40000"/>
            <a:ext cx="617538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052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標題 1"/>
          <p:cNvSpPr txBox="1">
            <a:spLocks/>
          </p:cNvSpPr>
          <p:nvPr/>
        </p:nvSpPr>
        <p:spPr>
          <a:xfrm>
            <a:off x="467544" y="1556792"/>
            <a:ext cx="7776864" cy="345638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/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小结：</a:t>
            </a:r>
            <a:endParaRPr lang="en-US" altLang="zh-TW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zh-TW" altLang="zh-HK" sz="3200" b="1" dirty="0">
                <a:solidFill>
                  <a:schemeClr val="accent1">
                    <a:lumMod val="50000"/>
                  </a:schemeClr>
                </a:solidFill>
              </a:rPr>
              <a:t>服务人员在执行职务时，可能会遇到困难，我们应该要尽责任和义务配合服务人员的工作</a:t>
            </a:r>
            <a:endParaRPr lang="en-US" altLang="zh-TW" sz="32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zh-TW" altLang="zh-HK" sz="3200" b="1" dirty="0">
                <a:solidFill>
                  <a:schemeClr val="accent1">
                    <a:lumMod val="50000"/>
                  </a:schemeClr>
                </a:solidFill>
              </a:rPr>
              <a:t>如果同学不与学校内的服务人员合作，学校的秩序可能会大乱，各范畴也可能不</a:t>
            </a:r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</a:rPr>
              <a:t>可以</a:t>
            </a:r>
            <a:r>
              <a:rPr lang="zh-TW" altLang="zh-HK" sz="3200" b="1" dirty="0">
                <a:solidFill>
                  <a:schemeClr val="accent1">
                    <a:lumMod val="50000"/>
                  </a:schemeClr>
                </a:solidFill>
              </a:rPr>
              <a:t>顺利运作</a:t>
            </a:r>
            <a:endParaRPr lang="zh-TW" altLang="zh-HK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D1B649-6C33-443F-8F77-77D9CAF76D0C}" type="slidenum">
              <a:rPr lang="zh-HK" altLang="en-US" smtClean="0"/>
              <a:t>9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54026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829C2D0BC7F544BE1FEDE0EECD7245" ma:contentTypeVersion="14" ma:contentTypeDescription="Create a new document." ma:contentTypeScope="" ma:versionID="a8fa072c9ce7611fa0e609b83f3b5ce3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e540a1335e2100815deff68e1607043d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4d4ee96-b1b1-4045-bb81-c362fa281820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180A23-4A6A-462D-A7B7-35216656271F}"/>
</file>

<file path=customXml/itemProps2.xml><?xml version="1.0" encoding="utf-8"?>
<ds:datastoreItem xmlns:ds="http://schemas.openxmlformats.org/officeDocument/2006/customXml" ds:itemID="{08CCCFE0-DFC6-499A-AD33-13CBB6935752}">
  <ds:schemaRefs>
    <ds:schemaRef ds:uri="http://schemas.microsoft.com/office/2006/metadata/properties"/>
    <ds:schemaRef ds:uri="http://schemas.microsoft.com/office/infopath/2007/PartnerControls"/>
    <ds:schemaRef ds:uri="986fe0f7-9907-4cfc-a848-76de57907d3e"/>
    <ds:schemaRef ds:uri="29867d5d-f5f4-47d8-a6f2-7e3cca24c40b"/>
  </ds:schemaRefs>
</ds:datastoreItem>
</file>

<file path=customXml/itemProps3.xml><?xml version="1.0" encoding="utf-8"?>
<ds:datastoreItem xmlns:ds="http://schemas.openxmlformats.org/officeDocument/2006/customXml" ds:itemID="{37D7906B-138C-4911-8DF9-6B4C494FF0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330</TotalTime>
  <Words>827</Words>
  <Application>Microsoft Office PowerPoint</Application>
  <PresentationFormat>如螢幕大小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Schoolbook</vt:lpstr>
      <vt:lpstr>Times New Roman</vt:lpstr>
      <vt:lpstr>Wingdings</vt:lpstr>
      <vt:lpstr>Wingdings 2</vt:lpstr>
      <vt:lpstr>壁窗</vt:lpstr>
      <vt:lpstr>我欣赏的服务人员</vt:lpstr>
      <vt:lpstr>活动一：我欣赏的服务人员</vt:lpstr>
      <vt:lpstr>活动一：我欣赏的服务人员</vt:lpstr>
      <vt:lpstr>活动二：你我都有责</vt:lpstr>
      <vt:lpstr>活动二：你我都有责</vt:lpstr>
      <vt:lpstr>活动三：我该怎样做？ 情境：</vt:lpstr>
      <vt:lpstr>活动三：我当怎样做？ 讨论及演示剧情：</vt:lpstr>
      <vt:lpstr>活动三：我当怎样做？ 讨论及演示剧情：</vt:lpstr>
      <vt:lpstr>活动三：我当怎样做？ </vt:lpstr>
      <vt:lpstr>总结</vt:lpstr>
      <vt:lpstr>延展活动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我欣賞的服務人員</dc:title>
  <dc:creator>HA, Yuen-ying Louisa</dc:creator>
  <cp:lastModifiedBy>sheila wong</cp:lastModifiedBy>
  <cp:revision>39</cp:revision>
  <cp:lastPrinted>2013-05-10T03:39:11Z</cp:lastPrinted>
  <dcterms:created xsi:type="dcterms:W3CDTF">2013-05-08T06:54:40Z</dcterms:created>
  <dcterms:modified xsi:type="dcterms:W3CDTF">2026-01-11T14:43:41Z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  <property fmtid="{D5CDD505-2E9C-101B-9397-08002B2CF9AE}" pid="3" name="MediaServiceImageTags">
    <vt:lpwstr/>
  </property>
</Properties>
</file>