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1" r:id="rId6"/>
    <p:sldId id="318" r:id="rId7"/>
    <p:sldId id="299" r:id="rId8"/>
    <p:sldId id="338" r:id="rId9"/>
    <p:sldId id="334" r:id="rId10"/>
    <p:sldId id="339" r:id="rId11"/>
    <p:sldId id="340" r:id="rId12"/>
    <p:sldId id="337" r:id="rId13"/>
    <p:sldId id="341" r:id="rId14"/>
    <p:sldId id="316" r:id="rId15"/>
    <p:sldId id="317" r:id="rId16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1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786"/>
    <a:srgbClr val="F5C018"/>
    <a:srgbClr val="F2A25D"/>
    <a:srgbClr val="F8EBAC"/>
    <a:srgbClr val="F9DFBA"/>
    <a:srgbClr val="F5CCAD"/>
    <a:srgbClr val="EF7B52"/>
    <a:srgbClr val="FAE0B9"/>
    <a:srgbClr val="FBE99F"/>
    <a:srgbClr val="00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67" autoAdjust="0"/>
  </p:normalViewPr>
  <p:slideViewPr>
    <p:cSldViewPr snapToGrid="0">
      <p:cViewPr varScale="1">
        <p:scale>
          <a:sx n="79" d="100"/>
          <a:sy n="79" d="100"/>
        </p:scale>
        <p:origin x="25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C5B2-E4A9-49CA-A972-764D09DC5525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08BA-F9AB-4E87-B9BA-C87DD4DD98B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050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D00-F6A2-4D7A-82CF-3B089386627A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F876F-2EA3-4719-9A5E-377A5EEAC10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459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989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大众倾慕对象，可能会不时对倾慕者作出暧昧的行为和言词，制造密切关系的假象，让他们心存希望，继续为其提供忠诚服务。显然，此等暧昧的言行并非出于真诚，这种关系也非建基于互相尊重，是不平等的。 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假如同学遇到心仪的对象时，宜抱持理性的态度，检视自己会否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博取对方的好感，成为服务对方的工具而不自知，避免为讨好对方而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无论要求合理与否亦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事事听从，不断付出，忘记自己的需要。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假如同学身边拥有很多倾慕者，追求者众，也要留心自己会否因个人的私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或贪图利益，习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惯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的单方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支配关系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备受宠爱的大众倾慕对象，或是不断付出的倾慕者，都有一定程度的风险及影响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同学应自我警惕，不要因眼前短暂的利益和感觉，造成对自己及别人的长远伤害。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单身或恋爱只是不同的感情状态，恋爱不一定比单身好。同学要认清恋爱的真正意义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以正确的态度对待感情，避免因传媒或朋友的影响而进入不平等的关系。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009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665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32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338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老师参考答案，见表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9036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老师参考答案，见表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570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老师参考答案，见表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1265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>
                <a:latin typeface="+mn-ea"/>
                <a:ea typeface="+mn-ea"/>
              </a:rPr>
              <a:t>参考答案</a:t>
            </a:r>
            <a:endParaRPr lang="en-US" altLang="zh-TW" sz="1400" dirty="0">
              <a:latin typeface="+mn-ea"/>
              <a:ea typeface="+mn-ea"/>
            </a:endParaRPr>
          </a:p>
          <a:p>
            <a:endParaRPr lang="en-US" altLang="zh-TW" sz="1400" dirty="0">
              <a:latin typeface="+mn-ea"/>
              <a:ea typeface="+mn-ea"/>
            </a:endParaRPr>
          </a:p>
          <a:p>
            <a:r>
              <a:rPr lang="en-US" altLang="zh-TW" sz="1400" dirty="0">
                <a:latin typeface="+mn-ea"/>
                <a:ea typeface="+mn-ea"/>
              </a:rPr>
              <a:t>1</a:t>
            </a:r>
            <a:r>
              <a:rPr lang="en-US" altLang="zh-HK" sz="1400" dirty="0">
                <a:solidFill>
                  <a:srgbClr val="7030A0"/>
                </a:solidFill>
                <a:latin typeface="+mn-ea"/>
                <a:ea typeface="+mn-ea"/>
              </a:rPr>
              <a:t>. </a:t>
            </a:r>
            <a:r>
              <a:rPr lang="zh-TW" altLang="en-US" sz="1400" dirty="0">
                <a:solidFill>
                  <a:srgbClr val="7030A0"/>
                </a:solidFill>
                <a:latin typeface="+mn-ea"/>
                <a:ea typeface="+mn-ea"/>
              </a:rPr>
              <a:t>长期单方面为倾慕对象付出</a:t>
            </a:r>
            <a:r>
              <a:rPr lang="zh-TW" altLang="zh-HK" sz="1400" dirty="0">
                <a:solidFill>
                  <a:srgbClr val="7030A0"/>
                </a:solidFill>
                <a:latin typeface="+mn-ea"/>
                <a:ea typeface="+mn-ea"/>
              </a:rPr>
              <a:t>，会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浪费精力、时间、金钱</a:t>
            </a:r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HK" altLang="zh-HK" sz="1400" dirty="0">
                <a:solidFill>
                  <a:srgbClr val="0070C0"/>
                </a:solidFill>
                <a:latin typeface="+mn-ea"/>
                <a:ea typeface="+mn-ea"/>
              </a:rPr>
              <a:t>失</a:t>
            </a:r>
            <a:r>
              <a:rPr lang="zh-TW" altLang="zh-HK" sz="1400" dirty="0">
                <a:solidFill>
                  <a:srgbClr val="0070C0"/>
                </a:solidFill>
                <a:latin typeface="+mn-ea"/>
                <a:ea typeface="+mn-ea"/>
              </a:rPr>
              <a:t>去</a:t>
            </a:r>
            <a:r>
              <a:rPr lang="zh-HK" altLang="zh-HK" sz="1400" dirty="0">
                <a:solidFill>
                  <a:srgbClr val="0070C0"/>
                </a:solidFill>
                <a:latin typeface="+mn-ea"/>
                <a:ea typeface="+mn-ea"/>
              </a:rPr>
              <a:t>自我生活价值</a:t>
            </a:r>
            <a:r>
              <a:rPr lang="en-US" altLang="zh-HK" sz="1400" dirty="0">
                <a:solidFill>
                  <a:srgbClr val="0070C0"/>
                </a:solidFill>
                <a:latin typeface="+mn-ea"/>
                <a:ea typeface="+mn-ea"/>
              </a:rPr>
              <a:t>/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形成错误期望。为博对象一笑，倾慕者愿意付出大量的金钱和时间，耗尽精力和心思，换来的只是虚情假意，白白浪费了宝贵的青春，醒觉时已经恨错难返。</a:t>
            </a:r>
            <a:endParaRPr lang="en-US" altLang="zh-TW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若对方根本不打算跟你成为情侣，会造成长期折磨和痛苦。</a:t>
            </a:r>
            <a:endParaRPr lang="en-US" altLang="zh-TW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2. 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开展一段恋爱关系，取决于倾慕对象待你是否真心。如果对方只是虚情假意，目的是令你为其服务、支付开支、解闷、接送及解决琐事，一切都不值得。</a:t>
            </a:r>
            <a:endParaRPr lang="en-US" altLang="zh-TW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不论倾慕别人或被追求，双方应该建立平等及互相尊重的关系。假如关系只基于单方面的付出或物质上的享受，那是控制不是爱，宜及早理智离场。</a:t>
            </a:r>
            <a:endParaRPr lang="en-US" altLang="zh-TW" sz="14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400" dirty="0">
                <a:latin typeface="+mn-ea"/>
                <a:ea typeface="+mn-ea"/>
              </a:rPr>
              <a:t>3. 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万千宠爱而</a:t>
            </a:r>
            <a:r>
              <a:rPr lang="zh-TW" altLang="en-US" sz="1400" kern="12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「</a:t>
            </a:r>
            <a:r>
              <a:rPr lang="zh-HK" altLang="en-US" sz="1400" kern="12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有风</a:t>
            </a:r>
            <a:r>
              <a:rPr lang="zh-TW" altLang="en-US" sz="1400" kern="12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驶</a:t>
            </a:r>
            <a:r>
              <a:rPr lang="zh-HK" altLang="en-US" sz="1400" kern="12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尽</a:t>
            </a:r>
            <a:r>
              <a:rPr lang="zh-HK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𢃇</a:t>
            </a:r>
            <a:r>
              <a:rPr lang="zh-TW" altLang="en-US" sz="1400" kern="120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」，容易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出现不健康的心理，如：利用别人的爱慕而习惯支配</a:t>
            </a:r>
            <a:r>
              <a:rPr lang="zh-HK" altLang="zh-HK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倾慕者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、对人不真诚、不懂珍惜真爱</a:t>
            </a:r>
            <a:r>
              <a:rPr lang="en-US" altLang="zh-TW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……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这种不平等的单方面支配模式，有碍日后与人发展互相尊重的爱情关系。</a:t>
            </a:r>
            <a:endParaRPr lang="en-US" altLang="zh-TW" sz="1400" kern="1200" dirty="0">
              <a:solidFill>
                <a:srgbClr val="7030A0"/>
              </a:solidFill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    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要学习调整心态，明确告诉对方自己的取态，千万不可利用别人的感情支配</a:t>
            </a:r>
            <a:r>
              <a:rPr lang="zh-HK" altLang="zh-HK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倾慕者</a:t>
            </a:r>
            <a:r>
              <a:rPr lang="zh-TW" altLang="en-US" sz="1400" kern="1200" dirty="0">
                <a:solidFill>
                  <a:srgbClr val="7030A0"/>
                </a:solidFill>
                <a:latin typeface="+mn-ea"/>
                <a:ea typeface="+mn-ea"/>
                <a:cs typeface="+mn-cs"/>
              </a:rPr>
              <a:t>，以免伤害别人，自己也落得玩弄感情之名。</a:t>
            </a:r>
            <a:endParaRPr lang="en-US" altLang="zh-TW" sz="1400" kern="1200" dirty="0">
              <a:solidFill>
                <a:srgbClr val="7030A0"/>
              </a:solidFill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400" dirty="0">
                <a:solidFill>
                  <a:srgbClr val="0070C0"/>
                </a:solidFill>
                <a:latin typeface="+mn-ea"/>
                <a:ea typeface="+mn-ea"/>
              </a:rPr>
              <a:t>4.</a:t>
            </a:r>
            <a:r>
              <a:rPr lang="zh-TW" altLang="en-US" sz="1400" dirty="0">
                <a:solidFill>
                  <a:srgbClr val="0070C0"/>
                </a:solidFill>
                <a:latin typeface="+mn-ea"/>
                <a:ea typeface="+mn-ea"/>
              </a:rPr>
              <a:t> 爱情不是生活全部，人生还有很多有意义的事情值得花时间去追求。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单身或恋爱只是不同的感情状态，恋爱不一定比单身好。同学要认清恋爱的真正意义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以正确的态度对待感情，避免因传媒或朋友的影响而进入不平等的关系。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要好好恋爱，事前宜了解恋爱的真正意义：爱情包括尊重、沟通和体谅，认清甚么人最适合自己，并懂得分配时间，不会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恋爱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来定义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的价值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7980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876F-2EA3-4719-9A5E-377A5EEAC106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82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9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777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98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39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424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648" r="1771"/>
          <a:stretch/>
        </p:blipFill>
        <p:spPr>
          <a:xfrm>
            <a:off x="-17092" y="17092"/>
            <a:ext cx="9152546" cy="684090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410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07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2806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75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484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299" y="5315484"/>
            <a:ext cx="15350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" y="59821"/>
            <a:ext cx="140345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" y="59821"/>
            <a:ext cx="140345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5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9.210.142\sup_common\Resources\EDB_illustrations\comics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4" b="100000" l="6761" r="81972">
                        <a14:backgroundMark x1="57465" y1="48874" x2="57465" y2="48874"/>
                        <a14:backgroundMark x1="53803" y1="49775" x2="53803" y2="49775"/>
                        <a14:backgroundMark x1="75915" y1="51126" x2="75915" y2="51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75"/>
          <a:stretch/>
        </p:blipFill>
        <p:spPr bwMode="auto">
          <a:xfrm>
            <a:off x="-167670" y="-14725"/>
            <a:ext cx="2952328" cy="16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9.210.142\sup_common\Resources\EDB_illustrations\comics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5" b="100000" l="21972" r="73380">
                        <a14:backgroundMark x1="71150" y1="85030" x2="71150" y2="8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78"/>
          <a:stretch/>
        </p:blipFill>
        <p:spPr bwMode="auto">
          <a:xfrm>
            <a:off x="6916464" y="4983977"/>
            <a:ext cx="2117469" cy="18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 userDrawn="1"/>
        </p:nvGrpSpPr>
        <p:grpSpPr>
          <a:xfrm>
            <a:off x="503867" y="5517232"/>
            <a:ext cx="5544616" cy="1058554"/>
            <a:chOff x="503867" y="5356433"/>
            <a:chExt cx="5544616" cy="1058554"/>
          </a:xfrm>
        </p:grpSpPr>
        <p:pic>
          <p:nvPicPr>
            <p:cNvPr id="4" name="圖片 3" descr="C:\Users\nevin\Desktop\httpswww.pexels.comphotoboy-fashion-handsome-man-274594.jpg"/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79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圖片 4" descr="C:\Users\nevin\Desktop\httpswww.pexels.comphotoman-rich-travel-shopping-33250.jp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 descr="C:\Users\nevin\Desktop\httpswww.pexels.comphotomacbook-air-beside-notebook-and-camera-916335.jpg"/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 descr="C:\Users\nevin\Desktop\httpswww.pexels.comphotoperson-operating-smartwatch-893891.jpg"/>
            <p:cNvPicPr/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231" y="535643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文字方塊 9"/>
            <p:cNvSpPr txBox="1"/>
            <p:nvPr userDrawn="1"/>
          </p:nvSpPr>
          <p:spPr>
            <a:xfrm>
              <a:off x="503867" y="6076433"/>
              <a:ext cx="554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latin typeface="華康細圓體" pitchFamily="49" charset="-120"/>
                  <a:ea typeface="華康細圓體" pitchFamily="49" charset="-120"/>
                </a:rPr>
                <a:t>颜   值        金   钱        技   能        时   间</a:t>
              </a:r>
              <a:endParaRPr lang="zh-HK" altLang="en-US" sz="1600" dirty="0">
                <a:latin typeface="華康細圓體" pitchFamily="49" charset="-120"/>
                <a:ea typeface="華康細圓體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1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570706" y="1628800"/>
            <a:ext cx="8002587" cy="46082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1162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601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708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41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8B48-12DD-41D0-B513-3FB2A8A9BDE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39FB-4969-4E75-B880-1E31586F66C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450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1484784"/>
            <a:ext cx="5818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endParaRPr lang="en-US" altLang="zh-TW" sz="66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「爱情追兵」</a:t>
            </a:r>
            <a:endParaRPr lang="zh-HK" altLang="en-US" sz="66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scene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6" b="92847" l="12382" r="63537">
                        <a14:backgroundMark x1="32275" y1="48522" x2="32275" y2="48522"/>
                        <a14:backgroundMark x1="34028" y1="48218" x2="34028" y2="48218"/>
                        <a14:backgroundMark x1="30948" y1="43897" x2="30948" y2="43897"/>
                        <a14:backgroundMark x1="35261" y1="43897" x2="35261" y2="43897"/>
                        <a14:backgroundMark x1="28863" y1="43215" x2="28863" y2="43215"/>
                        <a14:backgroundMark x1="31848" y1="54132" x2="31848" y2="54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246"/>
          <a:stretch/>
        </p:blipFill>
        <p:spPr bwMode="auto">
          <a:xfrm>
            <a:off x="5076057" y="2204864"/>
            <a:ext cx="3816424" cy="40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/>
          <p:nvPr/>
        </p:nvSpPr>
        <p:spPr>
          <a:xfrm>
            <a:off x="683568" y="4437112"/>
            <a:ext cx="4347001" cy="135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教育局　课程发展处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德育、公民及国民教育组制作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2021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matic SC"/>
              </a:rPr>
              <a:t>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matic SC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29AF0F0-A223-407D-8588-1935043AF8BB}"/>
              </a:ext>
            </a:extLst>
          </p:cNvPr>
          <p:cNvSpPr txBox="1"/>
          <p:nvPr/>
        </p:nvSpPr>
        <p:spPr>
          <a:xfrm>
            <a:off x="683568" y="3653299"/>
            <a:ext cx="4347001" cy="938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价值观教育（性教育）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>
                <a:solidFill>
                  <a:srgbClr val="00006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matic SC"/>
              </a:rPr>
              <a:t>初中至高中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Amatic SC"/>
            </a:endParaRPr>
          </a:p>
        </p:txBody>
      </p:sp>
      <p:sp>
        <p:nvSpPr>
          <p:cNvPr id="8" name="標題 1"/>
          <p:cNvSpPr txBox="1"/>
          <p:nvPr/>
        </p:nvSpPr>
        <p:spPr>
          <a:xfrm>
            <a:off x="683568" y="5733256"/>
            <a:ext cx="6624737" cy="66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此学与教资源由</a:t>
            </a: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香港家庭计划指导会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策划编写，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经教育局课程发展处调适整理</a:t>
            </a:r>
            <a:endParaRPr kumimoji="0" lang="zh-TW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18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836" y="18048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zh-HK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透过</a:t>
            </a:r>
            <a:r>
              <a:rPr lang="zh-TW" altLang="en-US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这些情</a:t>
            </a:r>
            <a:r>
              <a:rPr lang="zh-HK" altLang="zh-HK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境，</a:t>
            </a:r>
            <a:r>
              <a:rPr lang="zh-TW" altLang="en-US" sz="3600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我们学习到人际相处要：</a:t>
            </a:r>
            <a:endParaRPr lang="en-US" altLang="zh-TW" sz="3600" dirty="0">
              <a:solidFill>
                <a:srgbClr val="7030A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73356" y="0"/>
            <a:ext cx="5197288" cy="1867573"/>
            <a:chOff x="1973356" y="0"/>
            <a:chExt cx="5197288" cy="18675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356" y="0"/>
              <a:ext cx="5197288" cy="186757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915410" y="591799"/>
              <a:ext cx="1313180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小结</a:t>
              </a:r>
              <a:endParaRPr lang="zh-HK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179512" y="6552411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5934290" y="2566216"/>
            <a:ext cx="1944000" cy="1944000"/>
            <a:chOff x="823139" y="4305660"/>
            <a:chExt cx="1872000" cy="1872000"/>
          </a:xfrm>
        </p:grpSpPr>
        <p:sp>
          <p:nvSpPr>
            <p:cNvPr id="22" name="橢圓 21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F5C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25659" y="4930463"/>
              <a:ext cx="1066959" cy="622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平等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628456" y="2566216"/>
            <a:ext cx="1944000" cy="1944000"/>
            <a:chOff x="823139" y="4305660"/>
            <a:chExt cx="1872000" cy="1872000"/>
          </a:xfrm>
        </p:grpSpPr>
        <p:sp>
          <p:nvSpPr>
            <p:cNvPr id="35" name="橢圓 34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F2A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200199" y="4669043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保持</a:t>
              </a:r>
              <a:b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理智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281373" y="4277626"/>
            <a:ext cx="1944000" cy="1944003"/>
            <a:chOff x="823139" y="4305660"/>
            <a:chExt cx="1872000" cy="1872000"/>
          </a:xfrm>
        </p:grpSpPr>
        <p:sp>
          <p:nvSpPr>
            <p:cNvPr id="39" name="橢圓 38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EB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22697" y="4406976"/>
              <a:ext cx="1262999" cy="1689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恰当</a:t>
              </a:r>
              <a:br>
                <a:rPr lang="en-US" altLang="zh-TW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TW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回应</a:t>
              </a:r>
              <a:r>
                <a:rPr lang="en-US" altLang="zh-TW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/</a:t>
              </a:r>
              <a:br>
                <a:rPr lang="en-US" altLang="zh-TW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TW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拒绝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975539" y="4277623"/>
            <a:ext cx="1944000" cy="1944000"/>
            <a:chOff x="823139" y="4305660"/>
            <a:chExt cx="1872000" cy="1872000"/>
          </a:xfrm>
        </p:grpSpPr>
        <p:sp>
          <p:nvSpPr>
            <p:cNvPr id="43" name="橢圓 42"/>
            <p:cNvSpPr>
              <a:spLocks/>
            </p:cNvSpPr>
            <p:nvPr/>
          </p:nvSpPr>
          <p:spPr>
            <a:xfrm>
              <a:off x="823139" y="4305660"/>
              <a:ext cx="1872000" cy="1872000"/>
            </a:xfrm>
            <a:prstGeom prst="ellipse">
              <a:avLst/>
            </a:prstGeom>
            <a:noFill/>
            <a:ln w="7302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877139" y="4359660"/>
              <a:ext cx="1764000" cy="1764000"/>
            </a:xfrm>
            <a:prstGeom prst="ellipse">
              <a:avLst/>
            </a:prstGeom>
            <a:solidFill>
              <a:srgbClr val="EF7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200199" y="4669043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互相</a:t>
              </a:r>
              <a:br>
                <a:rPr lang="en-US" altLang="zh-HK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</a:br>
              <a:r>
                <a:rPr lang="zh-HK" altLang="en-US" sz="3600" b="1" dirty="0">
                  <a:solidFill>
                    <a:schemeClr val="bg1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cs typeface="華康中黑體" panose="020B0509000000000000" pitchFamily="49" charset="-120"/>
                </a:rPr>
                <a:t>尊重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15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6675" y="159010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言行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暧昧 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中黑體" panose="020B0509000000000000" pitchFamily="49" charset="-120"/>
              </a:rPr>
              <a:t>≠ 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真诚</a:t>
            </a:r>
            <a:endParaRPr lang="en-US" altLang="zh-TW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放纵迁就 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cs typeface="華康中黑體" panose="020B0509000000000000" pitchFamily="49" charset="-120"/>
              </a:rPr>
              <a:t>≠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 爱</a:t>
            </a:r>
            <a:endParaRPr lang="en-US" altLang="zh-TW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健康的恋爱关系：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尊重 </a:t>
            </a:r>
            <a:r>
              <a:rPr lang="en-US" altLang="zh-TW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+ 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平等</a:t>
            </a:r>
            <a:endParaRPr lang="en-US" altLang="zh-TW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明辨及拒绝不合理要求</a:t>
            </a:r>
            <a:r>
              <a:rPr lang="zh-HK" altLang="zh-HK" sz="28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避免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单方面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不断付出</a:t>
            </a:r>
            <a:endParaRPr lang="en-US" altLang="zh-TW" sz="2800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勿</a:t>
            </a:r>
            <a:r>
              <a:rPr lang="zh-HK" altLang="zh-HK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忘</a:t>
            </a:r>
            <a:r>
              <a:rPr lang="zh-HK" altLang="zh-HK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自己的需要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和感受</a:t>
            </a:r>
            <a:endParaRPr lang="en-US" altLang="zh-HK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提防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贪图个人利益</a:t>
            </a: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被对方支配</a:t>
            </a:r>
            <a:endParaRPr lang="en-US" altLang="zh-TW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短暂的利益和感觉，可能会</a:t>
            </a: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伤害自己及别人</a:t>
            </a:r>
            <a:endParaRPr lang="en-US" altLang="zh-TW" sz="2800" dirty="0"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恋爱不一定比单身好！</a:t>
            </a:r>
            <a:endParaRPr lang="zh-HK" altLang="en-US" sz="28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6372" y="183443"/>
            <a:ext cx="63055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总结</a:t>
            </a:r>
            <a:endParaRPr lang="en-US" altLang="zh-TW" sz="4400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/>
            <a:r>
              <a:rPr lang="zh-TW" altLang="en-US" sz="4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建立健康的人际关系</a:t>
            </a:r>
            <a:endParaRPr lang="en-US" altLang="zh-TW" sz="44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293848" y="130335"/>
            <a:ext cx="1670640" cy="1339908"/>
            <a:chOff x="7352908" y="107892"/>
            <a:chExt cx="1734532" cy="152210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08" y="107892"/>
              <a:ext cx="1734532" cy="1522101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974640" y="800289"/>
              <a:ext cx="910709" cy="419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小贴士</a:t>
              </a:r>
              <a:endPara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275768" y="659588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7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1F8D751-76BD-4756-ABDB-C97AED7829D3}"/>
              </a:ext>
            </a:extLst>
          </p:cNvPr>
          <p:cNvSpPr txBox="1"/>
          <p:nvPr/>
        </p:nvSpPr>
        <p:spPr>
          <a:xfrm>
            <a:off x="1509564" y="400946"/>
            <a:ext cx="7428911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若你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不论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倾慕对象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要求是否合理，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都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甘愿做出各种讨好的举动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，会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对自己的情绪和生活造成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负面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影响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。恋爱的真正意义包括尊重、沟通和体谅，决定投入恋爱前需要认清什么人最适合自己。</a:t>
            </a:r>
            <a:endParaRPr lang="en-US" altLang="zh-TW" sz="2600" dirty="0">
              <a:solidFill>
                <a:srgbClr val="7030A0"/>
              </a:solidFill>
              <a:ea typeface="華康中黑體" pitchFamily="49" charset="-120"/>
            </a:endParaRPr>
          </a:p>
          <a:p>
            <a:pPr marL="514350" indent="-5143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除外貌</a:t>
            </a:r>
            <a:r>
              <a:rPr lang="en-US" altLang="zh-HK" sz="2600" dirty="0">
                <a:solidFill>
                  <a:srgbClr val="7030A0"/>
                </a:solidFill>
                <a:ea typeface="華康中黑體" pitchFamily="49" charset="-120"/>
              </a:rPr>
              <a:t>/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颜值之外，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真正的万人迷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还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应该有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内涵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：</a:t>
            </a:r>
            <a:endParaRPr lang="en-US" altLang="zh-TW" sz="2600" dirty="0">
              <a:solidFill>
                <a:srgbClr val="7030A0"/>
              </a:solidFill>
              <a:ea typeface="華康中黑體" pitchFamily="49" charset="-120"/>
            </a:endParaRPr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真正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的魅力出自真诚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言行举止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具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教养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、默默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行善、关怀社群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学识丰富、良好的人际关系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善待他人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、知恩图报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等等。</a:t>
            </a:r>
            <a:endParaRPr lang="zh-TW" altLang="zh-HK" sz="2600" dirty="0">
              <a:solidFill>
                <a:srgbClr val="7030A0"/>
              </a:solidFill>
              <a:ea typeface="華康中黑體" pitchFamily="49" charset="-12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我们要懂得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自爱，慎思明辨</a:t>
            </a:r>
            <a:r>
              <a:rPr lang="zh-TW" altLang="en-US" sz="2600" dirty="0">
                <a:solidFill>
                  <a:srgbClr val="7030A0"/>
                </a:solidFill>
                <a:latin typeface="華康中黑體" pitchFamily="49" charset="-120"/>
                <a:ea typeface="華康中黑體" pitchFamily="49" charset="-120"/>
              </a:rPr>
              <a:t>，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学习</a:t>
            </a:r>
            <a:br>
              <a:rPr lang="en-US" altLang="zh-TW" sz="2600" dirty="0">
                <a:solidFill>
                  <a:srgbClr val="7030A0"/>
                </a:solidFill>
                <a:ea typeface="華康中黑體" pitchFamily="49" charset="-120"/>
              </a:rPr>
            </a:b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与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人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相处时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要保持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理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性、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平等及</a:t>
            </a:r>
            <a:br>
              <a:rPr lang="en-US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</a:b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互相尊重</a:t>
            </a: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。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同时，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学习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回应及</a:t>
            </a:r>
            <a:br>
              <a:rPr lang="en-US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</a:b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拒绝</a:t>
            </a:r>
            <a:r>
              <a:rPr lang="zh-TW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别人</a:t>
            </a:r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无理</a:t>
            </a:r>
            <a:r>
              <a:rPr lang="zh-HK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要求</a:t>
            </a:r>
            <a:r>
              <a:rPr lang="zh-TW" altLang="zh-HK" sz="2600" b="1" dirty="0">
                <a:solidFill>
                  <a:schemeClr val="accent5">
                    <a:lumMod val="75000"/>
                  </a:schemeClr>
                </a:solidFill>
                <a:ea typeface="華康中黑體" pitchFamily="49" charset="-120"/>
              </a:rPr>
              <a:t>的沟通技巧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，</a:t>
            </a:r>
            <a:br>
              <a:rPr lang="en-US" altLang="zh-TW" sz="2600" dirty="0">
                <a:solidFill>
                  <a:srgbClr val="7030A0"/>
                </a:solidFill>
                <a:ea typeface="華康中黑體" pitchFamily="49" charset="-120"/>
              </a:rPr>
            </a:br>
            <a:r>
              <a:rPr lang="zh-HK" altLang="zh-HK" sz="2600" dirty="0">
                <a:solidFill>
                  <a:srgbClr val="7030A0"/>
                </a:solidFill>
                <a:ea typeface="華康中黑體" pitchFamily="49" charset="-120"/>
              </a:rPr>
              <a:t>避免</a:t>
            </a:r>
            <a:r>
              <a:rPr lang="zh-TW" altLang="zh-HK" sz="2600" dirty="0">
                <a:solidFill>
                  <a:srgbClr val="7030A0"/>
                </a:solidFill>
                <a:ea typeface="華康中黑體" pitchFamily="49" charset="-120"/>
              </a:rPr>
              <a:t>伤害自己及别人</a:t>
            </a:r>
            <a:r>
              <a:rPr lang="zh-TW" altLang="en-US" sz="2600" dirty="0">
                <a:solidFill>
                  <a:srgbClr val="7030A0"/>
                </a:solidFill>
                <a:ea typeface="華康中黑體" pitchFamily="49" charset="-120"/>
              </a:rPr>
              <a:t>。</a:t>
            </a:r>
            <a:endParaRPr lang="zh-HK" altLang="zh-HK" sz="2600" dirty="0">
              <a:solidFill>
                <a:srgbClr val="7030A0"/>
              </a:solidFill>
              <a:ea typeface="華康中黑體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F9AE622-781D-4860-8E55-521596E954DE}"/>
              </a:ext>
            </a:extLst>
          </p:cNvPr>
          <p:cNvSpPr txBox="1"/>
          <p:nvPr/>
        </p:nvSpPr>
        <p:spPr>
          <a:xfrm flipH="1">
            <a:off x="416620" y="1810120"/>
            <a:ext cx="7920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总</a:t>
            </a:r>
            <a:endParaRPr lang="en-US" altLang="zh-TW" sz="4800" b="1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结</a:t>
            </a:r>
            <a:endParaRPr lang="zh-HK" alt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5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0922"/>
              </p:ext>
            </p:extLst>
          </p:nvPr>
        </p:nvGraphicFramePr>
        <p:xfrm>
          <a:off x="552496" y="1051429"/>
          <a:ext cx="8039007" cy="5140582"/>
        </p:xfrm>
        <a:graphic>
          <a:graphicData uri="http://schemas.openxmlformats.org/drawingml/2006/table">
            <a:tbl>
              <a:tblPr/>
              <a:tblGrid>
                <a:gridCol w="171524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2375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57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通过情境讨论及反思问题，教导学生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恋爱关系中的正向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价值观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，学习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与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相处时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要保持理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性、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，以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及互相尊重。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604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培养学生持守正面价值观，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理性和尊重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　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的态度建立健康的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人际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关系。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让学生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在与人交往时多加反思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掌握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回应</a:t>
                      </a:r>
                      <a:endParaRPr lang="en-US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及拒绝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别人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无理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要求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的沟通技巧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避免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伤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害自己及别人</a:t>
                      </a:r>
                      <a:r>
                        <a:rPr lang="zh-HK" altLang="zh-HK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07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自爱、尊重、理性、责任感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355448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45333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70869" y="2397950"/>
            <a:ext cx="7402261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是校内的万人迷。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一向倾慕</a:t>
            </a:r>
            <a:r>
              <a:rPr lang="zh-TW" altLang="zh-HK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，希望可以与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发展成情侣。</a:t>
            </a:r>
            <a:endParaRPr lang="en-US" altLang="zh-TW" sz="3200" b="1" kern="1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近日，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zh-HK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zh-TW" altLang="zh-HK" sz="3200" b="1" u="sng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提出不同的要求</a:t>
            </a:r>
            <a:r>
              <a:rPr lang="en-US" altLang="zh-TW" sz="3200" b="1" kern="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675427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理想情人？</a:t>
            </a:r>
            <a:endParaRPr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9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59" y="276101"/>
            <a:ext cx="2273923" cy="12010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3782" y="276101"/>
            <a:ext cx="5231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说：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「功课太多，时间太少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你可以代我做功课吗？」</a:t>
            </a:r>
          </a:p>
        </p:txBody>
      </p:sp>
      <p:sp>
        <p:nvSpPr>
          <p:cNvPr id="15" name="圓角矩形 14"/>
          <p:cNvSpPr>
            <a:spLocks/>
          </p:cNvSpPr>
          <p:nvPr/>
        </p:nvSpPr>
        <p:spPr>
          <a:xfrm>
            <a:off x="2456469" y="1814885"/>
            <a:ext cx="6244471" cy="2118738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</a:t>
            </a:r>
            <a:r>
              <a:rPr lang="zh-TW" altLang="en-US" sz="2600" b="1" u="sng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明明</a:t>
            </a: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这样说：</a:t>
            </a:r>
            <a:endParaRPr lang="en-US" altLang="zh-TW" sz="2600" b="1" kern="100" dirty="0">
              <a:solidFill>
                <a:srgbClr val="943634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「最近我爱上那新开台式饮品店的芝士奶盖拿铁，可惜学校午膳时间短，饮品店又要排长龙。如果有人跟我一样有品味，每天午饭买一杯回校请我喝就好啦！」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" y="1814885"/>
            <a:ext cx="2692379" cy="123451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" y="4281756"/>
            <a:ext cx="2351252" cy="1164437"/>
          </a:xfrm>
          <a:prstGeom prst="rect">
            <a:avLst/>
          </a:prstGeom>
        </p:spPr>
      </p:pic>
      <p:sp>
        <p:nvSpPr>
          <p:cNvPr id="21" name="圓角矩形 20"/>
          <p:cNvSpPr>
            <a:spLocks/>
          </p:cNvSpPr>
          <p:nvPr/>
        </p:nvSpPr>
        <p:spPr>
          <a:xfrm>
            <a:off x="2456470" y="4117601"/>
            <a:ext cx="6310458" cy="265085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一天，明明对文文说：</a:t>
            </a: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	「</a:t>
            </a:r>
            <a:r>
              <a:rPr lang="zh-TW" altLang="en-US" sz="28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文文，</a:t>
            </a:r>
            <a:r>
              <a:rPr lang="zh-TW" altLang="en-US" sz="26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我又失恋啦，家人全都外出，现在只有我一个人在家，很闷啊。我知道明天第一天考试，你答应了父母在家温习，收复上次成绩退步的失地，但为了我，你可以放下书本，到我家里来陪我吗？」</a:t>
            </a:r>
          </a:p>
        </p:txBody>
      </p:sp>
    </p:spTree>
    <p:extLst>
      <p:ext uri="{BB962C8B-B14F-4D97-AF65-F5344CB8AC3E}">
        <p14:creationId xmlns:p14="http://schemas.microsoft.com/office/powerpoint/2010/main" val="6750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3436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理想情人？</a:t>
            </a:r>
            <a:endParaRPr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1039" y="1634381"/>
            <a:ext cx="862192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以上三个情境，若你是</a:t>
            </a:r>
            <a:r>
              <a:rPr lang="zh-TW" altLang="en-US" sz="3200" b="1" u="sng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32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，你会如何回应？</a:t>
            </a:r>
            <a:endParaRPr lang="zh-TW" altLang="zh-HK" sz="3200" b="1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6021" y="3448011"/>
            <a:ext cx="6962398" cy="301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满足对方的要求，你需要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付出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什么？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这些要求是否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这些要求对你有什么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影响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如果对方的要求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持续不断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，而且越来越多，你应该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如何应对</a:t>
            </a:r>
            <a:r>
              <a:rPr lang="zh-HK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11" y="2242951"/>
            <a:ext cx="2273923" cy="120101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06" y="2244489"/>
            <a:ext cx="2692379" cy="123451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49" y="2279530"/>
            <a:ext cx="235125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36007"/>
              </p:ext>
            </p:extLst>
          </p:nvPr>
        </p:nvGraphicFramePr>
        <p:xfrm>
          <a:off x="0" y="1751259"/>
          <a:ext cx="9144000" cy="47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8462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14913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影响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持续不断如何应对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0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9" y="257247"/>
            <a:ext cx="2273923" cy="12010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58042" y="259970"/>
            <a:ext cx="5231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一天，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明明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zh-TW" altLang="en-US" sz="2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说：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「功课太多，时间太少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你可以代我做功课吗？」</a:t>
            </a:r>
          </a:p>
        </p:txBody>
      </p:sp>
      <p:sp>
        <p:nvSpPr>
          <p:cNvPr id="2" name="矩形 1"/>
          <p:cNvSpPr/>
          <p:nvPr/>
        </p:nvSpPr>
        <p:spPr>
          <a:xfrm>
            <a:off x="1408560" y="2351706"/>
            <a:ext cx="447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文文要付出精神和时间替明明做功课</a:t>
            </a:r>
            <a:endParaRPr lang="en-US" altLang="zh-TW" sz="2000" kern="1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8560" y="2976426"/>
            <a:ext cx="7539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对方如果没有亲自完成，仍会不明白有关课题，有违学习的意义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文文以为帮了明明，结果反而害了对方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8560" y="3812378"/>
            <a:ext cx="7637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假如文文帮明明做功课</a:t>
            </a:r>
            <a:r>
              <a:rPr lang="en-US" altLang="zh-TW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时间：自己做功课的时间／休息时间减少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心理压力：若被老师发现，影响个人操行表现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助长歪风：变相鼓励明明之后再要求他人协助做功课</a:t>
            </a:r>
            <a:endParaRPr lang="en-US" altLang="zh-TW" sz="2000" kern="1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8559" y="5308091"/>
            <a:ext cx="7637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「你先做你懂得的好吗？我现在加快完成自己的功课，待会再教你做不懂得的课题吧。我们一起努力啊！」</a:t>
            </a:r>
            <a:endParaRPr lang="en-US" altLang="zh-TW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可提供更佳建议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6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>
            <a:spLocks/>
          </p:cNvSpPr>
          <p:nvPr/>
        </p:nvSpPr>
        <p:spPr>
          <a:xfrm>
            <a:off x="2422690" y="165195"/>
            <a:ext cx="6280538" cy="2118738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</a:t>
            </a:r>
            <a:r>
              <a:rPr lang="zh-TW" altLang="en-US" sz="2200" b="1" u="sng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明明</a:t>
            </a: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这样说：</a:t>
            </a:r>
            <a:endParaRPr lang="en-US" altLang="zh-TW" sz="2200" b="1" kern="100" dirty="0">
              <a:solidFill>
                <a:srgbClr val="943634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200" b="1" kern="100" dirty="0">
                <a:solidFill>
                  <a:srgbClr val="943634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「最近我爱上那新开台式饮品店的芝士奶盖拿铁，可惜学校午膳时间短，饮品店又要排长龙。如果有人跟我一样有品味，每天午饭买一杯回校请我喝就好啦！」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26"/>
            <a:ext cx="2692379" cy="1234519"/>
          </a:xfrm>
          <a:prstGeom prst="rect">
            <a:avLst/>
          </a:prstGeom>
        </p:spPr>
      </p:pic>
      <p:graphicFrame>
        <p:nvGraphicFramePr>
          <p:cNvPr id="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46832"/>
              </p:ext>
            </p:extLst>
          </p:nvPr>
        </p:nvGraphicFramePr>
        <p:xfrm>
          <a:off x="0" y="2056373"/>
          <a:ext cx="9144000" cy="47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2000" b="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zh-TW" altLang="en-US" sz="20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969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影响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20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持续不断如何应对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11504" y="2532736"/>
            <a:ext cx="75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金钱：每日一杯芝士奶盖拿铁的花费不少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时间：午膳时间不多，台式饮品店要排长龙，需要腾出时间排队</a:t>
            </a:r>
          </a:p>
        </p:txBody>
      </p:sp>
      <p:sp>
        <p:nvSpPr>
          <p:cNvPr id="4" name="矩形 3"/>
          <p:cNvSpPr/>
          <p:nvPr/>
        </p:nvSpPr>
        <p:spPr>
          <a:xfrm>
            <a:off x="1411504" y="3215529"/>
            <a:ext cx="756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午膳时间短又要排长龙，大家面对相同处境，谁也没有任何优势；对方只是贪方便，想每天有人服侍，要求并不合理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小数怕长计（包括金钱和时间），每天做对方的跑腿，搏对方一笑，代价不小</a:t>
            </a:r>
          </a:p>
        </p:txBody>
      </p:sp>
      <p:sp>
        <p:nvSpPr>
          <p:cNvPr id="6" name="矩形 5"/>
          <p:cNvSpPr/>
          <p:nvPr/>
        </p:nvSpPr>
        <p:spPr>
          <a:xfrm>
            <a:off x="1411504" y="4528082"/>
            <a:ext cx="756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假如文文每天买饮品给明明</a:t>
            </a:r>
            <a:r>
              <a:rPr lang="en-US" altLang="zh-TW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需要花费自己的零用钱，储蓄减少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吃午餐的时间会缩短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sz="2000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有可能因买饮品导致迟到而被罚</a:t>
            </a:r>
          </a:p>
        </p:txBody>
      </p:sp>
      <p:sp>
        <p:nvSpPr>
          <p:cNvPr id="7" name="矩形 6"/>
          <p:cNvSpPr/>
          <p:nvPr/>
        </p:nvSpPr>
        <p:spPr>
          <a:xfrm>
            <a:off x="1411504" y="5848200"/>
            <a:ext cx="75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「那间饮品店在午膳时间排队人龙太长了，我也担心下午回校会迟到。不过我间中都会饮芝士奶盖拿铁，不如明天放学我们才一起去买。」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可提供更佳建议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6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" y="247084"/>
            <a:ext cx="2351252" cy="1164437"/>
          </a:xfrm>
          <a:prstGeom prst="rect">
            <a:avLst/>
          </a:prstGeom>
        </p:spPr>
      </p:pic>
      <p:sp>
        <p:nvSpPr>
          <p:cNvPr id="9" name="圓角矩形 8"/>
          <p:cNvSpPr>
            <a:spLocks/>
          </p:cNvSpPr>
          <p:nvPr/>
        </p:nvSpPr>
        <p:spPr>
          <a:xfrm>
            <a:off x="2447042" y="68463"/>
            <a:ext cx="6310458" cy="1632749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070" indent="-175895" algn="just">
              <a:spcAft>
                <a:spcPts val="0"/>
              </a:spcAft>
            </a:pP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一天，明明对文文说：</a:t>
            </a:r>
          </a:p>
          <a:p>
            <a:pPr marL="179070" indent="-175895" algn="just">
              <a:spcAft>
                <a:spcPts val="0"/>
              </a:spcAft>
            </a:pPr>
            <a:r>
              <a:rPr lang="zh-TW" altLang="en-US" sz="2000" b="1" kern="100" dirty="0">
                <a:solidFill>
                  <a:srgbClr val="7030A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	「文文，我又失恋啦，家人全都外出，现在只有我一个人在家，很闷啊。我知道明天第一天考试，你答应了父母在家温习，收复上次成绩退步的失地，但为了我，你可以放下书本，到我家里来陪我吗？」</a:t>
            </a:r>
          </a:p>
        </p:txBody>
      </p:sp>
      <p:graphicFrame>
        <p:nvGraphicFramePr>
          <p:cNvPr id="5" name="表格 25">
            <a:extLst>
              <a:ext uri="{FF2B5EF4-FFF2-40B4-BE49-F238E27FC236}">
                <a16:creationId xmlns:a16="http://schemas.microsoft.com/office/drawing/2014/main" id="{7BF15D16-487C-4548-B6BB-9EDBB4031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0941"/>
              </p:ext>
            </p:extLst>
          </p:nvPr>
        </p:nvGraphicFramePr>
        <p:xfrm>
          <a:off x="0" y="1672219"/>
          <a:ext cx="9144000" cy="518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513322631"/>
                    </a:ext>
                  </a:extLst>
                </a:gridCol>
                <a:gridCol w="7812360">
                  <a:extLst>
                    <a:ext uri="{9D8B030D-6E8A-4147-A177-3AD203B41FA5}">
                      <a16:colId xmlns:a16="http://schemas.microsoft.com/office/drawing/2014/main" val="1143874009"/>
                    </a:ext>
                  </a:extLst>
                </a:gridCol>
              </a:tblGrid>
              <a:tr h="4734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思考角度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示例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313665"/>
                  </a:ext>
                </a:extLst>
              </a:tr>
              <a:tr h="673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付出</a:t>
                      </a:r>
                      <a:endParaRPr lang="zh-HK" altLang="en-US" sz="20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900" b="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6745203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合理</a:t>
                      </a:r>
                      <a:endParaRPr lang="zh-HK" alt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en-US" altLang="zh-TW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zh-TW" altLang="en-US" sz="19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190237"/>
                  </a:ext>
                </a:extLst>
              </a:tr>
              <a:tr h="969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影响</a:t>
                      </a:r>
                      <a:endParaRPr lang="zh-HK" altLang="en-US" sz="2000" b="1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9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1900" b="0" kern="100" dirty="0">
                        <a:solidFill>
                          <a:schemeClr val="accen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298411"/>
                  </a:ext>
                </a:extLst>
              </a:tr>
              <a:tr h="675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持续不断如何应对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900" b="0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78113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26028" y="2169664"/>
            <a:ext cx="756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时间：放弃温习时间陪伴明明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成绩：温习时间少，成绩可能下跌</a:t>
            </a:r>
          </a:p>
        </p:txBody>
      </p:sp>
      <p:sp>
        <p:nvSpPr>
          <p:cNvPr id="3" name="矩形 2"/>
          <p:cNvSpPr/>
          <p:nvPr/>
        </p:nvSpPr>
        <p:spPr>
          <a:xfrm>
            <a:off x="1426028" y="2859539"/>
            <a:ext cx="75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失恋的苦闷未必可以即时消除，考试期间每天陪伴对方而不温习，既不能解决问题，对双方成绩也无甚帮助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考试前夕，对方不顾及我成绩退步的情况，更怂恿我违背对家人的承诺，想法太自私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对方刚失恋，我可能只是做「代替品」，于我并不公平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26028" y="4391297"/>
            <a:ext cx="75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假如文文去明明家</a:t>
            </a:r>
            <a:r>
              <a:rPr lang="en-US" altLang="zh-TW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二人独处，可能会引发不必要的危机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放弃原本用来温习的时间，会影响考试成绩</a:t>
            </a:r>
          </a:p>
          <a:p>
            <a:pPr marL="182563" lvl="0" indent="-182563">
              <a:buFont typeface="Arial" panose="020B0604020202020204" pitchFamily="34" charset="0"/>
              <a:buChar char="•"/>
              <a:defRPr/>
            </a:pPr>
            <a:r>
              <a:rPr lang="zh-TW" altLang="en-US" kern="1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违背留家温习的承诺，令家人失望／被家人责备</a:t>
            </a:r>
          </a:p>
        </p:txBody>
      </p:sp>
      <p:sp>
        <p:nvSpPr>
          <p:cNvPr id="6" name="矩形 5"/>
          <p:cNvSpPr/>
          <p:nvPr/>
        </p:nvSpPr>
        <p:spPr>
          <a:xfrm>
            <a:off x="1426028" y="5646056"/>
            <a:ext cx="75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「我明白此刻你真的很需要别人的支持，我也关心你的感受。但我上次考试成绩太差，我已承诺家人要留家温习温习，我想我只可以打电话找你短谈十五分钟，先看看有什么可以帮助你吧！希望你不要介意」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可提供更佳建议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04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589AD9A-1634-4544-BA4F-D0DD1EB458A8}"/>
              </a:ext>
            </a:extLst>
          </p:cNvPr>
          <p:cNvSpPr txBox="1"/>
          <p:nvPr/>
        </p:nvSpPr>
        <p:spPr>
          <a:xfrm>
            <a:off x="2015716" y="34362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sz="6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C8072CC-AAE9-4A65-988F-9C50FBBA7960}"/>
              </a:ext>
            </a:extLst>
          </p:cNvPr>
          <p:cNvSpPr txBox="1"/>
          <p:nvPr/>
        </p:nvSpPr>
        <p:spPr>
          <a:xfrm>
            <a:off x="217370" y="1631368"/>
            <a:ext cx="84212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长期单方面为倾慕对象付出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，会有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么危机？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为什么我们在答应倾慕对象提出的要求前，需要深思熟虑？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若你</a:t>
            </a:r>
            <a:r>
              <a:rPr lang="zh-HK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成为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众人的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倾慕对象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，会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出现哪些心理</a:t>
            </a:r>
            <a:r>
              <a:rPr lang="zh-TW" altLang="zh-HK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你又应如何调整心态？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631825">
              <a:spcBef>
                <a:spcPts val="1200"/>
              </a:spcBef>
              <a:buFontTx/>
              <a:buAutoNum type="arabicPeriod"/>
            </a:pP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没有爱情的生活，是否等于空虚、</a:t>
            </a:r>
            <a:br>
              <a:rPr lang="en-US" altLang="zh-TW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寂寞？为什么？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2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0F817-F5E4-446D-8F0C-BA21BF69E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F9913-9724-49A3-98F4-804045E1BE65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3.xml><?xml version="1.0" encoding="utf-8"?>
<ds:datastoreItem xmlns:ds="http://schemas.openxmlformats.org/officeDocument/2006/customXml" ds:itemID="{313CF87E-8BEB-4CC7-9CF6-BB6543D1A0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2657</Words>
  <Application>Microsoft Office PowerPoint</Application>
  <PresentationFormat>On-screen Show (4:3)</PresentationFormat>
  <Paragraphs>160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Yui Kit</dc:creator>
  <cp:lastModifiedBy>CHAN, Ka-po Serena</cp:lastModifiedBy>
  <cp:revision>88</cp:revision>
  <cp:lastPrinted>2020-10-27T01:55:33Z</cp:lastPrinted>
  <dcterms:created xsi:type="dcterms:W3CDTF">2018-05-26T03:25:04Z</dcterms:created>
  <dcterms:modified xsi:type="dcterms:W3CDTF">2026-01-07T03:48:11Z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