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4"/>
  </p:sldMasterIdLst>
  <p:notesMasterIdLst>
    <p:notesMasterId r:id="rId33"/>
  </p:notesMasterIdLst>
  <p:handoutMasterIdLst>
    <p:handoutMasterId r:id="rId34"/>
  </p:handoutMasterIdLst>
  <p:sldIdLst>
    <p:sldId id="256" r:id="rId5"/>
    <p:sldId id="298" r:id="rId6"/>
    <p:sldId id="299" r:id="rId7"/>
    <p:sldId id="300" r:id="rId8"/>
    <p:sldId id="279" r:id="rId9"/>
    <p:sldId id="261" r:id="rId10"/>
    <p:sldId id="262" r:id="rId11"/>
    <p:sldId id="291" r:id="rId12"/>
    <p:sldId id="263" r:id="rId13"/>
    <p:sldId id="283" r:id="rId14"/>
    <p:sldId id="266" r:id="rId15"/>
    <p:sldId id="284" r:id="rId16"/>
    <p:sldId id="281" r:id="rId17"/>
    <p:sldId id="285" r:id="rId18"/>
    <p:sldId id="267" r:id="rId19"/>
    <p:sldId id="297" r:id="rId20"/>
    <p:sldId id="296" r:id="rId21"/>
    <p:sldId id="286" r:id="rId22"/>
    <p:sldId id="265" r:id="rId23"/>
    <p:sldId id="264" r:id="rId24"/>
    <p:sldId id="287" r:id="rId25"/>
    <p:sldId id="269" r:id="rId26"/>
    <p:sldId id="270" r:id="rId27"/>
    <p:sldId id="277" r:id="rId28"/>
    <p:sldId id="301" r:id="rId29"/>
    <p:sldId id="288" r:id="rId30"/>
    <p:sldId id="259" r:id="rId31"/>
    <p:sldId id="295" r:id="rId32"/>
  </p:sldIdLst>
  <p:sldSz cx="9144000" cy="6858000" type="screen4x3"/>
  <p:notesSz cx="6781800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CC0000"/>
    <a:srgbClr val="6600CC"/>
    <a:srgbClr val="00CC00"/>
    <a:srgbClr val="669900"/>
    <a:srgbClr val="FF66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207" autoAdjust="0"/>
  </p:normalViewPr>
  <p:slideViewPr>
    <p:cSldViewPr>
      <p:cViewPr varScale="1">
        <p:scale>
          <a:sx n="79" d="100"/>
          <a:sy n="79" d="100"/>
        </p:scale>
        <p:origin x="25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293230C-5A55-485E-8F3F-A4672A4171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5522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D28BE-2579-4977-80BF-8900B66F9B32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7863" y="4776788"/>
            <a:ext cx="54260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175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786C0-69EA-48D5-94F7-B02B4B5044E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3744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投影片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7-24: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内容</a:t>
            </a:r>
            <a:r>
              <a:rPr lang="zh-TW" altLang="zh-H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仅供参考，教师请前往香港家庭计划指导会网页查阅最新相关资讯。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786C0-69EA-48D5-94F7-B02B4B5044E0}" type="slidenum">
              <a:rPr lang="zh-HK" altLang="en-US" smtClean="0"/>
              <a:t>7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6267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911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DBCF0C-7029-4047-AB62-741328B904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881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1FA65-4A9C-4BAD-9ECD-3ECE0C7F7C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522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57055-0253-4870-B2D7-A9D5AB89A6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8054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標題，文字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圖表版面配置區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zh-HK" altLang="en-US" noProof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FB86-D80F-4061-A295-1E4EBD51F3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016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A5FDD-28EE-4A95-89FF-53F6AA4770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30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49A0B-06ED-4348-ABEA-61F80B13D8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677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9301F-1F06-4741-A46A-7A296B56BE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3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0F9D8-8C7A-41BB-A8EE-B804357C28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28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B6018-4A40-4492-93F1-6CDA5F8FBF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651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46486-8C41-4FE8-AA23-A356FABA70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276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26E18-9ED9-46F2-B513-F95BC2B224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892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HK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5605C-96E4-48DE-B1AE-972ECE8532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802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kumimoji="0" lang="zh-HK" altLang="zh-HK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012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0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012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0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012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000" smtClean="0"/>
            </a:lvl1pPr>
          </a:lstStyle>
          <a:p>
            <a:pPr>
              <a:defRPr/>
            </a:pPr>
            <a:fld id="{0585ACA8-224A-4FAB-8799-5BF78E2BCB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2400" cy="2027238"/>
          </a:xfrm>
        </p:spPr>
        <p:txBody>
          <a:bodyPr/>
          <a:lstStyle/>
          <a:p>
            <a:pPr algn="ctr" eaLnBrk="1" hangingPunct="1"/>
            <a:r>
              <a:rPr lang="en-US" altLang="zh-TW" sz="4000" dirty="0">
                <a:ea typeface="華康中圓體" pitchFamily="49" charset="-120"/>
              </a:rPr>
              <a:t> </a:t>
            </a:r>
            <a:r>
              <a:rPr lang="zh-TW" altLang="en-US" sz="4000" dirty="0">
                <a:ea typeface="華康中圓體" pitchFamily="49" charset="-120"/>
              </a:rPr>
              <a:t>生活事件：「避孕知识知多少 」</a:t>
            </a:r>
            <a:br>
              <a:rPr lang="zh-TW" altLang="en-US" sz="4000" dirty="0">
                <a:ea typeface="華康中圓體" pitchFamily="49" charset="-120"/>
              </a:rPr>
            </a:br>
            <a:r>
              <a:rPr lang="zh-TW" altLang="en-US" sz="4000" dirty="0">
                <a:ea typeface="華康中圓體" pitchFamily="49" charset="-120"/>
              </a:rPr>
              <a:t>避孕方法大检阅</a:t>
            </a:r>
            <a:br>
              <a:rPr lang="zh-TW" altLang="en-US" sz="4000" dirty="0">
                <a:ea typeface="華康中圓體" pitchFamily="49" charset="-120"/>
              </a:rPr>
            </a:br>
            <a:endParaRPr lang="zh-TW" altLang="en-US" sz="4000" dirty="0">
              <a:ea typeface="華康中圓體" pitchFamily="49" charset="-120"/>
            </a:endParaRP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0"/>
            <a:ext cx="6400800" cy="1752600"/>
          </a:xfrm>
        </p:spPr>
        <p:txBody>
          <a:bodyPr/>
          <a:lstStyle/>
          <a:p>
            <a:pPr eaLnBrk="1" hangingPunct="1"/>
            <a:r>
              <a:rPr lang="zh-TW" altLang="en-US" sz="1800" dirty="0"/>
              <a:t>附录三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二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避孕注射针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b="1" dirty="0">
                <a:ea typeface="華康少女文字W5(P)" pitchFamily="82" charset="-120"/>
              </a:rPr>
              <a:t>优点</a:t>
            </a:r>
            <a:r>
              <a:rPr lang="en-US" altLang="zh-TW" b="1" dirty="0">
                <a:ea typeface="華康少女文字W5(P)" pitchFamily="82" charset="-120"/>
              </a:rPr>
              <a:t>﹕</a:t>
            </a:r>
            <a:r>
              <a:rPr lang="zh-TW" altLang="en-US" dirty="0">
                <a:ea typeface="華康少女文字W5(P)" pitchFamily="82" charset="-120"/>
              </a:rPr>
              <a:t>避孕效率高，免除使用者每天服药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ea typeface="華康少女文字W5(P)" pitchFamily="82" charset="-120"/>
              </a:rPr>
              <a:t>           或每次戴用的麻烦。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b="1" dirty="0">
                <a:ea typeface="華康少女文字W5" pitchFamily="81" charset="-120"/>
              </a:rPr>
              <a:t>注意</a:t>
            </a:r>
            <a:r>
              <a:rPr lang="en-US" altLang="zh-TW" b="1" dirty="0">
                <a:ea typeface="華康少女文字W5" pitchFamily="81" charset="-120"/>
              </a:rPr>
              <a:t>﹕</a:t>
            </a:r>
          </a:p>
          <a:p>
            <a:pPr eaLnBrk="1" hangingPunct="1"/>
            <a:r>
              <a:rPr lang="zh-TW" altLang="en-US" dirty="0">
                <a:ea typeface="華康少女文字W5" pitchFamily="81" charset="-120"/>
              </a:rPr>
              <a:t>怀孕、患乳癌或其他生殖器官癌症、有严重的内外科病、有不正常的子宫出血问题的人士，不适宜注射。</a:t>
            </a:r>
          </a:p>
          <a:p>
            <a:pPr eaLnBrk="1" hangingPunct="1"/>
            <a:r>
              <a:rPr lang="zh-TW" altLang="en-US" dirty="0">
                <a:ea typeface="華康少女文字W5" pitchFamily="81" charset="-120"/>
              </a:rPr>
              <a:t>当有效期届满时，记紧依期接续注射！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dirty="0"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三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男用安全套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sz="2400" b="1" dirty="0"/>
              <a:t>  </a:t>
            </a:r>
            <a:r>
              <a:rPr lang="zh-TW" altLang="en-US" sz="2400" b="1" dirty="0">
                <a:ea typeface="華康少女文字W5(P)" pitchFamily="82" charset="-120"/>
              </a:rPr>
              <a:t>原理</a:t>
            </a:r>
            <a:r>
              <a:rPr lang="en-US" altLang="zh-TW" sz="2400" b="1" dirty="0">
                <a:ea typeface="華康少女文字W5(P)" pitchFamily="82" charset="-120"/>
              </a:rPr>
              <a:t>﹕</a:t>
            </a:r>
            <a:r>
              <a:rPr lang="zh-TW" altLang="en-US" sz="2400" dirty="0">
                <a:ea typeface="華康少女文字W5(P)" pitchFamily="82" charset="-120"/>
              </a:rPr>
              <a:t>阻隔精子与卵子相遇</a:t>
            </a:r>
            <a:r>
              <a:rPr lang="zh-TW" altLang="en-US" sz="2400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400" dirty="0">
              <a:solidFill>
                <a:srgbClr val="008000"/>
              </a:solidFill>
            </a:endParaRPr>
          </a:p>
        </p:txBody>
      </p:sp>
      <p:pic>
        <p:nvPicPr>
          <p:cNvPr id="14340" name="Picture 4" descr="Male Co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276475"/>
            <a:ext cx="5145088" cy="367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三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男用安全套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在第一年使用这种避孕方法后的意外怀孕机会为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  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2-18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％。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用手挤出小囊内的空气，然后把安全套放在勃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    起的阴茎顶端，再把安全套卷起的部份拉开。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优点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方法简单，又能减低感染性传染病（包括爱滋病）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的机会。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注意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不适合对橡胶制品和避孕药膏的化学物品产生过敏人士使用。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使用前必须检查使用限期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必须掌握正确的使用方法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6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四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女用安全套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ea typeface="華康少女文字W5(P)" pitchFamily="82" charset="-120"/>
              </a:rPr>
              <a:t>原理</a:t>
            </a:r>
            <a:r>
              <a:rPr lang="en-US" altLang="zh-TW" sz="2400" b="1" dirty="0">
                <a:ea typeface="華康少女文字W5(P)" pitchFamily="82" charset="-120"/>
              </a:rPr>
              <a:t>﹕</a:t>
            </a:r>
            <a:r>
              <a:rPr lang="zh-TW" altLang="en-US" sz="2400" dirty="0">
                <a:ea typeface="華康少女文字W5(P)" pitchFamily="82" charset="-120"/>
              </a:rPr>
              <a:t>阻隔精子与卵子相遇</a:t>
            </a:r>
            <a:r>
              <a:rPr lang="zh-TW" altLang="en-US" sz="2400" dirty="0"/>
              <a:t> </a:t>
            </a:r>
            <a:endParaRPr lang="zh-TW" altLang="en-US" sz="2400" b="1" dirty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zh-TW" altLang="zh-TW" sz="24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/>
              <a:t> </a:t>
            </a:r>
          </a:p>
        </p:txBody>
      </p:sp>
      <p:pic>
        <p:nvPicPr>
          <p:cNvPr id="16388" name="Picture 4" descr="Female Co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205038"/>
            <a:ext cx="5832475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四</a:t>
            </a:r>
            <a:r>
              <a:rPr lang="en-US" altLang="zh-TW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solidFill>
                  <a:srgbClr val="003300"/>
                </a:solidFill>
                <a:latin typeface="華康POP1體W7" pitchFamily="81" charset="-120"/>
                <a:ea typeface="華康POP1體W7" pitchFamily="81" charset="-120"/>
              </a:rPr>
              <a:t>女用安全套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妇女在第一年使用这种避孕方法后的意外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怀孕机会为5- 21％。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放在阴道内壁，在性交时收集男性精液。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优点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能减低感染性传染病（包括爱滋病）的机会。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注意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</a:p>
          <a:p>
            <a:pPr eaLnBrk="1" hangingPunct="1"/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必须掌握正确的使用方法</a:t>
            </a:r>
          </a:p>
          <a:p>
            <a:pPr eaLnBrk="1" hangingPunct="1"/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使用前必须检查使用限期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400" dirty="0">
              <a:latin typeface="華康少女文字W5" pitchFamily="81" charset="-120"/>
              <a:ea typeface="華康少女文字W5" pitchFamily="81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五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外用避孕药物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(P)" pitchFamily="82" charset="-120"/>
                <a:ea typeface="華康少女文字W5(P)" pitchFamily="82" charset="-120"/>
              </a:rPr>
              <a:t>原理</a:t>
            </a:r>
            <a:r>
              <a:rPr lang="en-US" altLang="zh-TW" sz="20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杀死精子或使精子失去活动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能力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(P)" pitchFamily="82" charset="-120"/>
                <a:ea typeface="華康少女文字W5(P)" pitchFamily="82" charset="-120"/>
              </a:rPr>
              <a:t>成效率</a:t>
            </a:r>
            <a:r>
              <a:rPr lang="en-US" altLang="zh-TW" sz="20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zh-TW" sz="2000" dirty="0">
                <a:latin typeface="華康少女文字W5(P)" pitchFamily="82" charset="-120"/>
                <a:ea typeface="華康少女文字W5(P)" pitchFamily="82" charset="-120"/>
              </a:rPr>
              <a:t>妇女在第一年使用</a:t>
            </a: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zh-TW" altLang="zh-TW" sz="2000" dirty="0">
                <a:latin typeface="華康少女文字W5(P)" pitchFamily="82" charset="-120"/>
                <a:ea typeface="華康少女文字W5(P)" pitchFamily="82" charset="-120"/>
              </a:rPr>
              <a:t>这种避孕方法后的</a:t>
            </a: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zh-TW" altLang="zh-TW" sz="2000" dirty="0">
                <a:latin typeface="華康少女文字W5(P)" pitchFamily="82" charset="-120"/>
                <a:ea typeface="華康少女文字W5(P)" pitchFamily="82" charset="-120"/>
              </a:rPr>
              <a:t>意外怀孕机会为</a:t>
            </a: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en-US" altLang="zh-TW" sz="2000" dirty="0">
                <a:latin typeface="華康少女文字W5(P)" pitchFamily="82" charset="-120"/>
                <a:ea typeface="華康少女文字W5(P)" pitchFamily="82" charset="-120"/>
              </a:rPr>
              <a:t>18-28</a:t>
            </a:r>
            <a:r>
              <a:rPr lang="zh-TW" altLang="zh-TW" sz="2000" dirty="0">
                <a:latin typeface="華康少女文字W5(P)" pitchFamily="82" charset="-120"/>
                <a:ea typeface="華康少女文字W5(P)" pitchFamily="82" charset="-120"/>
              </a:rPr>
              <a:t>％。</a:t>
            </a: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(P)" pitchFamily="82" charset="-120"/>
                <a:ea typeface="華康少女文字W5(P)" pitchFamily="82" charset="-120"/>
              </a:rPr>
              <a:t>种类</a:t>
            </a:r>
            <a:r>
              <a:rPr lang="en-US" altLang="zh-TW" sz="20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灭精膏、灭精泡丸、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 避孕棉、避孕软膜。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ea typeface="華康少女文字W5(P)" pitchFamily="82" charset="-120"/>
              </a:rPr>
              <a:t>优点</a:t>
            </a:r>
            <a:r>
              <a:rPr lang="en-US" altLang="zh-TW" sz="2000" b="1" dirty="0">
                <a:ea typeface="華康少女文字W5(P)" pitchFamily="82" charset="-120"/>
              </a:rPr>
              <a:t>﹕</a:t>
            </a: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无须医生处方，并且对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         身体无害。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(P)" pitchFamily="82" charset="-120"/>
                <a:ea typeface="華康少女文字W5(P)" pitchFamily="82" charset="-120"/>
              </a:rPr>
              <a:t>注意</a:t>
            </a:r>
            <a:r>
              <a:rPr lang="en-US" altLang="zh-TW" sz="2000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000" dirty="0">
                <a:latin typeface="華康少女文字W5(P)" pitchFamily="82" charset="-120"/>
                <a:ea typeface="華康少女文字W5(P)" pitchFamily="82" charset="-120"/>
              </a:rPr>
              <a:t>避孕成效较低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400" b="1" dirty="0"/>
          </a:p>
        </p:txBody>
      </p:sp>
      <p:pic>
        <p:nvPicPr>
          <p:cNvPr id="18436" name="Picture 7" descr="Spermicid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2205038"/>
            <a:ext cx="50006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六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自然家庭计划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zh-TW" sz="2400" b="1" dirty="0">
                <a:latin typeface="華康少女文字W5(P)" pitchFamily="82" charset="-120"/>
                <a:ea typeface="華康少女文字W5(P)" pitchFamily="82" charset="-120"/>
              </a:rPr>
              <a:t>成效率：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在第一年使用这种避孕方法后的意外怀孕机会为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en-US" altLang="zh-TW" sz="2400" dirty="0">
                <a:latin typeface="華康少女文字W5(P)" pitchFamily="82" charset="-120"/>
                <a:ea typeface="華康少女文字W5(P)" pitchFamily="82" charset="-120"/>
              </a:rPr>
              <a:t>4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- 2</a:t>
            </a:r>
            <a:r>
              <a:rPr lang="en-US" altLang="zh-TW" sz="2400" dirty="0">
                <a:latin typeface="華康少女文字W5(P)" pitchFamily="82" charset="-120"/>
                <a:ea typeface="華康少女文字W5(P)" pitchFamily="82" charset="-120"/>
              </a:rPr>
              <a:t>4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％。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优点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没有任何副作用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b="1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注意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不适宜月经不规则、或因患病、生育后、更年期等而导致月经周期受影响的妇女使用。</a:t>
            </a:r>
          </a:p>
          <a:p>
            <a:pPr eaLnBrk="1" hangingPunct="1"/>
            <a:endParaRPr lang="en-US" altLang="zh-TW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六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自然家庭计划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516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又</a:t>
            </a:r>
            <a:r>
              <a:rPr lang="en-US" altLang="en-US" sz="2400" dirty="0">
                <a:latin typeface="華康少女文字W5(P)" pitchFamily="82" charset="-120"/>
                <a:ea typeface="華康少女文字W5(P)" pitchFamily="82" charset="-120"/>
              </a:rPr>
              <a:t>称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之为</a:t>
            </a: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排卵期推算法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或</a:t>
            </a: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安全期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b="1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原理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于排卵期或生育期间避免性交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b="1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采用方法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en-US" altLang="zh-TW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(1)  </a:t>
            </a:r>
            <a:r>
              <a:rPr lang="zh-TW" altLang="en-US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体温纪录法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FF0066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FF0066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		       </a:t>
            </a:r>
            <a:r>
              <a:rPr lang="en-US" altLang="zh-TW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(2)                </a:t>
            </a:r>
            <a:r>
              <a:rPr lang="zh-TW" altLang="en-US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日历计算法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FF0066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FF0066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		       </a:t>
            </a:r>
            <a:r>
              <a:rPr lang="en-US" altLang="zh-TW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(3)   </a:t>
            </a:r>
            <a:r>
              <a:rPr lang="zh-TW" altLang="en-US" sz="2400" dirty="0">
                <a:solidFill>
                  <a:srgbClr val="FF0066"/>
                </a:solidFill>
                <a:latin typeface="華康少女文字W5(P)" pitchFamily="82" charset="-120"/>
                <a:ea typeface="華康少女文字W5(P)" pitchFamily="82" charset="-120"/>
              </a:rPr>
              <a:t>子宫颈粘液计算法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FF0066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/>
              <a:t>	</a:t>
            </a:r>
          </a:p>
        </p:txBody>
      </p:sp>
      <p:pic>
        <p:nvPicPr>
          <p:cNvPr id="21508" name="Picture 4" descr="AOD0000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80606"/>
            <a:ext cx="11525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AOR0004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724400"/>
            <a:ext cx="1008062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BLR0004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852738"/>
            <a:ext cx="10572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七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子宫帽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844675"/>
            <a:ext cx="7129462" cy="4286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8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8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800" dirty="0">
                <a:latin typeface="華康少女文字W5" pitchFamily="81" charset="-120"/>
                <a:ea typeface="華康少女文字W5" pitchFamily="81" charset="-120"/>
              </a:rPr>
              <a:t>阻挡精子和卵子相遇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8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8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8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zh-TW" sz="2800" dirty="0">
                <a:latin typeface="華康少女文字W5" pitchFamily="81" charset="-120"/>
                <a:ea typeface="華康少女文字W5" pitchFamily="81" charset="-120"/>
              </a:rPr>
              <a:t>妇女在第一年使用这种避孕方法</a:t>
            </a:r>
            <a:endParaRPr lang="zh-TW" altLang="en-US" sz="28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800" dirty="0">
                <a:latin typeface="華康少女文字W5" pitchFamily="81" charset="-120"/>
                <a:ea typeface="華康少女文字W5" pitchFamily="81" charset="-120"/>
              </a:rPr>
              <a:t>        </a:t>
            </a:r>
            <a:r>
              <a:rPr lang="zh-TW" altLang="zh-TW" sz="2800" dirty="0">
                <a:latin typeface="華康少女文字W5" pitchFamily="81" charset="-120"/>
                <a:ea typeface="華康少女文字W5" pitchFamily="81" charset="-120"/>
              </a:rPr>
              <a:t>后的意外怀孕机会为6 - 20%。</a:t>
            </a:r>
            <a:endParaRPr lang="zh-TW" altLang="en-US" sz="28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8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8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8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800" dirty="0">
                <a:latin typeface="華康少女文字W5" pitchFamily="81" charset="-120"/>
                <a:ea typeface="華康少女文字W5" pitchFamily="81" charset="-120"/>
              </a:rPr>
              <a:t>在性交前放入阴道并覆盖子宫颈口，子宫帽本身及在放入前涂上的灭精膏，可作阻挡精子的屏障，而灭精膏又可杀死精子或减低精子的活动能力。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8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8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TW" altLang="en-US" sz="28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七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子宫帽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b="1" dirty="0"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>
                <a:ea typeface="華康少女文字W5(P)" pitchFamily="82" charset="-120"/>
              </a:rPr>
              <a:t>优点</a:t>
            </a:r>
            <a:r>
              <a:rPr lang="en-US" altLang="zh-TW" sz="2800" b="1" dirty="0">
                <a:ea typeface="華康少女文字W5(P)" pitchFamily="82" charset="-120"/>
              </a:rPr>
              <a:t>﹕</a:t>
            </a:r>
            <a:r>
              <a:rPr lang="zh-TW" altLang="zh-TW" sz="2800" dirty="0">
                <a:ea typeface="華康少女文字W5(P)" pitchFamily="82" charset="-120"/>
              </a:rPr>
              <a:t>不须服药或打针，用者不会产生对荷尔蒙药物引起的反应。停用后又即可恢复生育机会。</a:t>
            </a:r>
            <a:endParaRPr lang="zh-TW" altLang="en-US" sz="2800" dirty="0">
              <a:ea typeface="華康少女文字W5(P)" pitchFamily="82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>
                <a:ea typeface="華康少女文字W5(P)" pitchFamily="82" charset="-120"/>
              </a:rPr>
              <a:t>注意</a:t>
            </a:r>
            <a:r>
              <a:rPr lang="en-US" altLang="zh-TW" sz="2800" b="1" dirty="0">
                <a:ea typeface="華康少女文字W5(P)" pitchFamily="82" charset="-120"/>
              </a:rPr>
              <a:t>﹕</a:t>
            </a:r>
            <a:endParaRPr lang="en-US" altLang="zh-TW" sz="2800" dirty="0">
              <a:ea typeface="華康少女文字W5(P)" pitchFamily="82" charset="-120"/>
            </a:endParaRPr>
          </a:p>
          <a:p>
            <a:pPr eaLnBrk="1" hangingPunct="1"/>
            <a:r>
              <a:rPr lang="zh-TW" altLang="en-US" sz="2800" dirty="0">
                <a:ea typeface="華康少女文字W5(P)" pitchFamily="82" charset="-120"/>
              </a:rPr>
              <a:t>使用前必须经医生指导</a:t>
            </a:r>
          </a:p>
          <a:p>
            <a:pPr eaLnBrk="1" hangingPunct="1"/>
            <a:r>
              <a:rPr lang="zh-TW" altLang="en-US" sz="2800" dirty="0">
                <a:ea typeface="華康少女文字W5(P)" pitchFamily="82" charset="-120"/>
              </a:rPr>
              <a:t>每年作一次定期检查。</a:t>
            </a:r>
          </a:p>
          <a:p>
            <a:pPr eaLnBrk="1" hangingPunct="1"/>
            <a:r>
              <a:rPr lang="zh-TW" altLang="en-US" sz="2800" dirty="0">
                <a:ea typeface="華康少女文字W5(P)" pitchFamily="82" charset="-120"/>
              </a:rPr>
              <a:t>患有膀胱炎、子宫</a:t>
            </a:r>
            <a:r>
              <a:rPr lang="en-US" altLang="en-US" sz="2800" dirty="0">
                <a:ea typeface="華康少女文字W5(P)" pitchFamily="82" charset="-120"/>
              </a:rPr>
              <a:t>垂</a:t>
            </a:r>
            <a:r>
              <a:rPr lang="zh-TW" altLang="en-US" sz="2800" dirty="0">
                <a:ea typeface="華康少女文字W5(P)" pitchFamily="82" charset="-120"/>
              </a:rPr>
              <a:t>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ea typeface="華康少女文字W5(P)" pitchFamily="82" charset="-120"/>
              </a:rPr>
              <a:t>    等人士不适宜使用。</a:t>
            </a:r>
          </a:p>
        </p:txBody>
      </p:sp>
      <p:pic>
        <p:nvPicPr>
          <p:cNvPr id="23556" name="Picture 6" descr="Diaphrag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313113"/>
            <a:ext cx="4427537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2133600" y="5105400"/>
            <a:ext cx="6324600" cy="1066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400" dirty="0">
              <a:latin typeface="Times New Roman" panose="02020603050405020304" pitchFamily="18" charset="0"/>
              <a:ea typeface="華康中黑體" pitchFamily="49" charset="-120"/>
            </a:endParaRPr>
          </a:p>
          <a:p>
            <a:pPr algn="ctr" eaLnBrk="1" hangingPunct="1"/>
            <a:r>
              <a:rPr lang="zh-TW" altLang="en-US" sz="3600" dirty="0">
                <a:solidFill>
                  <a:schemeClr val="folHlink"/>
                </a:solidFill>
                <a:latin typeface="Times New Roman" panose="02020603050405020304" pitchFamily="18" charset="0"/>
                <a:ea typeface="華康POP1體W5" pitchFamily="49" charset="-120"/>
              </a:rPr>
              <a:t>卵巢约每月排出一粒成熟卵子</a:t>
            </a:r>
          </a:p>
          <a:p>
            <a:pPr algn="ctr" eaLnBrk="1" hangingPunct="1"/>
            <a:endParaRPr lang="en-US" altLang="zh-TW" sz="1400" b="1" dirty="0">
              <a:solidFill>
                <a:srgbClr val="003300"/>
              </a:solidFill>
              <a:latin typeface="Times New Roman" panose="02020603050405020304" pitchFamily="18" charset="0"/>
              <a:ea typeface="華康細圓體" pitchFamily="49" charset="-120"/>
            </a:endParaRPr>
          </a:p>
        </p:txBody>
      </p:sp>
      <p:graphicFrame>
        <p:nvGraphicFramePr>
          <p:cNvPr id="154629" name="Object 5"/>
          <p:cNvGraphicFramePr>
            <a:graphicFrameLocks noChangeAspect="1"/>
          </p:cNvGraphicFramePr>
          <p:nvPr/>
        </p:nvGraphicFramePr>
        <p:xfrm>
          <a:off x="2133600" y="609600"/>
          <a:ext cx="6324600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26703" imgH="2103896" progId="Word.Picture.8">
                  <p:embed/>
                </p:oleObj>
              </mc:Choice>
              <mc:Fallback>
                <p:oleObj r:id="rId2" imgW="2926703" imgH="2103896" progId="Word.Picture.8">
                  <p:embed/>
                  <p:pic>
                    <p:nvPicPr>
                      <p:cNvPr id="1546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609600"/>
                        <a:ext cx="6324600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143000" y="609600"/>
            <a:ext cx="1006475" cy="5562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4600" dirty="0">
                <a:solidFill>
                  <a:srgbClr val="006600"/>
                </a:solidFill>
                <a:latin typeface="Times New Roman" panose="02020603050405020304" pitchFamily="18" charset="0"/>
                <a:ea typeface="華康POP1體W5" pitchFamily="49" charset="-120"/>
              </a:rPr>
              <a:t>受孕过程：</a:t>
            </a:r>
            <a:endParaRPr lang="zh-TW" altLang="en-US" sz="4600" dirty="0">
              <a:solidFill>
                <a:srgbClr val="006600"/>
              </a:solidFill>
              <a:latin typeface="Times New Roman" panose="02020603050405020304" pitchFamily="18" charset="0"/>
              <a:ea typeface="華康POP1體W5" pitchFamily="49" charset="-120"/>
              <a:sym typeface="Wingdings" panose="05000000000000000000" pitchFamily="2" charset="2"/>
            </a:endParaRP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1219200" y="4070350"/>
            <a:ext cx="838200" cy="210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400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 2" panose="05020102010507070707" pitchFamily="18" charset="2"/>
              </a:rPr>
              <a:t> </a:t>
            </a:r>
            <a:r>
              <a:rPr lang="en-US" altLang="zh-TW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 2" panose="05020102010507070707" pitchFamily="18" charset="2"/>
              </a:rPr>
              <a:t></a:t>
            </a:r>
            <a:r>
              <a:rPr lang="zh-TW" altLang="en-US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排卵</a:t>
            </a:r>
            <a:r>
              <a:rPr lang="zh-TW" altLang="en-US" sz="4400" dirty="0">
                <a:latin typeface="Verdana" panose="020B0604030504040204" pitchFamily="34" charset="0"/>
                <a:sym typeface="Wingdings" panose="05000000000000000000" pitchFamily="2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 animBg="1" autoUpdateAnimBg="0"/>
      <p:bldP spid="15463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八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子宫环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未确定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成效率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妇女在第一年使用这种避孕方法后的意外怀孕机会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为0. 6- 0. 8%。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</p:txBody>
      </p:sp>
      <p:pic>
        <p:nvPicPr>
          <p:cNvPr id="24580" name="Picture 4" descr="IUC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781300"/>
            <a:ext cx="5321300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八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子宫环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在防腐塑胶绕上铜丝 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(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较新的则加上药物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)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    在末端有一幼线或尼龙线，从子宫垂直到阴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    道内。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优点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用者不必在性交前作任何特别准备，也不会感觉到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子宫环的存在。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注意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</a:p>
          <a:p>
            <a:pPr eaLnBrk="1" hangingPunct="1"/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使用前必须接受体格检查。</a:t>
            </a:r>
          </a:p>
          <a:p>
            <a:pPr eaLnBrk="1" hangingPunct="1"/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不适宜使用此方法人士</a:t>
            </a:r>
            <a:r>
              <a:rPr lang="en-US" altLang="zh-TW" sz="2400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如有生殖器官异形，现患有盘腔炎、严重经痛、且经量多、严重贫血等。</a:t>
            </a:r>
          </a:p>
          <a:p>
            <a:pPr eaLnBrk="1" hangingPunct="1"/>
            <a:endParaRPr lang="en-US" altLang="zh-TW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九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永久避孕法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7993063" cy="3960812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8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b="1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(1)</a:t>
            </a:r>
            <a:r>
              <a:rPr lang="zh-TW" altLang="en-US" sz="2000" b="1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男性输精管结扎手术</a:t>
            </a:r>
            <a:r>
              <a:rPr lang="en-US" altLang="zh-TW" sz="2000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﹕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将左右两边的输精管</a:t>
            </a:r>
            <a:r>
              <a:rPr lang="en-US" altLang="en-US" sz="2000" dirty="0" err="1">
                <a:latin typeface="華康少女文字W5" pitchFamily="81" charset="-120"/>
                <a:ea typeface="華康少女文字W5" pitchFamily="81" charset="-120"/>
              </a:rPr>
              <a:t>切断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及结扎。结扎后，睪丸内会继续产生精子，但精子已不能经输精管排出体外。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在第一年使用这种避孕方法后的意外怀孕机会为</a:t>
            </a:r>
            <a:r>
              <a:rPr lang="en-US" altLang="zh-TW" sz="2000" dirty="0">
                <a:latin typeface="Times New Roman" panose="02020603050405020304" pitchFamily="18" charset="0"/>
                <a:ea typeface="華康少女文字W5" pitchFamily="81" charset="-120"/>
                <a:cs typeface="Times New Roman" panose="02020603050405020304" pitchFamily="18" charset="0"/>
              </a:rPr>
              <a:t>0. 1- 0. 15%</a:t>
            </a:r>
            <a:r>
              <a:rPr lang="zh-TW" altLang="en-US" sz="2000" dirty="0">
                <a:latin typeface="Times New Roman" panose="02020603050405020304" pitchFamily="18" charset="0"/>
                <a:ea typeface="華康少女文字W5" pitchFamily="81" charset="-120"/>
                <a:cs typeface="Times New Roman" panose="02020603050405020304" pitchFamily="18" charset="0"/>
              </a:rPr>
              <a:t>。</a:t>
            </a:r>
          </a:p>
          <a:p>
            <a:pPr eaLnBrk="1" hangingPunct="1">
              <a:lnSpc>
                <a:spcPct val="80000"/>
              </a:lnSpc>
            </a:pPr>
            <a:endParaRPr lang="zh-TW" altLang="en-US" sz="20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b="1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(2)</a:t>
            </a:r>
            <a:r>
              <a:rPr lang="zh-TW" altLang="en-US" sz="2000" b="1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女性结扎手术</a:t>
            </a:r>
            <a:r>
              <a:rPr lang="en-US" altLang="zh-TW" sz="2000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﹕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透过手术把输卵管通道封闭，使卵子和精子无法相遇。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妇女在第一年使用这种避孕方法后的意外怀孕机会为</a:t>
            </a:r>
            <a:r>
              <a:rPr lang="en-US" altLang="zh-TW" sz="2000" dirty="0">
                <a:latin typeface="Times New Roman" panose="02020603050405020304" pitchFamily="18" charset="0"/>
                <a:ea typeface="華康少女文字W5" pitchFamily="81" charset="-120"/>
                <a:cs typeface="Times New Roman" panose="02020603050405020304" pitchFamily="18" charset="0"/>
              </a:rPr>
              <a:t>0. 5%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。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000" b="1" dirty="0">
                <a:ea typeface="華康少女文字W5(P)" pitchFamily="82" charset="-120"/>
              </a:rPr>
              <a:t>注意</a:t>
            </a:r>
            <a:r>
              <a:rPr lang="en-US" altLang="zh-TW" sz="2000" b="1" dirty="0">
                <a:ea typeface="華康少女文字W5(P)" pitchFamily="82" charset="-120"/>
              </a:rPr>
              <a:t>﹕</a:t>
            </a:r>
            <a:r>
              <a:rPr lang="zh-TW" altLang="en-US" sz="2000" dirty="0">
                <a:ea typeface="華康少女文字W5(P)" pitchFamily="82" charset="-120"/>
              </a:rPr>
              <a:t>永久避孕法</a:t>
            </a:r>
            <a:r>
              <a:rPr lang="en-US" altLang="zh-TW" sz="2000" dirty="0">
                <a:ea typeface="華康少女文字W5(P)" pitchFamily="82" charset="-120"/>
              </a:rPr>
              <a:t>(</a:t>
            </a:r>
            <a:r>
              <a:rPr lang="zh-TW" altLang="en-US" sz="2000" dirty="0">
                <a:ea typeface="華康少女文字W5(P)" pitchFamily="82" charset="-120"/>
              </a:rPr>
              <a:t>男女皆要注意</a:t>
            </a:r>
            <a:r>
              <a:rPr lang="en-US" altLang="zh-TW" sz="2000" dirty="0">
                <a:ea typeface="華康少女文字W5(P)" pitchFamily="82" charset="-120"/>
              </a:rPr>
              <a:t>)</a:t>
            </a:r>
            <a:r>
              <a:rPr lang="zh-TW" altLang="en-US" sz="2000" dirty="0">
                <a:ea typeface="華康少女文字W5(P)" pitchFamily="82" charset="-120"/>
              </a:rPr>
              <a:t>，只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适合决定不再生育的人士使用。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</a:pPr>
            <a:endParaRPr lang="zh-TW" altLang="en-US" sz="20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" pitchFamily="81" charset="-120"/>
              <a:ea typeface="華康少女文字W5" pitchFamily="81" charset="-120"/>
            </a:endParaRPr>
          </a:p>
          <a:p>
            <a:pPr lvl="1" eaLnBrk="1" hangingPunct="1">
              <a:lnSpc>
                <a:spcPct val="80000"/>
              </a:lnSpc>
            </a:pPr>
            <a:endParaRPr lang="zh-TW" altLang="en-US" sz="2300" dirty="0"/>
          </a:p>
          <a:p>
            <a:pPr lvl="1" eaLnBrk="1" hangingPunct="1">
              <a:lnSpc>
                <a:spcPct val="80000"/>
              </a:lnSpc>
            </a:pPr>
            <a:endParaRPr lang="en-US" altLang="zh-TW" sz="23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十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紧急避孕法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b="1" dirty="0">
                <a:solidFill>
                  <a:srgbClr val="6600FF"/>
                </a:solidFill>
                <a:latin typeface="華康少女文字W5" pitchFamily="81" charset="-120"/>
                <a:ea typeface="華康少女文字W5" pitchFamily="81" charset="-120"/>
              </a:rPr>
              <a:t>(1)</a:t>
            </a:r>
            <a:r>
              <a:rPr lang="zh-TW" altLang="en-US" sz="2000" b="1" dirty="0">
                <a:solidFill>
                  <a:srgbClr val="6600FF"/>
                </a:solidFill>
                <a:latin typeface="華康少女文字W5" pitchFamily="81" charset="-120"/>
                <a:ea typeface="華康少女文字W5" pitchFamily="81" charset="-120"/>
              </a:rPr>
              <a:t>紧急避孕丸</a:t>
            </a:r>
            <a:r>
              <a:rPr lang="en-US" altLang="zh-TW" sz="2000" b="1" dirty="0">
                <a:solidFill>
                  <a:srgbClr val="6600FF"/>
                </a:solidFill>
                <a:latin typeface="華康少女文字W5" pitchFamily="81" charset="-120"/>
                <a:ea typeface="華康少女文字W5" pitchFamily="81" charset="-120"/>
              </a:rPr>
              <a:t>﹕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抑制排卵或干扰受精过程。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约百分之二的失败率。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必须在没有避孕防护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	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下发生性行为后的</a:t>
            </a: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72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小时内</a:t>
            </a:r>
            <a:endParaRPr lang="en-US" altLang="zh-TW" sz="20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	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服用。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b="1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注意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无堕胎作用，亦不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      应经常以此方法作避孕。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000" b="1" dirty="0">
              <a:solidFill>
                <a:srgbClr val="6600FF"/>
              </a:solidFill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b="1" dirty="0">
                <a:solidFill>
                  <a:srgbClr val="6600FF"/>
                </a:solidFill>
                <a:latin typeface="華康少女文字W5" pitchFamily="81" charset="-120"/>
                <a:ea typeface="華康少女文字W5" pitchFamily="81" charset="-120"/>
              </a:rPr>
              <a:t>(2)</a:t>
            </a:r>
            <a:r>
              <a:rPr lang="zh-TW" altLang="en-US" sz="2000" b="1" dirty="0">
                <a:solidFill>
                  <a:srgbClr val="6600FF"/>
                </a:solidFill>
                <a:latin typeface="華康少女文字W5" pitchFamily="81" charset="-120"/>
                <a:ea typeface="華康少女文字W5" pitchFamily="81" charset="-120"/>
              </a:rPr>
              <a:t>子宫环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使用方法</a:t>
            </a:r>
            <a:r>
              <a:rPr lang="en-US" altLang="zh-TW" sz="20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必须在没有避孕防护下发生性行为后的</a:t>
            </a: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5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天内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0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000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000" dirty="0">
                <a:latin typeface="華康少女文字W5" pitchFamily="81" charset="-120"/>
                <a:ea typeface="華康少女文字W5" pitchFamily="81" charset="-120"/>
              </a:rPr>
              <a:t>失败率低于百分之一。</a:t>
            </a:r>
            <a:endParaRPr lang="zh-TW" altLang="en-US" sz="2000" b="1" dirty="0">
              <a:solidFill>
                <a:srgbClr val="CC0000"/>
              </a:solidFill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2000" dirty="0"/>
          </a:p>
        </p:txBody>
      </p:sp>
      <p:pic>
        <p:nvPicPr>
          <p:cNvPr id="27652" name="Picture 4" descr="Emergen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1989138"/>
            <a:ext cx="4500563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229600" cy="3384550"/>
          </a:xfrm>
        </p:spPr>
        <p:txBody>
          <a:bodyPr/>
          <a:lstStyle/>
          <a:p>
            <a:pPr algn="ctr" eaLnBrk="1" hangingPunct="1"/>
            <a:r>
              <a:rPr lang="zh-TW" altLang="en-US" sz="4800" dirty="0">
                <a:latin typeface="華康少女文字W5(P)" pitchFamily="82" charset="-120"/>
                <a:ea typeface="華康少女文字W5(P)" pitchFamily="82" charset="-120"/>
              </a:rPr>
              <a:t>不使用任何避孕措施</a:t>
            </a:r>
            <a:r>
              <a:rPr lang="en-US" altLang="zh-TW" sz="4800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br>
              <a:rPr lang="en-US" altLang="zh-TW" sz="4800" dirty="0">
                <a:latin typeface="華康少女文字W5(P)" pitchFamily="82" charset="-120"/>
                <a:ea typeface="華康少女文字W5(P)" pitchFamily="82" charset="-120"/>
              </a:rPr>
            </a:br>
            <a:br>
              <a:rPr lang="en-US" altLang="zh-TW" sz="4800" dirty="0">
                <a:latin typeface="華康少女文字W5(P)" pitchFamily="82" charset="-120"/>
                <a:ea typeface="華康少女文字W5(P)" pitchFamily="82" charset="-120"/>
              </a:rPr>
            </a:br>
            <a:r>
              <a:rPr lang="zh-TW" altLang="zh-TW" sz="4800" dirty="0">
                <a:latin typeface="華康少女文字W5(P)" pitchFamily="82" charset="-120"/>
                <a:ea typeface="華康少女文字W5(P)" pitchFamily="82" charset="-120"/>
              </a:rPr>
              <a:t>怀孕机会</a:t>
            </a:r>
            <a:r>
              <a:rPr lang="zh-TW" altLang="en-US" sz="4800" dirty="0">
                <a:latin typeface="華康少女文字W5(P)" pitchFamily="82" charset="-120"/>
                <a:ea typeface="華康少女文字W5(P)" pitchFamily="82" charset="-120"/>
              </a:rPr>
              <a:t>率</a:t>
            </a:r>
            <a:r>
              <a:rPr lang="en-US" altLang="zh-TW" sz="4800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en-US" altLang="zh-TW" sz="4800" dirty="0">
                <a:solidFill>
                  <a:srgbClr val="CC0000"/>
                </a:solidFill>
                <a:latin typeface="華康少女文字W5(P)" pitchFamily="82" charset="-120"/>
                <a:ea typeface="華康少女文字W5(P)" pitchFamily="82" charset="-120"/>
              </a:rPr>
              <a:t>85%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08962" cy="5805487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2000" dirty="0">
              <a:solidFill>
                <a:srgbClr val="006600"/>
              </a:solidFill>
              <a:latin typeface="華康少女文字W5(P)" pitchFamily="82" charset="-120"/>
              <a:ea typeface="華康少女文字W5(P)" pitchFamily="82" charset="-12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200" dirty="0">
                <a:solidFill>
                  <a:srgbClr val="CC0099"/>
                </a:solidFill>
              </a:rPr>
              <a:t>			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1200" dirty="0">
              <a:solidFill>
                <a:srgbClr val="CC0099"/>
              </a:solidFill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436096" y="2638424"/>
            <a:ext cx="2303463" cy="2087563"/>
          </a:xfrm>
          <a:prstGeom prst="irregularSeal1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574800"/>
          </a:xfrm>
        </p:spPr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CC0099"/>
                </a:solidFill>
                <a:ea typeface="華康少女文字W5(P)" pitchFamily="82" charset="-120"/>
              </a:rPr>
              <a:t>            </a:t>
            </a:r>
            <a:endParaRPr lang="en-US" altLang="zh-TW" b="1" dirty="0">
              <a:solidFill>
                <a:srgbClr val="0000FF"/>
              </a:solidFill>
              <a:ea typeface="華康少女文字W5(P)" pitchFamily="82" charset="-12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3018035"/>
            <a:ext cx="7272610" cy="31353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006600"/>
                </a:solidFill>
                <a:latin typeface="華康少女文字W5(P)" pitchFamily="82" charset="-120"/>
                <a:ea typeface="華康少女文字W5(P)" pitchFamily="82" charset="-120"/>
              </a:rPr>
              <a:t>情境一	</a:t>
            </a:r>
            <a:r>
              <a:rPr lang="zh-TW" altLang="en-US" dirty="0">
                <a:solidFill>
                  <a:srgbClr val="660066"/>
                </a:solidFill>
                <a:latin typeface="華康少女文字W5(P)" pitchFamily="82" charset="-120"/>
                <a:ea typeface="華康少女文字W5(P)" pitchFamily="82" charset="-120"/>
              </a:rPr>
              <a:t>便利店购物</a:t>
            </a:r>
          </a:p>
          <a:p>
            <a:pPr eaLnBrk="1" hangingPunct="1">
              <a:buNone/>
            </a:pPr>
            <a:r>
              <a:rPr lang="zh-TW" altLang="en-US" dirty="0">
                <a:solidFill>
                  <a:srgbClr val="006600"/>
                </a:solidFill>
                <a:latin typeface="華康少女文字W5(P)" pitchFamily="82" charset="-120"/>
                <a:ea typeface="華康少女文字W5(P)" pitchFamily="82" charset="-120"/>
              </a:rPr>
              <a:t>情境二	  </a:t>
            </a:r>
            <a:r>
              <a:rPr lang="zh-TW" altLang="en-US" dirty="0">
                <a:solidFill>
                  <a:srgbClr val="6600CC"/>
                </a:solidFill>
                <a:latin typeface="華康少女文字W5(P)" pitchFamily="82" charset="-120"/>
                <a:ea typeface="華康少女文字W5(P)" pitchFamily="82" charset="-120"/>
              </a:rPr>
              <a:t>学校小息</a:t>
            </a:r>
          </a:p>
          <a:p>
            <a:pPr eaLnBrk="1" hangingPunct="1">
              <a:buNone/>
            </a:pPr>
            <a:r>
              <a:rPr lang="zh-TW" altLang="en-US" dirty="0">
                <a:solidFill>
                  <a:srgbClr val="006600"/>
                </a:solidFill>
                <a:latin typeface="華康少女文字W5(P)" pitchFamily="82" charset="-120"/>
                <a:ea typeface="華康少女文字W5(P)" pitchFamily="82" charset="-120"/>
              </a:rPr>
              <a:t>情境三	</a:t>
            </a:r>
            <a:r>
              <a:rPr lang="zh-TW" altLang="en-US" dirty="0">
                <a:solidFill>
                  <a:srgbClr val="3333CC"/>
                </a:solidFill>
                <a:latin typeface="華康少女文字W5(P)" pitchFamily="82" charset="-120"/>
                <a:ea typeface="華康少女文字W5(P)" pitchFamily="82" charset="-120"/>
              </a:rPr>
              <a:t>在网络社交平台求助</a:t>
            </a:r>
          </a:p>
          <a:p>
            <a:pPr eaLnBrk="1" hangingPunct="1">
              <a:buNone/>
            </a:pPr>
            <a:r>
              <a:rPr lang="zh-TW" altLang="en-US" dirty="0">
                <a:solidFill>
                  <a:srgbClr val="006600"/>
                </a:solidFill>
                <a:latin typeface="華康少女文字W5(P)" pitchFamily="82" charset="-120"/>
                <a:ea typeface="華康少女文字W5(P)" pitchFamily="82" charset="-120"/>
              </a:rPr>
              <a:t>情境四</a:t>
            </a:r>
            <a:r>
              <a:rPr lang="zh-TW" altLang="en-US" dirty="0">
                <a:solidFill>
                  <a:srgbClr val="3333CC"/>
                </a:solidFill>
                <a:latin typeface="華康少女文字W5(P)" pitchFamily="82" charset="-120"/>
                <a:ea typeface="華康少女文字W5(P)" pitchFamily="82" charset="-120"/>
              </a:rPr>
              <a:t>	</a:t>
            </a:r>
            <a:r>
              <a:rPr lang="zh-TW" altLang="en-US" dirty="0">
                <a:solidFill>
                  <a:srgbClr val="0070C0"/>
                </a:solidFill>
                <a:latin typeface="華康少女文字W5(P)" pitchFamily="82" charset="-120"/>
                <a:ea typeface="華康少女文字W5(P)" pitchFamily="82" charset="-120"/>
              </a:rPr>
              <a:t> 谁是爸爸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994819" y="4891185"/>
            <a:ext cx="4465018" cy="148431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/>
              <a:t>有何建议给他</a:t>
            </a:r>
            <a:r>
              <a:rPr lang="en-US" altLang="zh-TW" sz="2400" dirty="0"/>
              <a:t>/</a:t>
            </a:r>
            <a:r>
              <a:rPr lang="zh-TW" altLang="en-US" sz="2400" dirty="0"/>
              <a:t>她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﹖</a:t>
            </a: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5148263" y="1700213"/>
            <a:ext cx="3743325" cy="2160587"/>
          </a:xfrm>
          <a:prstGeom prst="cloudCallout">
            <a:avLst>
              <a:gd name="adj1" fmla="val -24605"/>
              <a:gd name="adj2" fmla="val 75211"/>
            </a:avLst>
          </a:prstGeom>
          <a:solidFill>
            <a:srgbClr val="33CCCC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/>
              <a:t>如果你是剧中主角，你</a:t>
            </a:r>
            <a:r>
              <a:rPr lang="en-US" altLang="zh-TW" sz="2400" dirty="0"/>
              <a:t>/</a:t>
            </a:r>
            <a:r>
              <a:rPr lang="zh-TW" altLang="en-US" sz="2400" dirty="0"/>
              <a:t>你会怎样回应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﹖</a:t>
            </a:r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250825" y="5949950"/>
            <a:ext cx="504825" cy="215900"/>
          </a:xfrm>
          <a:prstGeom prst="ellipse">
            <a:avLst/>
          </a:prstGeom>
          <a:solidFill>
            <a:srgbClr val="33CCCC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1403350" y="6597650"/>
            <a:ext cx="215900" cy="71438"/>
          </a:xfrm>
          <a:prstGeom prst="ellipse">
            <a:avLst/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2627313" y="6742113"/>
            <a:ext cx="215900" cy="115887"/>
          </a:xfrm>
          <a:prstGeom prst="ellipse">
            <a:avLst/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29705" name="WordArt 9" descr="紙袋"/>
          <p:cNvSpPr>
            <a:spLocks noChangeArrowheads="1" noChangeShapeType="1" noTextEdit="1"/>
          </p:cNvSpPr>
          <p:nvPr/>
        </p:nvSpPr>
        <p:spPr bwMode="auto">
          <a:xfrm>
            <a:off x="1908175" y="1125538"/>
            <a:ext cx="2951163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HK" alt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避孕情</a:t>
            </a:r>
            <a:r>
              <a:rPr lang="zh-TW" alt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境</a:t>
            </a:r>
            <a:endParaRPr lang="zh-HK" alt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dirty="0">
                <a:ea typeface="華康少女文字W5(P)" pitchFamily="82" charset="-120"/>
              </a:rPr>
              <a:t>心思思</a:t>
            </a:r>
            <a:r>
              <a:rPr lang="en-US" altLang="zh-TW" dirty="0">
                <a:ea typeface="華康少女文字W5(P)" pitchFamily="82" charset="-120"/>
              </a:rPr>
              <a:t>……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/>
              <a:t>	</a:t>
            </a:r>
            <a:r>
              <a:rPr lang="en-US" altLang="zh-TW" dirty="0">
                <a:solidFill>
                  <a:srgbClr val="003300"/>
                </a:solidFill>
              </a:rPr>
              <a:t>	</a:t>
            </a:r>
            <a:endParaRPr lang="en-US" altLang="zh-TW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dirty="0">
                <a:solidFill>
                  <a:srgbClr val="000099"/>
                </a:solidFill>
              </a:rPr>
              <a:t>	</a:t>
            </a:r>
            <a:endParaRPr lang="en-US" altLang="zh-TW" dirty="0">
              <a:solidFill>
                <a:srgbClr val="FF0066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zh-TW" dirty="0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804025" y="2276475"/>
            <a:ext cx="2087563" cy="1368425"/>
          </a:xfrm>
          <a:prstGeom prst="flowChartMagneticTape">
            <a:avLst/>
          </a:prstGeom>
          <a:solidFill>
            <a:srgbClr val="FF99CC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TW" altLang="en-US" sz="2400" dirty="0">
                <a:solidFill>
                  <a:srgbClr val="008000"/>
                </a:solidFill>
              </a:rPr>
              <a:t>感情基础</a:t>
            </a:r>
          </a:p>
          <a:p>
            <a:pPr algn="ctr" eaLnBrk="1" hangingPunct="1"/>
            <a:endParaRPr lang="en-US" altLang="zh-TW" dirty="0"/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6659563" y="3933825"/>
            <a:ext cx="2087562" cy="1368425"/>
          </a:xfrm>
          <a:prstGeom prst="flowChartMagneticTape">
            <a:avLst/>
          </a:prstGeom>
          <a:solidFill>
            <a:srgbClr val="CC99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TW" altLang="en-US" sz="2400" dirty="0">
                <a:solidFill>
                  <a:srgbClr val="003300"/>
                </a:solidFill>
                <a:ea typeface="華康少女文字W5(P)" pitchFamily="82" charset="-120"/>
              </a:rPr>
              <a:t>法律责任</a:t>
            </a:r>
          </a:p>
          <a:p>
            <a:pPr algn="ctr" eaLnBrk="1" hangingPunct="1"/>
            <a:endParaRPr lang="en-US" altLang="zh-TW" dirty="0"/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827088" y="3789363"/>
            <a:ext cx="2087562" cy="1368425"/>
          </a:xfrm>
          <a:prstGeom prst="flowChartMagneticTape">
            <a:avLst/>
          </a:prstGeom>
          <a:solidFill>
            <a:srgbClr val="FF99CC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rgbClr val="6600CC"/>
                </a:solidFill>
              </a:rPr>
              <a:t>性传染病</a:t>
            </a: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4932363" y="5084763"/>
            <a:ext cx="2087562" cy="1368425"/>
          </a:xfrm>
          <a:prstGeom prst="flowChartMagneticTape">
            <a:avLst/>
          </a:prstGeom>
          <a:solidFill>
            <a:srgbClr val="FF99CC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rgbClr val="990033"/>
                </a:solidFill>
                <a:ea typeface="華康少女文字W5(P)" pitchFamily="82" charset="-120"/>
              </a:rPr>
              <a:t>社会压力</a:t>
            </a: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5651500" y="765175"/>
            <a:ext cx="2087563" cy="1368425"/>
          </a:xfrm>
          <a:prstGeom prst="flowChartMagneticTape">
            <a:avLst/>
          </a:prstGeom>
          <a:solidFill>
            <a:srgbClr val="CC99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rgbClr val="000099"/>
                </a:solidFill>
              </a:rPr>
              <a:t>避孕常识</a:t>
            </a: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484438" y="5157788"/>
            <a:ext cx="2087562" cy="1368425"/>
          </a:xfrm>
          <a:prstGeom prst="flowChartMagneticTape">
            <a:avLst/>
          </a:prstGeom>
          <a:solidFill>
            <a:srgbClr val="CC99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ea typeface="華康少女文字W5" pitchFamily="81" charset="-120"/>
              </a:rPr>
              <a:t>宗教背景</a:t>
            </a:r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>
            <a:off x="1474788" y="2060575"/>
            <a:ext cx="2087562" cy="1366838"/>
          </a:xfrm>
          <a:prstGeom prst="flowChartMagneticTape">
            <a:avLst/>
          </a:prstGeom>
          <a:solidFill>
            <a:srgbClr val="CC99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rgbClr val="CC0000"/>
                </a:solidFill>
              </a:rPr>
              <a:t>意外怀孕</a:t>
            </a: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3348038" y="908050"/>
            <a:ext cx="2087562" cy="1368425"/>
          </a:xfrm>
          <a:prstGeom prst="flowChartMagneticTape">
            <a:avLst/>
          </a:prstGeom>
          <a:solidFill>
            <a:srgbClr val="FF99CC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rgbClr val="3333CC"/>
                </a:solidFill>
              </a:rPr>
              <a:t>家庭接纳</a:t>
            </a:r>
          </a:p>
        </p:txBody>
      </p:sp>
      <p:sp>
        <p:nvSpPr>
          <p:cNvPr id="30732" name="Oval 17"/>
          <p:cNvSpPr>
            <a:spLocks noChangeArrowheads="1"/>
          </p:cNvSpPr>
          <p:nvPr/>
        </p:nvSpPr>
        <p:spPr bwMode="auto">
          <a:xfrm>
            <a:off x="7524750" y="6092825"/>
            <a:ext cx="215900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3" name="Oval 18"/>
          <p:cNvSpPr>
            <a:spLocks noChangeArrowheads="1"/>
          </p:cNvSpPr>
          <p:nvPr/>
        </p:nvSpPr>
        <p:spPr bwMode="auto">
          <a:xfrm>
            <a:off x="8172450" y="5876925"/>
            <a:ext cx="215900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4" name="Oval 19"/>
          <p:cNvSpPr>
            <a:spLocks noChangeArrowheads="1"/>
          </p:cNvSpPr>
          <p:nvPr/>
        </p:nvSpPr>
        <p:spPr bwMode="auto">
          <a:xfrm>
            <a:off x="8604250" y="5516563"/>
            <a:ext cx="217488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5" name="Oval 20"/>
          <p:cNvSpPr>
            <a:spLocks noChangeArrowheads="1"/>
          </p:cNvSpPr>
          <p:nvPr/>
        </p:nvSpPr>
        <p:spPr bwMode="auto">
          <a:xfrm>
            <a:off x="8964613" y="5084763"/>
            <a:ext cx="179387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6" name="Oval 21"/>
          <p:cNvSpPr>
            <a:spLocks noChangeArrowheads="1"/>
          </p:cNvSpPr>
          <p:nvPr/>
        </p:nvSpPr>
        <p:spPr bwMode="auto">
          <a:xfrm>
            <a:off x="8675688" y="765175"/>
            <a:ext cx="217487" cy="287338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7" name="Oval 22"/>
          <p:cNvSpPr>
            <a:spLocks noChangeArrowheads="1"/>
          </p:cNvSpPr>
          <p:nvPr/>
        </p:nvSpPr>
        <p:spPr bwMode="auto">
          <a:xfrm>
            <a:off x="7812088" y="260350"/>
            <a:ext cx="144462" cy="142875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8" name="Oval 23"/>
          <p:cNvSpPr>
            <a:spLocks noChangeArrowheads="1"/>
          </p:cNvSpPr>
          <p:nvPr/>
        </p:nvSpPr>
        <p:spPr bwMode="auto">
          <a:xfrm>
            <a:off x="6084888" y="0"/>
            <a:ext cx="142875" cy="188913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39" name="Oval 24"/>
          <p:cNvSpPr>
            <a:spLocks noChangeArrowheads="1"/>
          </p:cNvSpPr>
          <p:nvPr/>
        </p:nvSpPr>
        <p:spPr bwMode="auto">
          <a:xfrm>
            <a:off x="2916238" y="0"/>
            <a:ext cx="215900" cy="188913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0" name="Oval 25"/>
          <p:cNvSpPr>
            <a:spLocks noChangeArrowheads="1"/>
          </p:cNvSpPr>
          <p:nvPr/>
        </p:nvSpPr>
        <p:spPr bwMode="auto">
          <a:xfrm>
            <a:off x="1116013" y="549275"/>
            <a:ext cx="215900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1" name="Oval 26"/>
          <p:cNvSpPr>
            <a:spLocks noChangeArrowheads="1"/>
          </p:cNvSpPr>
          <p:nvPr/>
        </p:nvSpPr>
        <p:spPr bwMode="auto">
          <a:xfrm>
            <a:off x="8316913" y="549275"/>
            <a:ext cx="144462" cy="142875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2" name="Oval 27"/>
          <p:cNvSpPr>
            <a:spLocks noChangeArrowheads="1"/>
          </p:cNvSpPr>
          <p:nvPr/>
        </p:nvSpPr>
        <p:spPr bwMode="auto">
          <a:xfrm>
            <a:off x="0" y="5084763"/>
            <a:ext cx="468313" cy="4318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3" name="Oval 28"/>
          <p:cNvSpPr>
            <a:spLocks noChangeArrowheads="1"/>
          </p:cNvSpPr>
          <p:nvPr/>
        </p:nvSpPr>
        <p:spPr bwMode="auto">
          <a:xfrm>
            <a:off x="1476375" y="6453188"/>
            <a:ext cx="215900" cy="2159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4" name="Oval 29"/>
          <p:cNvSpPr>
            <a:spLocks noChangeArrowheads="1"/>
          </p:cNvSpPr>
          <p:nvPr/>
        </p:nvSpPr>
        <p:spPr bwMode="auto">
          <a:xfrm>
            <a:off x="395288" y="1557338"/>
            <a:ext cx="288925" cy="287337"/>
          </a:xfrm>
          <a:prstGeom prst="ellipse">
            <a:avLst/>
          </a:prstGeom>
          <a:solidFill>
            <a:srgbClr val="CC99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HK" altLang="en-US"/>
          </a:p>
        </p:txBody>
      </p:sp>
      <p:sp>
        <p:nvSpPr>
          <p:cNvPr id="30745" name="WordArt 31" descr="窄垂直線"/>
          <p:cNvSpPr>
            <a:spLocks noChangeArrowheads="1" noChangeShapeType="1" noTextEdit="1"/>
          </p:cNvSpPr>
          <p:nvPr/>
        </p:nvSpPr>
        <p:spPr bwMode="auto">
          <a:xfrm>
            <a:off x="3276600" y="3068638"/>
            <a:ext cx="3455988" cy="12954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zh-TW" alt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性行为前要三思</a:t>
            </a:r>
            <a:endParaRPr lang="zh-HK" altLang="en-US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algn="ctr" eaLnBrk="1" hangingPunct="1"/>
            <a:r>
              <a:rPr lang="zh-TW" altLang="en-US" sz="3400" dirty="0">
                <a:solidFill>
                  <a:srgbClr val="008000"/>
                </a:solidFill>
                <a:ea typeface="華康POP1體W7" pitchFamily="81" charset="-120"/>
              </a:rPr>
              <a:t>「如果我选择性行为，</a:t>
            </a:r>
            <a:br>
              <a:rPr lang="zh-TW" altLang="en-US" sz="3400" dirty="0">
                <a:solidFill>
                  <a:srgbClr val="008000"/>
                </a:solidFill>
                <a:ea typeface="華康POP1體W7" pitchFamily="81" charset="-120"/>
              </a:rPr>
            </a:br>
            <a:r>
              <a:rPr lang="zh-TW" altLang="en-US" sz="3400" dirty="0">
                <a:solidFill>
                  <a:srgbClr val="008000"/>
                </a:solidFill>
                <a:ea typeface="華康POP1體W7" pitchFamily="81" charset="-120"/>
              </a:rPr>
              <a:t>有甚么要准备</a:t>
            </a:r>
            <a:r>
              <a:rPr lang="en-US" altLang="zh-TW" sz="3400" dirty="0">
                <a:solidFill>
                  <a:srgbClr val="008000"/>
                </a:solidFill>
                <a:ea typeface="華康POP1體W7" pitchFamily="81" charset="-120"/>
              </a:rPr>
              <a:t>﹖</a:t>
            </a:r>
            <a:r>
              <a:rPr lang="zh-TW" altLang="en-US" sz="3400" dirty="0">
                <a:solidFill>
                  <a:srgbClr val="008000"/>
                </a:solidFill>
                <a:ea typeface="華康POP1體W7" pitchFamily="81" charset="-120"/>
              </a:rPr>
              <a:t>」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690048" cy="41037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solidFill>
                  <a:srgbClr val="663300"/>
                </a:solidFill>
                <a:latin typeface="華康POP1體W7(P)" pitchFamily="82" charset="-120"/>
                <a:ea typeface="華康POP1體W7(P)" pitchFamily="82" charset="-120"/>
              </a:rPr>
              <a:t>              </a:t>
            </a:r>
            <a:r>
              <a:rPr lang="zh-TW" altLang="en-US" dirty="0">
                <a:solidFill>
                  <a:srgbClr val="663300"/>
                </a:solidFill>
                <a:latin typeface="華康POP1體W7(P)" pitchFamily="82" charset="-120"/>
                <a:ea typeface="華康POP1體W7(P)" pitchFamily="82" charset="-120"/>
              </a:rPr>
              <a:t>与他</a:t>
            </a:r>
            <a:r>
              <a:rPr lang="en-US" altLang="zh-TW" dirty="0">
                <a:solidFill>
                  <a:srgbClr val="663300"/>
                </a:solidFill>
                <a:latin typeface="華康POP1體W7(P)" pitchFamily="82" charset="-120"/>
                <a:ea typeface="華康POP1體W7(P)" pitchFamily="82" charset="-120"/>
              </a:rPr>
              <a:t>/</a:t>
            </a:r>
            <a:r>
              <a:rPr lang="zh-TW" altLang="en-US" dirty="0">
                <a:solidFill>
                  <a:srgbClr val="663300"/>
                </a:solidFill>
                <a:latin typeface="華康POP1體W7(P)" pitchFamily="82" charset="-120"/>
                <a:ea typeface="華康POP1體W7(P)" pitchFamily="82" charset="-120"/>
              </a:rPr>
              <a:t>她沟通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663300"/>
                </a:solidFill>
                <a:latin typeface="華康POP1體W7(P)" pitchFamily="82" charset="-120"/>
                <a:ea typeface="華康POP1體W7(P)" pitchFamily="82" charset="-120"/>
              </a:rPr>
              <a:t>  了解性行为可能带来的后果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800000"/>
                </a:solidFill>
                <a:latin typeface="華康POP1體W7(P)" pitchFamily="82" charset="-120"/>
                <a:ea typeface="華康POP1體W7(P)" pitchFamily="82" charset="-120"/>
              </a:rPr>
              <a:t>              充实避孕知识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800000"/>
                </a:solidFill>
                <a:latin typeface="華康POP1體W7(P)" pitchFamily="82" charset="-120"/>
                <a:ea typeface="華康POP1體W7(P)" pitchFamily="82" charset="-120"/>
              </a:rPr>
              <a:t>      了解意外怀孕后的处理及责任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A50021"/>
                </a:solidFill>
                <a:latin typeface="華康POP1體W7(P)" pitchFamily="82" charset="-120"/>
                <a:ea typeface="華康POP1體W7(P)" pitchFamily="82" charset="-120"/>
              </a:rPr>
              <a:t>              了解社会上的支援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dirty="0"/>
              <a:t>             </a:t>
            </a:r>
            <a:r>
              <a:rPr lang="zh-TW" altLang="en-US" dirty="0">
                <a:solidFill>
                  <a:srgbClr val="CC0000"/>
                </a:solidFill>
              </a:rPr>
              <a:t>经常反思</a:t>
            </a:r>
            <a:r>
              <a:rPr lang="en-US" altLang="zh-TW" dirty="0">
                <a:solidFill>
                  <a:srgbClr val="CC0000"/>
                </a:solidFill>
              </a:rPr>
              <a:t>/</a:t>
            </a:r>
            <a:r>
              <a:rPr lang="zh-TW" altLang="en-US" dirty="0">
                <a:solidFill>
                  <a:srgbClr val="CC0000"/>
                </a:solidFill>
              </a:rPr>
              <a:t>检讨双方的恋爱关系、</a:t>
            </a:r>
            <a:r>
              <a:rPr lang="en-US" altLang="zh-TW" dirty="0">
                <a:solidFill>
                  <a:srgbClr val="CC0000"/>
                </a:solidFill>
              </a:rPr>
              <a:t>		     </a:t>
            </a:r>
            <a:r>
              <a:rPr lang="zh-TW" altLang="en-US" dirty="0">
                <a:solidFill>
                  <a:srgbClr val="CC0000"/>
                </a:solidFill>
              </a:rPr>
              <a:t>爱情观及对性的态度。</a:t>
            </a:r>
          </a:p>
        </p:txBody>
      </p:sp>
      <p:pic>
        <p:nvPicPr>
          <p:cNvPr id="31748" name="Picture 18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205038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19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7813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20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284538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21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8608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22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437063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23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013325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zh-TW" sz="8800" dirty="0">
                <a:solidFill>
                  <a:srgbClr val="006600"/>
                </a:solidFill>
                <a:ea typeface="華康POP1體W7(P)" pitchFamily="82" charset="-120"/>
              </a:rPr>
              <a:t>       </a:t>
            </a:r>
            <a:r>
              <a:rPr lang="zh-TW" altLang="en-US" sz="8800" dirty="0">
                <a:solidFill>
                  <a:srgbClr val="006600"/>
                </a:solidFill>
                <a:ea typeface="華康POP1體W7(P)" pitchFamily="82" charset="-120"/>
              </a:rPr>
              <a:t>谢谢</a:t>
            </a:r>
            <a:r>
              <a:rPr lang="en-US" altLang="zh-TW" sz="8800" dirty="0">
                <a:solidFill>
                  <a:srgbClr val="006600"/>
                </a:solidFill>
                <a:ea typeface="華康POP1體W7(P)" pitchFamily="82" charset="-120"/>
              </a:rPr>
              <a:t>!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3492500" y="620713"/>
            <a:ext cx="4103688" cy="3417887"/>
          </a:xfrm>
          <a:prstGeom prst="wedgeRoundRectCallout">
            <a:avLst>
              <a:gd name="adj1" fmla="val -51741"/>
              <a:gd name="adj2" fmla="val 57431"/>
              <a:gd name="adj3" fmla="val 16667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HK" altLang="zh-HK"/>
          </a:p>
        </p:txBody>
      </p:sp>
      <p:pic>
        <p:nvPicPr>
          <p:cNvPr id="32773" name="Picture 5" descr="AVX000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573463"/>
            <a:ext cx="2232025" cy="25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2133600" y="5133975"/>
            <a:ext cx="6324600" cy="103822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dirty="0">
              <a:latin typeface="Times New Roman" panose="02020603050405020304" pitchFamily="18" charset="0"/>
              <a:ea typeface="華康中黑體" pitchFamily="49" charset="-120"/>
            </a:endParaRPr>
          </a:p>
          <a:p>
            <a:pPr algn="ctr" eaLnBrk="1" hangingPunct="1"/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卵子在输卵管与精子相遇结合</a:t>
            </a:r>
          </a:p>
          <a:p>
            <a:pPr algn="ctr" eaLnBrk="1" hangingPunct="1"/>
            <a:endParaRPr lang="en-US" altLang="zh-TW" sz="800" dirty="0">
              <a:latin typeface="Times New Roman" panose="02020603050405020304" pitchFamily="18" charset="0"/>
              <a:ea typeface="華康細圓體" pitchFamily="49" charset="-12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143000" y="609600"/>
            <a:ext cx="1006475" cy="5562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4600" dirty="0">
                <a:solidFill>
                  <a:srgbClr val="006600"/>
                </a:solidFill>
                <a:latin typeface="Times New Roman" panose="02020603050405020304" pitchFamily="18" charset="0"/>
                <a:ea typeface="華康POP1體W5" pitchFamily="49" charset="-120"/>
              </a:rPr>
              <a:t>受孕过程：</a:t>
            </a:r>
            <a:endParaRPr lang="zh-TW" altLang="en-US" sz="4600" dirty="0">
              <a:solidFill>
                <a:srgbClr val="006600"/>
              </a:solidFill>
              <a:latin typeface="Times New Roman" panose="02020603050405020304" pitchFamily="18" charset="0"/>
              <a:ea typeface="華康POP1體W5" pitchFamily="49" charset="-120"/>
              <a:sym typeface="Wingdings" panose="05000000000000000000" pitchFamily="2" charset="2"/>
            </a:endParaRPr>
          </a:p>
        </p:txBody>
      </p:sp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1219200" y="4070350"/>
            <a:ext cx="838200" cy="210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400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 2" panose="05020102010507070707" pitchFamily="18" charset="2"/>
              </a:rPr>
              <a:t> </a:t>
            </a:r>
            <a:r>
              <a:rPr lang="en-US" altLang="zh-TW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</a:t>
            </a:r>
            <a:r>
              <a:rPr lang="zh-TW" altLang="en-US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受精</a:t>
            </a:r>
            <a:r>
              <a:rPr lang="zh-TW" altLang="en-US" sz="1400" dirty="0">
                <a:solidFill>
                  <a:schemeClr val="hlink"/>
                </a:solidFill>
                <a:latin typeface="Verdana" panose="020B0604030504040204" pitchFamily="34" charset="0"/>
                <a:sym typeface="Wingdings" panose="05000000000000000000" pitchFamily="2" charset="2"/>
              </a:rPr>
              <a:t> </a:t>
            </a:r>
          </a:p>
        </p:txBody>
      </p:sp>
      <p:pic>
        <p:nvPicPr>
          <p:cNvPr id="155655" name="Picture 7" descr="fertil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600"/>
            <a:ext cx="6324600" cy="465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2" grpId="0" animBg="1" autoUpdateAnimBg="0"/>
      <p:bldP spid="15565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HK" altLang="zh-HK"/>
          </a:p>
        </p:txBody>
      </p:sp>
      <p:pic>
        <p:nvPicPr>
          <p:cNvPr id="156676" name="Picture 4" descr="impl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09600"/>
            <a:ext cx="7315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143000" y="609600"/>
            <a:ext cx="1006475" cy="5562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4600" dirty="0">
                <a:solidFill>
                  <a:srgbClr val="006600"/>
                </a:solidFill>
                <a:latin typeface="Times New Roman" panose="02020603050405020304" pitchFamily="18" charset="0"/>
                <a:ea typeface="華康POP1體W5" pitchFamily="49" charset="-120"/>
              </a:rPr>
              <a:t>受孕过程：</a:t>
            </a:r>
            <a:endParaRPr lang="zh-TW" altLang="en-US" sz="4600" dirty="0">
              <a:solidFill>
                <a:srgbClr val="006600"/>
              </a:solidFill>
              <a:latin typeface="Times New Roman" panose="02020603050405020304" pitchFamily="18" charset="0"/>
              <a:ea typeface="華康POP1體W5" pitchFamily="49" charset="-120"/>
              <a:sym typeface="Wingdings" panose="05000000000000000000" pitchFamily="2" charset="2"/>
            </a:endParaRP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1219200" y="4070350"/>
            <a:ext cx="838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 </a:t>
            </a:r>
            <a:r>
              <a:rPr lang="en-US" altLang="zh-TW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</a:t>
            </a:r>
            <a:r>
              <a:rPr lang="en-US" altLang="zh-TW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4400" b="1" dirty="0">
                <a:solidFill>
                  <a:schemeClr val="hlink"/>
                </a:solidFill>
                <a:latin typeface="華康POP1體W5" pitchFamily="49" charset="-120"/>
                <a:ea typeface="華康POP1體W5" pitchFamily="49" charset="-120"/>
                <a:sym typeface="Wingdings" panose="05000000000000000000" pitchFamily="2" charset="2"/>
              </a:rPr>
              <a:t>着床</a:t>
            </a:r>
            <a:r>
              <a:rPr lang="zh-TW" altLang="en-US" sz="1400" dirty="0">
                <a:latin typeface="Verdana" panose="020B0604030504040204" pitchFamily="34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133600" y="4572000"/>
            <a:ext cx="6324600" cy="16160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400" b="1" dirty="0">
              <a:latin typeface="Times New Roman" panose="02020603050405020304" pitchFamily="18" charset="0"/>
              <a:ea typeface="華康細圓體" pitchFamily="49" charset="-120"/>
            </a:endParaRPr>
          </a:p>
          <a:p>
            <a:pPr algn="ctr" eaLnBrk="1" hangingPunct="1">
              <a:lnSpc>
                <a:spcPct val="120000"/>
              </a:lnSpc>
            </a:pP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受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精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卵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沿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输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卵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管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向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子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宫</a:t>
            </a:r>
            <a:r>
              <a:rPr lang="zh-TW" altLang="en-US" sz="1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腔</a:t>
            </a:r>
          </a:p>
          <a:p>
            <a:pPr algn="ctr" eaLnBrk="1" hangingPunct="1">
              <a:lnSpc>
                <a:spcPct val="120000"/>
              </a:lnSpc>
            </a:pP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移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动，并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于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抵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达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后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着</a:t>
            </a:r>
            <a:r>
              <a:rPr lang="zh-TW" altLang="en-US" sz="32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 </a:t>
            </a:r>
            <a:r>
              <a:rPr lang="zh-TW" altLang="en-US" sz="3600" dirty="0">
                <a:solidFill>
                  <a:schemeClr val="folHlink"/>
                </a:solidFill>
                <a:latin typeface="華康POP1體W5" pitchFamily="49" charset="-120"/>
                <a:ea typeface="華康POP1體W5" pitchFamily="49" charset="-120"/>
              </a:rPr>
              <a:t>床</a:t>
            </a:r>
          </a:p>
          <a:p>
            <a:pPr algn="ctr" eaLnBrk="1" hangingPunct="1">
              <a:lnSpc>
                <a:spcPct val="120000"/>
              </a:lnSpc>
            </a:pPr>
            <a:endParaRPr lang="en-US" altLang="zh-TW" sz="800" b="1" dirty="0">
              <a:solidFill>
                <a:srgbClr val="003300"/>
              </a:solidFill>
              <a:latin typeface="Times New Roman" panose="02020603050405020304" pitchFamily="18" charset="0"/>
              <a:ea typeface="華康細圓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 autoUpdateAnimBg="0"/>
      <p:bldP spid="15667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algn="ctr" eaLnBrk="1" hangingPunct="1"/>
            <a:r>
              <a:rPr lang="zh-TW" altLang="en-US" dirty="0">
                <a:solidFill>
                  <a:schemeClr val="tx1"/>
                </a:solidFill>
                <a:ea typeface="華康中圓體" pitchFamily="49" charset="-120"/>
              </a:rPr>
              <a:t>为何要学习避孕知识？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8830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zh-TW" dirty="0">
              <a:solidFill>
                <a:srgbClr val="660033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660033"/>
                </a:solidFill>
                <a:latin typeface="華康少女文字W5(P)" pitchFamily="82" charset="-120"/>
                <a:ea typeface="華康少女文字W5(P)" pitchFamily="82" charset="-120"/>
              </a:rPr>
              <a:t>避孕知识是完备性知识的其中一环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660033"/>
                </a:solidFill>
                <a:latin typeface="華康少女文字W5(P)" pitchFamily="82" charset="-120"/>
                <a:ea typeface="華康少女文字W5(P)" pitchFamily="82" charset="-120"/>
              </a:rPr>
              <a:t> 减低意外怀孕的机会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dirty="0">
                <a:solidFill>
                  <a:srgbClr val="660033"/>
                </a:solidFill>
                <a:latin typeface="華康少女文字W5(P)" pitchFamily="82" charset="-120"/>
                <a:ea typeface="華康少女文字W5(P)" pitchFamily="82" charset="-120"/>
              </a:rPr>
              <a:t> 减低性病感染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>
              <a:solidFill>
                <a:srgbClr val="660033"/>
              </a:solidFill>
              <a:latin typeface="華康少女文字W5(P)" pitchFamily="82" charset="-120"/>
              <a:ea typeface="華康少女文字W5(P)" pitchFamily="82" charset="-120"/>
            </a:endParaRPr>
          </a:p>
        </p:txBody>
      </p:sp>
      <p:pic>
        <p:nvPicPr>
          <p:cNvPr id="8196" name="Picture 4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5654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2131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ALQ012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8608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algn="ctr" eaLnBrk="1" hangingPunct="1"/>
            <a:r>
              <a:rPr lang="zh-TW" altLang="en-US" dirty="0">
                <a:solidFill>
                  <a:schemeClr val="tx1"/>
                </a:solidFill>
                <a:ea typeface="華康中圓體" pitchFamily="49" charset="-120"/>
              </a:rPr>
              <a:t>避孕原理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4530725"/>
          </a:xfrm>
        </p:spPr>
        <p:txBody>
          <a:bodyPr/>
          <a:lstStyle/>
          <a:p>
            <a:pPr algn="ctr" eaLnBrk="1" hangingPunct="1"/>
            <a:r>
              <a:rPr lang="zh-TW" altLang="en-US" dirty="0">
                <a:solidFill>
                  <a:srgbClr val="FF6600"/>
                </a:solidFill>
                <a:ea typeface="華康少女文字W5(P)" pitchFamily="82" charset="-120"/>
              </a:rPr>
              <a:t>抑制卵巢排卵</a:t>
            </a:r>
          </a:p>
          <a:p>
            <a:pPr algn="ctr" eaLnBrk="1" hangingPunct="1"/>
            <a:r>
              <a:rPr lang="zh-TW" altLang="en-US" dirty="0">
                <a:solidFill>
                  <a:srgbClr val="CC3300"/>
                </a:solidFill>
                <a:ea typeface="華康少女文字W5(P)" pitchFamily="82" charset="-120"/>
              </a:rPr>
              <a:t>防止精子和卵子相遇</a:t>
            </a:r>
          </a:p>
          <a:p>
            <a:pPr algn="ctr" eaLnBrk="1" hangingPunct="1"/>
            <a:r>
              <a:rPr lang="zh-TW" altLang="en-US" dirty="0">
                <a:solidFill>
                  <a:srgbClr val="800000"/>
                </a:solidFill>
                <a:ea typeface="華康少女文字W5(P)" pitchFamily="82" charset="-120"/>
              </a:rPr>
              <a:t>杀死精子或减低精子的活动能力</a:t>
            </a:r>
          </a:p>
          <a:p>
            <a:pPr algn="ctr" eaLnBrk="1" hangingPunct="1"/>
            <a:r>
              <a:rPr lang="zh-TW" altLang="en-US" dirty="0">
                <a:solidFill>
                  <a:srgbClr val="660033"/>
                </a:solidFill>
                <a:ea typeface="華康少女文字W5(P)" pitchFamily="82" charset="-120"/>
              </a:rPr>
              <a:t>令子宫腔不宜受精卵着床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一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口服避孕丸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原理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抑制卵巢排卵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种类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混合荷尔蒙避孕丸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和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solidFill>
                  <a:srgbClr val="006600"/>
                </a:solidFill>
                <a:latin typeface="華康少女文字W5" pitchFamily="81" charset="-120"/>
                <a:ea typeface="華康少女文字W5" pitchFamily="81" charset="-120"/>
              </a:rPr>
              <a:t>      单一荷尔蒙避孕丸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solidFill>
                <a:srgbClr val="006600"/>
              </a:solidFill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成效率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妇女在第一年使用这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种避孕方法后的意外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怀孕机会为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      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0. 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3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 - 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9</a:t>
            </a:r>
            <a:r>
              <a:rPr lang="zh-TW" altLang="zh-TW" sz="2400" dirty="0">
                <a:latin typeface="華康少女文字W5" pitchFamily="81" charset="-120"/>
                <a:ea typeface="華康少女文字W5" pitchFamily="81" charset="-120"/>
              </a:rPr>
              <a:t>% 。</a:t>
            </a: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</p:txBody>
      </p:sp>
      <p:pic>
        <p:nvPicPr>
          <p:cNvPr id="10244" name="Picture 7" descr="Pil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357563"/>
            <a:ext cx="4500562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一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口服避孕丸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服用方法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endParaRPr lang="en-US" altLang="zh-TW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/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２１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粒装的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月经来潮便开始服食，每天一粒，定时服食，直至服完整包为止。在服完第 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21 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粒后，隔一两天便会来经，停药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7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天后不论月经已否停止，也需要开始服用第二包。 </a:t>
            </a:r>
          </a:p>
          <a:p>
            <a:pPr eaLnBrk="1" hangingPunct="1"/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２８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粒装的</a:t>
            </a:r>
            <a:r>
              <a:rPr lang="en-US" altLang="zh-TW" sz="2400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月经来潮便开始服食，每天一粒，定时服食，直至服完整包为止。在服完第一包后，要立即开始服用第二包。</a:t>
            </a:r>
          </a:p>
          <a:p>
            <a:pPr eaLnBrk="1" hangingPunct="1"/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优点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避孕成效非常高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" pitchFamily="81" charset="-120"/>
              <a:ea typeface="華康少女文字W5" pitchFamily="81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" pitchFamily="81" charset="-120"/>
                <a:ea typeface="華康少女文字W5" pitchFamily="81" charset="-120"/>
              </a:rPr>
              <a:t>注意</a:t>
            </a:r>
            <a:r>
              <a:rPr lang="en-US" altLang="zh-TW" sz="2400" b="1" dirty="0">
                <a:latin typeface="華康少女文字W5" pitchFamily="81" charset="-120"/>
                <a:ea typeface="華康少女文字W5" pitchFamily="81" charset="-120"/>
              </a:rPr>
              <a:t>﹕</a:t>
            </a:r>
            <a:r>
              <a:rPr lang="zh-TW" altLang="en-US" sz="2400" dirty="0">
                <a:latin typeface="華康少女文字W5" pitchFamily="81" charset="-120"/>
                <a:ea typeface="華康少女文字W5" pitchFamily="81" charset="-120"/>
              </a:rPr>
              <a:t>要每日服用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避孕方法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(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二</a:t>
            </a:r>
            <a:r>
              <a:rPr lang="en-US" altLang="zh-TW" dirty="0">
                <a:latin typeface="華康POP1體W7" pitchFamily="81" charset="-120"/>
                <a:ea typeface="華康POP1體W7" pitchFamily="81" charset="-120"/>
              </a:rPr>
              <a:t>)﹕</a:t>
            </a:r>
            <a:r>
              <a:rPr lang="zh-TW" altLang="en-US" dirty="0">
                <a:latin typeface="華康POP1體W7" pitchFamily="81" charset="-120"/>
                <a:ea typeface="華康POP1體W7" pitchFamily="81" charset="-120"/>
              </a:rPr>
              <a:t>避孕注射针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原理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令子宫颈分泌物和子宫内膜产生变化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成效率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妇女在第一年使用这种避孕方法后的意外怀孕机会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        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为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</a:t>
            </a:r>
            <a:r>
              <a:rPr lang="en-US" altLang="zh-TW" sz="2400" dirty="0">
                <a:latin typeface="華康少女文字W5(P)" pitchFamily="82" charset="-120"/>
                <a:ea typeface="華康少女文字W5(P)" pitchFamily="82" charset="-120"/>
              </a:rPr>
              <a:t>0.2-6</a:t>
            </a:r>
            <a:r>
              <a:rPr lang="zh-TW" altLang="zh-TW" sz="2400" dirty="0">
                <a:latin typeface="華康少女文字W5(P)" pitchFamily="82" charset="-120"/>
                <a:ea typeface="華康少女文字W5(P)" pitchFamily="82" charset="-120"/>
              </a:rPr>
              <a:t>%。</a:t>
            </a: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种类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混合荷尔蒙避孕针和单一荷尔蒙避孕针</a:t>
            </a:r>
            <a:r>
              <a:rPr lang="en-US" altLang="zh-TW" sz="2400" dirty="0">
                <a:latin typeface="華康少女文字W5(P)" pitchFamily="82" charset="-120"/>
                <a:ea typeface="華康少女文字W5(P)" pitchFamily="82" charset="-120"/>
              </a:rPr>
              <a:t>﹕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使用方法</a:t>
            </a:r>
            <a:r>
              <a:rPr lang="en-US" altLang="zh-TW" sz="2400" b="1" dirty="0">
                <a:latin typeface="華康少女文字W5(P)" pitchFamily="82" charset="-120"/>
                <a:ea typeface="華康少女文字W5(P)" pitchFamily="82" charset="-120"/>
              </a:rPr>
              <a:t>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每注射一次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solidFill>
                  <a:srgbClr val="008000"/>
                </a:solidFill>
                <a:latin typeface="華康少女文字W5(P)" pitchFamily="82" charset="-120"/>
                <a:ea typeface="華康少女文字W5(P)" pitchFamily="82" charset="-120"/>
              </a:rPr>
              <a:t>   混合荷尔蒙避孕针</a:t>
            </a: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，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  有效期为一个月。</a:t>
            </a:r>
            <a:endParaRPr lang="en-US" altLang="zh-TW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400" dirty="0">
              <a:latin typeface="華康少女文字W5(P)" pitchFamily="82" charset="-120"/>
              <a:ea typeface="華康少女文字W5(P)" pitchFamily="82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每注射一次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b="1" dirty="0">
                <a:solidFill>
                  <a:srgbClr val="008000"/>
                </a:solidFill>
                <a:latin typeface="華康少女文字W5(P)" pitchFamily="82" charset="-120"/>
                <a:ea typeface="華康少女文字W5(P)" pitchFamily="82" charset="-120"/>
              </a:rPr>
              <a:t>    单一荷尔蒙避孕针</a:t>
            </a:r>
            <a:r>
              <a:rPr lang="zh-TW" altLang="en-US" sz="2400" b="1" dirty="0">
                <a:latin typeface="華康少女文字W5(P)" pitchFamily="82" charset="-120"/>
                <a:ea typeface="華康少女文字W5(P)" pitchFamily="82" charset="-120"/>
              </a:rPr>
              <a:t>，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400" dirty="0">
                <a:latin typeface="華康少女文字W5(P)" pitchFamily="82" charset="-120"/>
                <a:ea typeface="華康少女文字W5(P)" pitchFamily="82" charset="-120"/>
              </a:rPr>
              <a:t>    有效期为三个月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TW" altLang="en-US" sz="2800" dirty="0"/>
              <a:t>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zh-TW" sz="2800" dirty="0"/>
          </a:p>
        </p:txBody>
      </p:sp>
      <p:pic>
        <p:nvPicPr>
          <p:cNvPr id="12292" name="Picture 4" descr="Injec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213100"/>
            <a:ext cx="4824413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829C2D0BC7F544BE1FEDE0EECD7245" ma:contentTypeVersion="14" ma:contentTypeDescription="Create a new document." ma:contentTypeScope="" ma:versionID="a8fa072c9ce7611fa0e609b83f3b5ce3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e540a1335e2100815deff68e1607043d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11C708-09F3-4479-AB0E-6ECF4F4CF40E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customXml/itemProps2.xml><?xml version="1.0" encoding="utf-8"?>
<ds:datastoreItem xmlns:ds="http://schemas.openxmlformats.org/officeDocument/2006/customXml" ds:itemID="{E739B8BC-6A57-4D30-9AEF-F4B9F7AC27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4A9E43-7398-4F66-A271-68025B3AE8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2587</TotalTime>
  <Words>1903</Words>
  <Application>Microsoft Office PowerPoint</Application>
  <PresentationFormat>On-screen Show (4:3)</PresentationFormat>
  <Paragraphs>223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Watermark</vt:lpstr>
      <vt:lpstr> 生活事件：「避孕知识知多少 」 避孕方法大检阅 </vt:lpstr>
      <vt:lpstr>PowerPoint Presentation</vt:lpstr>
      <vt:lpstr>PowerPoint Presentation</vt:lpstr>
      <vt:lpstr>PowerPoint Presentation</vt:lpstr>
      <vt:lpstr>为何要学习避孕知识？</vt:lpstr>
      <vt:lpstr>避孕原理</vt:lpstr>
      <vt:lpstr>避孕方法(一)﹕口服避孕丸</vt:lpstr>
      <vt:lpstr>避孕方法(一)﹕口服避孕丸</vt:lpstr>
      <vt:lpstr>避孕方法(二)﹕避孕注射针</vt:lpstr>
      <vt:lpstr>避孕方法(二)﹕避孕注射针</vt:lpstr>
      <vt:lpstr>避孕方法(三)﹕男用安全套</vt:lpstr>
      <vt:lpstr>避孕方法(三)﹕男用安全套</vt:lpstr>
      <vt:lpstr>避孕方法(四)﹕女用安全套</vt:lpstr>
      <vt:lpstr>避孕方法(四)﹕女用安全套</vt:lpstr>
      <vt:lpstr>避孕方法(五)﹕外用避孕药物</vt:lpstr>
      <vt:lpstr>避孕方法(六)﹕自然家庭计划</vt:lpstr>
      <vt:lpstr>避孕方法(六)﹕自然家庭计划</vt:lpstr>
      <vt:lpstr>避孕方法(七)﹕子宫帽</vt:lpstr>
      <vt:lpstr>避孕方法(七)﹕子宫帽</vt:lpstr>
      <vt:lpstr>避孕方法(八)﹕子宫环</vt:lpstr>
      <vt:lpstr>避孕方法(八)﹕子宫环</vt:lpstr>
      <vt:lpstr>避孕方法(九)﹕永久避孕法</vt:lpstr>
      <vt:lpstr>避孕方法(十)﹕紧急避孕法</vt:lpstr>
      <vt:lpstr>不使用任何避孕措施﹕  怀孕机会率﹕85%</vt:lpstr>
      <vt:lpstr>            </vt:lpstr>
      <vt:lpstr>心思思……</vt:lpstr>
      <vt:lpstr>「如果我选择性行为， 有甚么要准备﹖」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避孕常識知多少 </dc:title>
  <dc:creator>yclau</dc:creator>
  <cp:lastModifiedBy>CHAN, Ka-po Serena</cp:lastModifiedBy>
  <cp:revision>293</cp:revision>
  <dcterms:created xsi:type="dcterms:W3CDTF">2008-08-07T06:01:44Z</dcterms:created>
  <dcterms:modified xsi:type="dcterms:W3CDTF">2026-01-07T03:49:35Z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