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4"/>
  </p:sldMasterIdLst>
  <p:notesMasterIdLst>
    <p:notesMasterId r:id="rId17"/>
  </p:notesMasterIdLst>
  <p:sldIdLst>
    <p:sldId id="256" r:id="rId5"/>
    <p:sldId id="403" r:id="rId6"/>
    <p:sldId id="405" r:id="rId7"/>
    <p:sldId id="407" r:id="rId8"/>
    <p:sldId id="409" r:id="rId9"/>
    <p:sldId id="414" r:id="rId10"/>
    <p:sldId id="410" r:id="rId11"/>
    <p:sldId id="413" r:id="rId12"/>
    <p:sldId id="415" r:id="rId13"/>
    <p:sldId id="417" r:id="rId14"/>
    <p:sldId id="416" r:id="rId15"/>
    <p:sldId id="41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CCFF99"/>
    <a:srgbClr val="FFFFCC"/>
    <a:srgbClr val="0066FF"/>
    <a:srgbClr val="CCECFF"/>
    <a:srgbClr val="CCCCFF"/>
    <a:srgbClr val="99CCFF"/>
    <a:srgbClr val="9999FF"/>
    <a:srgbClr val="FF99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9" autoAdjust="0"/>
    <p:restoredTop sz="90647" autoAdjust="0"/>
  </p:normalViewPr>
  <p:slideViewPr>
    <p:cSldViewPr>
      <p:cViewPr varScale="1">
        <p:scale>
          <a:sx n="103" d="100"/>
          <a:sy n="103" d="100"/>
        </p:scale>
        <p:origin x="163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D96C6-D0EC-46D9-8BCC-0447C26826EA}" type="datetimeFigureOut">
              <a:rPr lang="zh-HK" altLang="en-US" smtClean="0"/>
              <a:t>5/1/2026</a:t>
            </a:fld>
            <a:endParaRPr lang="zh-HK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E420F-0B31-4518-94B1-13572706C42E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3902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attachment/tc/curriculum-development/cross-kla-studies/gs-primary/teacher-edu-program/8805_1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E420F-0B31-4518-94B1-13572706C42E}" type="slidenum">
              <a:rPr lang="zh-HK" altLang="en-US" smtClean="0"/>
              <a:t>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82820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>
            <a:extLst>
              <a:ext uri="{FF2B5EF4-FFF2-40B4-BE49-F238E27FC236}">
                <a16:creationId xmlns:a16="http://schemas.microsoft.com/office/drawing/2014/main" id="{EAAE4C12-D6A9-4E19-816F-3065B1268C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1241425"/>
            <a:ext cx="44640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備忘稿版面配置區 2">
            <a:extLst>
              <a:ext uri="{FF2B5EF4-FFF2-40B4-BE49-F238E27FC236}">
                <a16:creationId xmlns:a16="http://schemas.microsoft.com/office/drawing/2014/main" id="{74E78C81-279B-4434-8184-686E950137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dirty="0"/>
              <a:t>亡</a:t>
            </a:r>
          </a:p>
        </p:txBody>
      </p:sp>
      <p:sp>
        <p:nvSpPr>
          <p:cNvPr id="13316" name="投影片編號版面配置區 3">
            <a:extLst>
              <a:ext uri="{FF2B5EF4-FFF2-40B4-BE49-F238E27FC236}">
                <a16:creationId xmlns:a16="http://schemas.microsoft.com/office/drawing/2014/main" id="{42663AD0-38B3-4620-9904-088019F0D1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1565100-1640-49B7-9577-258AE5C00E4F}" type="slidenum">
              <a:rPr lang="en-US" altLang="zh-TW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2522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教师播放香港天文台短片</a:t>
            </a:r>
            <a:r>
              <a:rPr lang="zh-TW" altLang="en-US" b="0" dirty="0"/>
              <a:t>：</a:t>
            </a:r>
            <a:r>
              <a:rPr lang="zh-TW" altLang="en-US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山竹特辑（一）：破纪录风王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>
              <a:solidFill>
                <a:srgbClr val="0066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HK" dirty="0">
                <a:solidFill>
                  <a:srgbClr val="00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https://www.youtube.com/watch?v=YoOpPHpz2Nk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HK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E420F-0B31-4518-94B1-13572706C42E}" type="slidenum">
              <a:rPr lang="zh-HK" altLang="en-US" smtClean="0"/>
              <a:t>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86016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教师可将学生分为</a:t>
            </a:r>
            <a:r>
              <a:rPr lang="en-US" altLang="zh-TW" dirty="0"/>
              <a:t>3-4</a:t>
            </a:r>
            <a:r>
              <a:rPr lang="zh-TW" altLang="en-US" dirty="0"/>
              <a:t>人一组，进行讨论。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教师透过超级台风的生活事件或经历，让学生了解气候变化与人类生活的密切关系，并反思个人对环境能负起的责任。</a:t>
            </a:r>
          </a:p>
          <a:p>
            <a:endParaRPr lang="zh-TW" altLang="en-US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1665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>
            <a:extLst>
              <a:ext uri="{FF2B5EF4-FFF2-40B4-BE49-F238E27FC236}">
                <a16:creationId xmlns:a16="http://schemas.microsoft.com/office/drawing/2014/main" id="{593F84FC-8C51-4447-B8EF-CA137CB974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備忘稿版面配置區 2">
            <a:extLst>
              <a:ext uri="{FF2B5EF4-FFF2-40B4-BE49-F238E27FC236}">
                <a16:creationId xmlns:a16="http://schemas.microsoft.com/office/drawing/2014/main" id="{F41DB210-ED8F-4906-A8D6-220DE8CC87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zh-TW" altLang="en-US" dirty="0"/>
              <a:t>教师播放香港天文台短片</a:t>
            </a:r>
            <a:r>
              <a:rPr lang="en-US" altLang="zh-TW" dirty="0"/>
              <a:t>: </a:t>
            </a:r>
            <a:r>
              <a:rPr lang="zh-HK" altLang="en-US" dirty="0"/>
              <a:t>气象</a:t>
            </a:r>
            <a:r>
              <a:rPr lang="zh-TW" altLang="en-US" dirty="0"/>
              <a:t>冷知识  </a:t>
            </a:r>
            <a:r>
              <a:rPr lang="en-US" altLang="zh-TW" dirty="0"/>
              <a:t>--</a:t>
            </a:r>
            <a:r>
              <a:rPr lang="zh-TW" altLang="en-US" dirty="0"/>
              <a:t> 全球持续升温，鼠辈何处容身？</a:t>
            </a:r>
            <a:endParaRPr lang="en-US" altLang="zh-HK" sz="12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endParaRPr lang="zh-HK" altLang="en-US" sz="1200" dirty="0"/>
          </a:p>
          <a:p>
            <a:pPr>
              <a:spcBef>
                <a:spcPct val="0"/>
              </a:spcBef>
            </a:pPr>
            <a:r>
              <a:rPr lang="en-GB" altLang="zh-HK" dirty="0"/>
              <a:t>https://www.youtube.com/watch?v=jXjU3kDd3hA</a:t>
            </a:r>
            <a:endParaRPr lang="zh-HK" altLang="en-US" dirty="0"/>
          </a:p>
        </p:txBody>
      </p:sp>
      <p:sp>
        <p:nvSpPr>
          <p:cNvPr id="11268" name="投影片編號版面配置區 3">
            <a:extLst>
              <a:ext uri="{FF2B5EF4-FFF2-40B4-BE49-F238E27FC236}">
                <a16:creationId xmlns:a16="http://schemas.microsoft.com/office/drawing/2014/main" id="{9B2AAD02-5AB6-4ABA-BC69-A584D827B8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83010FE-2A60-45F7-85B5-296D27D77174}" type="slidenum">
              <a:rPr lang="en-US" altLang="zh-TW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2740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教师可将学生分为</a:t>
            </a:r>
            <a:r>
              <a:rPr lang="en-US" altLang="zh-TW" dirty="0"/>
              <a:t>3-4</a:t>
            </a:r>
            <a:r>
              <a:rPr lang="zh-TW" altLang="en-US" dirty="0"/>
              <a:t>人一组，进行讨论。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教师透过超级台风的生活事件或经历，让学生了解气候变化与人类生活的密切关系，并反思个人对环境能负起的责任。</a:t>
            </a:r>
            <a:endParaRPr lang="en-HK" altLang="zh-TW" dirty="0"/>
          </a:p>
          <a:p>
            <a:endParaRPr lang="en-HK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en-US" u="sng" dirty="0"/>
              <a:t>参考资料</a:t>
            </a:r>
            <a:r>
              <a:rPr lang="zh-HK" altLang="en-US" dirty="0"/>
              <a:t> </a:t>
            </a:r>
            <a:r>
              <a:rPr lang="en-US" altLang="zh-HK" dirty="0"/>
              <a:t>: </a:t>
            </a:r>
            <a:r>
              <a:rPr lang="zh-TW" altLang="en-US" u="sng" dirty="0">
                <a:hlinkClick r:id="rId3"/>
              </a:rPr>
              <a:t>气候变化 </a:t>
            </a:r>
            <a:r>
              <a:rPr lang="en-US" altLang="zh-TW" u="sng" dirty="0">
                <a:hlinkClick r:id="rId3"/>
              </a:rPr>
              <a:t>(</a:t>
            </a:r>
            <a:r>
              <a:rPr lang="zh-TW" altLang="en-US" u="sng" dirty="0">
                <a:hlinkClick r:id="rId3"/>
              </a:rPr>
              <a:t>香港天文台</a:t>
            </a:r>
            <a:r>
              <a:rPr lang="en-US" altLang="zh-TW" u="sng" dirty="0">
                <a:hlinkClick r:id="rId3"/>
              </a:rPr>
              <a:t>)</a:t>
            </a:r>
            <a:endParaRPr lang="en-US" altLang="zh-TW" u="sn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气候变化的影响</a:t>
            </a:r>
            <a:r>
              <a:rPr lang="en-US" altLang="zh-TW" sz="1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endParaRPr lang="zh-HK" altLang="en-US" u="sng" dirty="0"/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温室气体加强温室效应，导致全球暖化，极端天气愈趋频密和强烈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HK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如超强台风、龙卷风、暴雨、洪水、干旱、热浪和寒流。</a:t>
            </a:r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生态系统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影响动植物品种栖息地，增加物种灭绝的风险。</a:t>
            </a:r>
            <a:endParaRPr lang="en-HK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TW" altLang="en-US" sz="12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诱发疾病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气温上升有利病媒生存和繁殖，增加患病风险。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5149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化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E420F-0B31-4518-94B1-13572706C42E}" type="slidenum">
              <a:rPr lang="zh-HK" altLang="en-US" smtClean="0"/>
              <a:t>12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68728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FE9A-E64D-430C-BBA7-269E95454387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57050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863F-652C-4952-896B-E0AFE7777CB3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5112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863F-652C-4952-896B-E0AFE7777CB3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3856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863F-652C-4952-896B-E0AFE7777CB3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2277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863F-652C-4952-896B-E0AFE7777CB3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8626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863F-652C-4952-896B-E0AFE7777CB3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5089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863F-652C-4952-896B-E0AFE7777CB3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977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E80-FB87-47F1-858D-DC24F058B1C4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3155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49A6-80FB-4555-9C0A-F3A3F0723E26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11640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863F-652C-4952-896B-E0AFE7777CB3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69499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zh-TW" altLang="en-US" dirty="0"/>
              <a:t>按一下图示以新增图片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87E5863F-652C-4952-896B-E0AFE7777CB3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96429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7E5863F-652C-4952-896B-E0AFE7777CB3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60724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oOpPHpz2N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XjU3kDd3h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07904" y="563304"/>
            <a:ext cx="5598621" cy="6048672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br>
              <a:rPr lang="en-US" altLang="zh-HK" sz="6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HK" sz="6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生活事件事例</a:t>
            </a:r>
            <a:br>
              <a:rPr lang="en-US" altLang="zh-HK" sz="4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HK" altLang="en-US" sz="4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关注气候变化</a:t>
            </a:r>
            <a:r>
              <a:rPr lang="zh-TW" altLang="en-US" sz="4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br>
              <a:rPr lang="en-US" altLang="zh-TW" sz="4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价值观教育（可持续发展教育）</a:t>
            </a:r>
            <a:br>
              <a:rPr lang="en-US" altLang="zh-TW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高小及初中</a:t>
            </a:r>
            <a:br>
              <a:rPr lang="en-US" altLang="zh-TW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教育局德育、公民及国民教育组制作</a:t>
            </a:r>
            <a:br>
              <a:rPr lang="en-US" altLang="zh-TW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b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CA" altLang="zh-HK" sz="3000" b="1" dirty="0">
                <a:solidFill>
                  <a:srgbClr val="9999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4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6" r="10792" b="14952"/>
          <a:stretch/>
        </p:blipFill>
        <p:spPr>
          <a:xfrm>
            <a:off x="0" y="0"/>
            <a:ext cx="3421016" cy="5589240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0" y="6233704"/>
            <a:ext cx="2620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/>
              <a:t>Image: www. Freepik.com</a:t>
            </a:r>
            <a:endParaRPr lang="zh-HK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26971" t="18267" r="43489" b="17707"/>
          <a:stretch/>
        </p:blipFill>
        <p:spPr>
          <a:xfrm>
            <a:off x="3275856" y="43186"/>
            <a:ext cx="5328592" cy="649647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10625" t="35993" r="54725" b="9381"/>
          <a:stretch/>
        </p:blipFill>
        <p:spPr>
          <a:xfrm>
            <a:off x="0" y="4077071"/>
            <a:ext cx="2678274" cy="23739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121" y="6501194"/>
            <a:ext cx="4459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图片来源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环境局 香港气候行动蓝图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2030+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90316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57875" t="20586" r="4326" b="10781"/>
          <a:stretch/>
        </p:blipFill>
        <p:spPr>
          <a:xfrm>
            <a:off x="1403648" y="0"/>
            <a:ext cx="6264696" cy="639521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535996" y="6450997"/>
            <a:ext cx="4459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图片来源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环境局 香港气候行动蓝图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2030+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1906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137" y="3648537"/>
            <a:ext cx="3557646" cy="285293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523346" y="6488668"/>
            <a:ext cx="2620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/>
              <a:t>Image: www. Freepik.com</a:t>
            </a:r>
            <a:endParaRPr lang="zh-HK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971600" y="620688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总结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63367" y="1709545"/>
            <a:ext cx="7855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气候变化与人类活动息息相关，我们应节能减废，身体力行，保护环境，以缓减气候变化。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180" y="5706910"/>
            <a:ext cx="1068117" cy="99745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" y="5661249"/>
            <a:ext cx="1080971" cy="103456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954" y="5641987"/>
            <a:ext cx="1081592" cy="106237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476" y="5661248"/>
            <a:ext cx="1099653" cy="104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93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9" y="238442"/>
            <a:ext cx="9052990" cy="703830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FA5DF95-1626-4046-BB8D-3D8F78F00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74" y="117360"/>
            <a:ext cx="7689601" cy="1143000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学习重点</a:t>
            </a:r>
            <a:endParaRPr lang="zh-HK" altLang="en-US" sz="4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291" name="內容預留位置 2">
            <a:extLst>
              <a:ext uri="{FF2B5EF4-FFF2-40B4-BE49-F238E27FC236}">
                <a16:creationId xmlns:a16="http://schemas.microsoft.com/office/drawing/2014/main" id="{244F3F56-6D92-4A97-9474-8E97B0A34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5" y="5130800"/>
            <a:ext cx="7200900" cy="4114800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40A3223-6B46-4DE9-94CC-451210A88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3177"/>
              </p:ext>
            </p:extLst>
          </p:nvPr>
        </p:nvGraphicFramePr>
        <p:xfrm>
          <a:off x="453203" y="1444885"/>
          <a:ext cx="8280920" cy="509454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6336704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161514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内容概要</a:t>
                      </a:r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  </a:t>
                      </a:r>
                    </a:p>
                    <a:p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just" hangingPunct="0">
                        <a:lnSpc>
                          <a:spcPts val="3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TW" altLang="en-US" sz="2400" b="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透过短片及讨论，让学生反思气候变化与我们的关系，并通过我的行动承诺，从衣、食、住、行各方面，承担对环境保护的责任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172819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学习目标</a:t>
                      </a:r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</a:p>
                    <a:p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认识气候变化与人类生活的密切关系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建立对保护环境的责任感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培养关爱自然环境和绿色生活态度</a:t>
                      </a: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175120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价值观和</a:t>
                      </a:r>
                      <a:endParaRPr lang="en-US" altLang="zh-TW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态度</a:t>
                      </a:r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承担、责任感、关爱</a:t>
                      </a: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6945842" y="6093296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100" dirty="0"/>
              <a:t>Images: www.freepik.com</a:t>
            </a:r>
            <a:endParaRPr lang="zh-HK" altLang="en-US" sz="11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839" y="5196765"/>
            <a:ext cx="1068117" cy="99745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43" y="5151104"/>
            <a:ext cx="1080971" cy="103456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13" y="5131842"/>
            <a:ext cx="1081592" cy="106237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35" y="5151103"/>
            <a:ext cx="1099653" cy="104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2371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43808" y="6318031"/>
            <a:ext cx="6486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短片来源：香港天文台短片：山竹特辑（一）：破纪录风王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D164508-9602-4B12-87F6-466B5EF50166}"/>
              </a:ext>
            </a:extLst>
          </p:cNvPr>
          <p:cNvSpPr/>
          <p:nvPr/>
        </p:nvSpPr>
        <p:spPr>
          <a:xfrm>
            <a:off x="2699792" y="355303"/>
            <a:ext cx="40324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ln w="6600">
                  <a:solidFill>
                    <a:srgbClr val="C0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短片</a:t>
            </a:r>
            <a:r>
              <a:rPr lang="en-US" altLang="zh-TW" sz="4400" b="1" dirty="0">
                <a:ln w="6600">
                  <a:solidFill>
                    <a:srgbClr val="C0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ln w="6600">
                  <a:solidFill>
                    <a:srgbClr val="C0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4400" b="1" dirty="0">
                <a:ln w="6600">
                  <a:solidFill>
                    <a:srgbClr val="C0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sz="4400" b="1" dirty="0">
              <a:ln w="6600">
                <a:solidFill>
                  <a:srgbClr val="C00000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58C23CC-288C-40C5-9C8D-4771DA8E8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hlinkClick r:id="rId3"/>
            <a:extLst>
              <a:ext uri="{FF2B5EF4-FFF2-40B4-BE49-F238E27FC236}">
                <a16:creationId xmlns:a16="http://schemas.microsoft.com/office/drawing/2014/main" id="{A04732ED-F90D-465D-B4E4-2D40B1C7D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62" y="1171575"/>
            <a:ext cx="715327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36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9E1E9B5B-663A-4800-AFA5-1D6427967B31}"/>
              </a:ext>
            </a:extLst>
          </p:cNvPr>
          <p:cNvSpPr/>
          <p:nvPr/>
        </p:nvSpPr>
        <p:spPr>
          <a:xfrm>
            <a:off x="3275856" y="690673"/>
            <a:ext cx="2646878" cy="7571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zh-TW" altLang="en-US" sz="4800" b="1" dirty="0">
                <a:ln w="22225">
                  <a:solidFill>
                    <a:schemeClr val="accent2"/>
                  </a:solidFill>
                  <a:prstDash val="solid"/>
                </a:ln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反思问题</a:t>
            </a:r>
            <a:endParaRPr lang="zh-HK" altLang="en-US" sz="4800" b="1" dirty="0">
              <a:ln w="22225">
                <a:solidFill>
                  <a:schemeClr val="accent2"/>
                </a:solidFill>
                <a:prstDash val="solid"/>
              </a:ln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D62E304-E453-4561-AC08-6B74D1CF0E30}"/>
              </a:ext>
            </a:extLst>
          </p:cNvPr>
          <p:cNvSpPr/>
          <p:nvPr/>
        </p:nvSpPr>
        <p:spPr>
          <a:xfrm>
            <a:off x="271036" y="2076691"/>
            <a:ext cx="8007099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lvl="1" indent="-457200" algn="just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zh-TW" altLang="en-US" sz="24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大家记得</a:t>
            </a:r>
            <a:r>
              <a:rPr lang="en-US" altLang="zh-TW" sz="24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sz="24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年的超级台风山竹对香港的影响吗？你当时有甚么经历</a:t>
            </a:r>
            <a:r>
              <a:rPr lang="en-US" altLang="zh-TW" sz="24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感受？</a:t>
            </a:r>
          </a:p>
          <a:p>
            <a:pPr marL="914400" lvl="1" indent="-457200" algn="just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zh-TW" altLang="en-US" sz="24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你认为超强台风和气候变化有关系吗？  为什么</a:t>
            </a:r>
            <a:r>
              <a:rPr lang="en-US" altLang="zh-TW" sz="24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2400" b="1" dirty="0">
              <a:ln w="0"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 algn="just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zh-TW" altLang="en-US" sz="24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气候变化和人类活动有甚么关系？</a:t>
            </a:r>
          </a:p>
          <a:p>
            <a:pPr marL="914400" lvl="1" indent="-457200" algn="just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endParaRPr lang="en-US" altLang="zh-TW" sz="2400" b="1" dirty="0">
              <a:ln w="0"/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 algn="just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endParaRPr lang="en-US" altLang="zh-TW" sz="2400" b="1" dirty="0">
              <a:ln w="0"/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6451" y="6346872"/>
            <a:ext cx="2620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/>
              <a:t>Image: www. Freepik.com</a:t>
            </a:r>
            <a:endParaRPr lang="zh-HK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8D35DF23-821A-4914-B6A3-A630BADF69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9435" y="4154183"/>
            <a:ext cx="1417401" cy="272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0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04048" y="6093296"/>
            <a:ext cx="3815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短片来源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香港天文台  气象冷知识   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D164508-9602-4B12-87F6-466B5EF50166}"/>
              </a:ext>
            </a:extLst>
          </p:cNvPr>
          <p:cNvSpPr/>
          <p:nvPr/>
        </p:nvSpPr>
        <p:spPr>
          <a:xfrm>
            <a:off x="2555776" y="0"/>
            <a:ext cx="40324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ln w="6600">
                  <a:solidFill>
                    <a:srgbClr val="C0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短片</a:t>
            </a:r>
            <a:r>
              <a:rPr lang="en-US" altLang="zh-TW" sz="4400" b="1" dirty="0">
                <a:ln w="6600">
                  <a:solidFill>
                    <a:srgbClr val="C0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ln w="6600">
                  <a:solidFill>
                    <a:srgbClr val="C0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4400" b="1" dirty="0">
                <a:ln w="6600">
                  <a:solidFill>
                    <a:srgbClr val="C0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sz="4400" b="1" dirty="0">
              <a:ln w="6600">
                <a:solidFill>
                  <a:srgbClr val="C00000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內容版面配置區 9">
            <a:hlinkClick r:id="rId3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5893" t="26863" r="35179" b="24138"/>
          <a:stretch/>
        </p:blipFill>
        <p:spPr>
          <a:xfrm>
            <a:off x="611560" y="1484784"/>
            <a:ext cx="7814321" cy="395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9575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25588" t="19185" r="22438" b="7980"/>
          <a:stretch/>
        </p:blipFill>
        <p:spPr>
          <a:xfrm>
            <a:off x="611560" y="332655"/>
            <a:ext cx="7920880" cy="607049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35996" y="6450997"/>
            <a:ext cx="4459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图片来源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环境局 香港气候行动蓝图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2030+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75404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9E1E9B5B-663A-4800-AFA5-1D6427967B31}"/>
              </a:ext>
            </a:extLst>
          </p:cNvPr>
          <p:cNvSpPr/>
          <p:nvPr/>
        </p:nvSpPr>
        <p:spPr>
          <a:xfrm>
            <a:off x="2956964" y="655371"/>
            <a:ext cx="2646878" cy="7571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zh-TW" altLang="en-US" sz="4800" b="1" dirty="0">
                <a:ln w="22225">
                  <a:solidFill>
                    <a:schemeClr val="accent2"/>
                  </a:solidFill>
                  <a:prstDash val="solid"/>
                </a:ln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反思问题</a:t>
            </a:r>
            <a:endParaRPr lang="zh-HK" altLang="en-US" sz="4800" b="1" dirty="0">
              <a:ln w="22225">
                <a:solidFill>
                  <a:schemeClr val="accent2"/>
                </a:solidFill>
                <a:prstDash val="solid"/>
              </a:ln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D62E304-E453-4561-AC08-6B74D1CF0E30}"/>
              </a:ext>
            </a:extLst>
          </p:cNvPr>
          <p:cNvSpPr/>
          <p:nvPr/>
        </p:nvSpPr>
        <p:spPr>
          <a:xfrm>
            <a:off x="179512" y="1916832"/>
            <a:ext cx="820178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lvl="1" indent="-457200" algn="just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zh-TW" altLang="en-US" sz="27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为什么有人提出将气温升幅限制在</a:t>
            </a:r>
            <a:r>
              <a:rPr lang="en-US" altLang="zh-TW" sz="27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1.5-2℃</a:t>
            </a:r>
            <a:r>
              <a:rPr lang="zh-TW" altLang="en-US" sz="27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之内</a:t>
            </a:r>
            <a:r>
              <a:rPr lang="en-US" altLang="zh-TW" sz="27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914400" lvl="1" indent="-457200" algn="just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zh-TW" altLang="en-US" sz="27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全球暖化，对香港和你会带来什么影响？ </a:t>
            </a:r>
          </a:p>
          <a:p>
            <a:pPr marL="914400" lvl="1" indent="-457200" algn="just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endParaRPr lang="en-US" altLang="zh-TW" sz="2400" b="1" dirty="0">
              <a:ln w="0"/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 algn="just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endParaRPr lang="en-US" altLang="zh-TW" sz="2400" b="1" dirty="0">
              <a:ln w="0"/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372200" y="6346872"/>
            <a:ext cx="2620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/>
              <a:t>Image: www. Freepik.com</a:t>
            </a:r>
            <a:endParaRPr lang="zh-HK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EE99D18-A5AB-4D1F-9EB2-F12B192C6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09" y="4495003"/>
            <a:ext cx="2497922" cy="184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5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24013" t="27591" r="25588" b="9380"/>
          <a:stretch/>
        </p:blipFill>
        <p:spPr>
          <a:xfrm>
            <a:off x="467544" y="404664"/>
            <a:ext cx="8192907" cy="57606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35996" y="6450997"/>
            <a:ext cx="4459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图片来源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环境局 香港气候行动蓝图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2030+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732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10625" t="35993" r="54725" b="9381"/>
          <a:stretch/>
        </p:blipFill>
        <p:spPr>
          <a:xfrm>
            <a:off x="0" y="4077071"/>
            <a:ext cx="2678274" cy="23739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6121" y="6501194"/>
            <a:ext cx="4459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图片来源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环境局 香港气候行动蓝图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2030+</a:t>
            </a:r>
            <a:endParaRPr lang="zh-HK" altLang="en-US" dirty="0"/>
          </a:p>
        </p:txBody>
      </p:sp>
      <p:sp>
        <p:nvSpPr>
          <p:cNvPr id="4" name="矩形 3"/>
          <p:cNvSpPr/>
          <p:nvPr/>
        </p:nvSpPr>
        <p:spPr>
          <a:xfrm>
            <a:off x="323528" y="1383606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 hangingPunct="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zh-TW" altLang="en-US" sz="32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作为地球一份子，你可以在衣、食、住、行各方面可如何暂缓气候变化？  </a:t>
            </a:r>
            <a:endParaRPr lang="en-US" altLang="zh-TW" sz="3200" b="1" dirty="0">
              <a:ln w="0"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5350" indent="-4476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32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试为地球的未来作出「行动承诺」，积极改变日常的生活习惯，如节能减废、简约生活，为大众福祉作出承担。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E1E9B5B-663A-4800-AFA5-1D6427967B31}"/>
              </a:ext>
            </a:extLst>
          </p:cNvPr>
          <p:cNvSpPr/>
          <p:nvPr/>
        </p:nvSpPr>
        <p:spPr>
          <a:xfrm>
            <a:off x="2597004" y="476672"/>
            <a:ext cx="3877985" cy="7571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zh-TW" altLang="en-US" sz="4800" b="1" dirty="0">
                <a:ln w="22225">
                  <a:solidFill>
                    <a:schemeClr val="accent2"/>
                  </a:solidFill>
                  <a:prstDash val="solid"/>
                </a:ln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我的行动承诺</a:t>
            </a:r>
            <a:endParaRPr lang="zh-HK" altLang="en-US" sz="4800" b="1" dirty="0">
              <a:ln w="22225">
                <a:solidFill>
                  <a:schemeClr val="accent2"/>
                </a:solidFill>
                <a:prstDash val="solid"/>
              </a:ln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912" y="5471324"/>
            <a:ext cx="1068117" cy="99745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916" y="5425663"/>
            <a:ext cx="1080971" cy="103456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686" y="5406401"/>
            <a:ext cx="1081592" cy="106237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425662"/>
            <a:ext cx="1099653" cy="104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61111"/>
      </p:ext>
    </p:extLst>
  </p:cSld>
  <p:clrMapOvr>
    <a:masterClrMapping/>
  </p:clrMapOvr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d1593d9629a3a48ddaafd7231b0ad644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f0d84e34c217b4b3044800414c014856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4d4ee96-b1b1-4045-bb81-c362fa281820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E4CD74-ECEB-4C77-B0F8-D32D80F6DD67}">
  <ds:schemaRefs>
    <ds:schemaRef ds:uri="http://schemas.microsoft.com/office/2006/metadata/properties"/>
    <ds:schemaRef ds:uri="http://schemas.microsoft.com/office/infopath/2007/PartnerControls"/>
    <ds:schemaRef ds:uri="de5c2c51-7906-4fac-bf5c-36dc0d54e7e0"/>
    <ds:schemaRef ds:uri="864ccfde-09d8-454f-ae99-5f29ab723904"/>
  </ds:schemaRefs>
</ds:datastoreItem>
</file>

<file path=customXml/itemProps2.xml><?xml version="1.0" encoding="utf-8"?>
<ds:datastoreItem xmlns:ds="http://schemas.openxmlformats.org/officeDocument/2006/customXml" ds:itemID="{AC83B6B7-4499-4A40-B435-DF6F489FCD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AF28C4-9796-4EF7-88B3-A8076EC27B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5c2c51-7906-4fac-bf5c-36dc0d54e7e0"/>
    <ds:schemaRef ds:uri="864ccfde-09d8-454f-ae99-5f29ab723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仙松迎客</Template>
  <TotalTime>6607</TotalTime>
  <Words>890</Words>
  <Application>Microsoft Office PowerPoint</Application>
  <PresentationFormat>On-screen Show (4:3)</PresentationFormat>
  <Paragraphs>67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Deluxe</vt:lpstr>
      <vt:lpstr>  生活事件事例 「关注气候变化」  价值观教育（可持续发展教育） 高小及初中 教育局德育、公民及国民教育组制作 2020年12月   </vt:lpstr>
      <vt:lpstr>学习重点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環境議題-氣候難民</dc:title>
  <dc:creator>MC SYSTEM</dc:creator>
  <cp:lastModifiedBy>MAN, Shi-chun</cp:lastModifiedBy>
  <cp:revision>315</cp:revision>
  <dcterms:created xsi:type="dcterms:W3CDTF">2012-10-14T10:33:22Z</dcterms:created>
  <dcterms:modified xsi:type="dcterms:W3CDTF">2026-01-06T03:53:22Z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