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4" r:id="rId4"/>
  </p:sldMasterIdLst>
  <p:notesMasterIdLst>
    <p:notesMasterId r:id="rId28"/>
  </p:notesMasterIdLst>
  <p:sldIdLst>
    <p:sldId id="257" r:id="rId5"/>
    <p:sldId id="273" r:id="rId6"/>
    <p:sldId id="316" r:id="rId7"/>
    <p:sldId id="302" r:id="rId8"/>
    <p:sldId id="303" r:id="rId9"/>
    <p:sldId id="299" r:id="rId10"/>
    <p:sldId id="315" r:id="rId11"/>
    <p:sldId id="283" r:id="rId12"/>
    <p:sldId id="285" r:id="rId13"/>
    <p:sldId id="280" r:id="rId14"/>
    <p:sldId id="269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284" r:id="rId27"/>
  </p:sldIdLst>
  <p:sldSz cx="9144000" cy="6858000" type="screen4x3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97" autoAdjust="0"/>
    <p:restoredTop sz="86691" autoAdjust="0"/>
  </p:normalViewPr>
  <p:slideViewPr>
    <p:cSldViewPr snapToGrid="0">
      <p:cViewPr varScale="1">
        <p:scale>
          <a:sx n="99" d="100"/>
          <a:sy n="99" d="100"/>
        </p:scale>
        <p:origin x="153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DF487-50C8-4432-9335-129AB355500E}" type="datetimeFigureOut">
              <a:rPr lang="zh-HK" altLang="en-US" smtClean="0"/>
              <a:t>5/1/2026</a:t>
            </a:fld>
            <a:endParaRPr lang="zh-HK" alt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A5F63-4B61-4B6D-907C-B9EBAFC3B8AD}" type="slidenum">
              <a:rPr lang="zh-HK" altLang="en-US" smtClean="0"/>
              <a:t>‹#›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971651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49DAF-093F-4482-AA38-346E9A2DEE94}" type="slidenum">
              <a:rPr lang="en-ZA" smtClean="0"/>
              <a:pPr/>
              <a:t>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85842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资料来源：环境保护署</a:t>
            </a:r>
            <a:r>
              <a:rPr lang="zh-TW" altLang="en-US" baseline="0" dirty="0"/>
              <a:t> </a:t>
            </a:r>
            <a:r>
              <a:rPr lang="en-US" altLang="zh-TW" baseline="0" dirty="0"/>
              <a:t>《</a:t>
            </a:r>
            <a:r>
              <a:rPr lang="zh-TW" altLang="en-US" baseline="0" dirty="0"/>
              <a:t>节能减废低碳生活模式</a:t>
            </a:r>
            <a:r>
              <a:rPr lang="en-US" altLang="zh-TW" baseline="0" dirty="0"/>
              <a:t>》</a:t>
            </a:r>
            <a:r>
              <a:rPr lang="zh-TW" altLang="en-US" baseline="0" dirty="0"/>
              <a:t>宣传海报</a:t>
            </a:r>
            <a:endParaRPr lang="en-US" altLang="zh-TW" baseline="0" dirty="0"/>
          </a:p>
          <a:p>
            <a:r>
              <a:rPr lang="en-US" altLang="zh-HK" dirty="0"/>
              <a:t>https://www.epd.gov.hk/epd/sites/default/files/epd/english/how_help/living_style/files/Cloth,%20eat,%20live%20and%20commute.pdf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5F63-4B61-4B6D-907C-B9EBAFC3B8AD}" type="slidenum">
              <a:rPr lang="zh-HK" altLang="en-US" smtClean="0"/>
              <a:t>12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845817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5F63-4B61-4B6D-907C-B9EBAFC3B8AD}" type="slidenum">
              <a:rPr lang="zh-HK" altLang="en-US" smtClean="0"/>
              <a:t>15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540742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5F63-4B61-4B6D-907C-B9EBAFC3B8AD}" type="slidenum">
              <a:rPr lang="zh-HK" altLang="en-US" smtClean="0"/>
              <a:t>16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6351005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5F63-4B61-4B6D-907C-B9EBAFC3B8AD}" type="slidenum">
              <a:rPr lang="zh-HK" altLang="en-US" smtClean="0"/>
              <a:t>17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887852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5F63-4B61-4B6D-907C-B9EBAFC3B8AD}" type="slidenum">
              <a:rPr lang="zh-HK" altLang="en-US" smtClean="0"/>
              <a:t>18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82699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5F63-4B61-4B6D-907C-B9EBAFC3B8AD}" type="slidenum">
              <a:rPr lang="zh-HK" altLang="en-US" smtClean="0"/>
              <a:t>19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7579528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5F63-4B61-4B6D-907C-B9EBAFC3B8AD}" type="slidenum">
              <a:rPr lang="zh-HK" altLang="en-US" smtClean="0"/>
              <a:t>20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22213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5F63-4B61-4B6D-907C-B9EBAFC3B8AD}" type="slidenum">
              <a:rPr lang="zh-HK" altLang="en-US" smtClean="0"/>
              <a:t>21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9005040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5F63-4B61-4B6D-907C-B9EBAFC3B8AD}" type="slidenum">
              <a:rPr lang="zh-HK" altLang="en-US" smtClean="0"/>
              <a:t>22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8598620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  <a:p>
            <a:r>
              <a:rPr lang="zh-TW" altLang="en-US" dirty="0"/>
              <a:t>图片及资料来源：环境局网站 </a:t>
            </a:r>
            <a:r>
              <a:rPr lang="en-US" altLang="zh-HK" dirty="0"/>
              <a:t>https://www.carboncalculator.gov.hk/tc</a:t>
            </a:r>
          </a:p>
          <a:p>
            <a:r>
              <a:rPr lang="zh-TW" altLang="en-US" dirty="0"/>
              <a:t>点击或扫瞄二维码进入「低碳生活计算机」</a:t>
            </a: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5F63-4B61-4B6D-907C-B9EBAFC3B8AD}" type="slidenum">
              <a:rPr lang="zh-HK" altLang="en-US" smtClean="0"/>
              <a:t>23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668656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5F63-4B61-4B6D-907C-B9EBAFC3B8AD}" type="slidenum">
              <a:rPr lang="zh-HK" altLang="en-US" smtClean="0"/>
              <a:t>2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011644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dirty="0"/>
              <a:t>教师可将学生分为</a:t>
            </a:r>
            <a:r>
              <a:rPr lang="en-US" altLang="zh-TW" dirty="0"/>
              <a:t>3-4</a:t>
            </a:r>
            <a:r>
              <a:rPr lang="zh-TW" altLang="en-US" dirty="0"/>
              <a:t>人一组</a:t>
            </a:r>
            <a:r>
              <a:rPr lang="en-US" altLang="zh-TW" dirty="0">
                <a:latin typeface="PMingLiU" panose="02020500000000000000" pitchFamily="18" charset="-120"/>
              </a:rPr>
              <a:t>，</a:t>
            </a:r>
            <a:r>
              <a:rPr lang="zh-TW" altLang="en-US" dirty="0"/>
              <a:t>进行讨论</a:t>
            </a:r>
            <a:r>
              <a:rPr lang="zh-TW" altLang="en-US" dirty="0">
                <a:latin typeface="PMingLiU" panose="02020500000000000000" pitchFamily="18" charset="-120"/>
              </a:rPr>
              <a:t>。</a:t>
            </a:r>
            <a:endParaRPr lang="en-US" altLang="zh-TW" dirty="0">
              <a:latin typeface="PMingLiU" panose="02020500000000000000" pitchFamily="18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dirty="0"/>
              <a:t>完成讨论后，教师请学生自由分享意见</a:t>
            </a:r>
            <a:r>
              <a:rPr lang="zh-TW" altLang="en-US" dirty="0">
                <a:latin typeface="PMingLiU" panose="02020500000000000000" pitchFamily="18" charset="-120"/>
              </a:rPr>
              <a:t>。</a:t>
            </a:r>
            <a:endParaRPr lang="en-US" altLang="zh-TW" dirty="0">
              <a:latin typeface="PMingLiU" panose="02020500000000000000" pitchFamily="18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dirty="0"/>
              <a:t>参考回应：</a:t>
            </a:r>
            <a:endParaRPr lang="en-US" altLang="zh-TW" dirty="0"/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zh-TW" altLang="en-US" dirty="0"/>
              <a:t>外卖包装用品包括塑胶制的餐盒、食具、竹签、胶袋等。外卖包装物品制造大量垃圾，衍生环境污染问题。</a:t>
            </a:r>
            <a:endParaRPr lang="en-US" altLang="zh-TW" dirty="0"/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zh-TW" altLang="en-US" dirty="0"/>
              <a:t>店家认为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外卖包装用品制造</a:t>
            </a:r>
            <a:r>
              <a:rPr lang="zh-TW" altLang="en-US" dirty="0"/>
              <a:t>垃圾数量很多，自己应尽社会责任，为环保做推动者的角色，例如提供优惠以引吸顾客自携外卖盒、使用可清洗重用的胶签代替竹签，以减少垃圾。</a:t>
            </a:r>
            <a:endParaRPr lang="en-US" altLang="zh-TW" dirty="0"/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zh-TW" altLang="en-US" dirty="0"/>
              <a:t>片段所见大部分消费者没有自备餐具，消费者不参与的原因包括：</a:t>
            </a:r>
            <a:endParaRPr lang="en-US" altLang="zh-TW" dirty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TW" baseline="0" dirty="0"/>
              <a:t>      </a:t>
            </a:r>
            <a:r>
              <a:rPr lang="zh-TW" altLang="en-US" dirty="0"/>
              <a:t> 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u="sng" dirty="0">
                <a:solidFill>
                  <a:srgbClr val="FF0000"/>
                </a:solidFill>
              </a:rPr>
              <a:t>教师可透过提问</a:t>
            </a:r>
            <a:r>
              <a:rPr lang="en-US" altLang="zh-TW" u="sng" dirty="0">
                <a:solidFill>
                  <a:srgbClr val="FF0000"/>
                </a:solidFill>
              </a:rPr>
              <a:t>/</a:t>
            </a:r>
            <a:r>
              <a:rPr lang="zh-TW" altLang="en-US" u="sng" dirty="0">
                <a:solidFill>
                  <a:srgbClr val="FF0000"/>
                </a:solidFill>
              </a:rPr>
              <a:t>追问，引导学生思考改善不环保的生活习惯之重要性</a:t>
            </a:r>
            <a:r>
              <a:rPr lang="zh-TW" altLang="en-US" dirty="0">
                <a:solidFill>
                  <a:srgbClr val="FF0000"/>
                </a:solidFill>
              </a:rPr>
              <a:t>。</a:t>
            </a:r>
            <a:r>
              <a:rPr lang="en-US" altLang="zh-TW" dirty="0">
                <a:solidFill>
                  <a:srgbClr val="FF0000"/>
                </a:solidFill>
              </a:rPr>
              <a:t>)</a:t>
            </a:r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dirty="0"/>
              <a:t>习惯依赖使用即弃用品</a:t>
            </a:r>
            <a:endParaRPr lang="en-US" altLang="zh-TW" dirty="0"/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dirty="0"/>
              <a:t>提供优惠不吸觉得自备餐具不方便</a:t>
            </a:r>
            <a:endParaRPr lang="en-US" altLang="zh-TW" dirty="0"/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dirty="0"/>
              <a:t>引伸卫生问题</a:t>
            </a:r>
            <a:endParaRPr lang="en-US" altLang="zh-TW" dirty="0"/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dirty="0"/>
              <a:t>有人认为是环保意识不足够</a:t>
            </a:r>
            <a:endParaRPr lang="en-US" altLang="zh-TW" dirty="0"/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HK" altLang="en-US" dirty="0"/>
              <a:t>食肆</a:t>
            </a:r>
            <a:r>
              <a:rPr lang="zh-TW" altLang="en-US" dirty="0"/>
              <a:t>提供优惠不吸引</a:t>
            </a:r>
            <a:endParaRPr lang="en-US" altLang="zh-TW" dirty="0"/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TW" dirty="0"/>
              <a:t>4.</a:t>
            </a:r>
            <a:r>
              <a:rPr lang="en-US" altLang="zh-TW" baseline="0" dirty="0"/>
              <a:t>   </a:t>
            </a:r>
            <a:r>
              <a:rPr lang="zh-TW" altLang="en-US" baseline="0" dirty="0"/>
              <a:t>教师鼓励学生提出意见，引导学生思考：</a:t>
            </a:r>
            <a:endParaRPr lang="en-US" altLang="zh-TW" baseline="0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baseline="0" dirty="0"/>
              <a:t>习惯性使用或滥用即弃餐具和包装用品，制造垃圾的数量就会愈来愈多，不但浪费，而且破坏环境。</a:t>
            </a:r>
            <a:endParaRPr lang="en-US" altLang="zh-TW" dirty="0"/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baseline="0" dirty="0"/>
              <a:t>消费者的积极参与对环保运动起着重大作用。</a:t>
            </a:r>
            <a:endParaRPr lang="en-US" altLang="zh-TW" baseline="0" dirty="0"/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baseline="0" dirty="0"/>
              <a:t>要解决自备餐具在实践上可能遇上的困难 </a:t>
            </a:r>
            <a:r>
              <a:rPr lang="en-US" altLang="zh-TW" baseline="0" dirty="0"/>
              <a:t>(</a:t>
            </a:r>
            <a:r>
              <a:rPr lang="zh-TW" altLang="en-US" baseline="0" dirty="0"/>
              <a:t>可参考片段中裸买活动发起机构的建议</a:t>
            </a:r>
            <a:r>
              <a:rPr lang="en-US" altLang="zh-TW" baseline="0" dirty="0"/>
              <a:t>)</a:t>
            </a:r>
            <a:r>
              <a:rPr lang="zh-TW" altLang="en-US" baseline="0" dirty="0"/>
              <a:t>。</a:t>
            </a:r>
            <a:endParaRPr lang="en-US" altLang="zh-TW" baseline="0" dirty="0"/>
          </a:p>
          <a:p>
            <a:pPr marL="628650" lvl="1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baseline="0" dirty="0"/>
              <a:t>要从心态上彻底改变消费者过份依赖即弃餐具。</a:t>
            </a:r>
          </a:p>
        </p:txBody>
      </p:sp>
      <p:sp>
        <p:nvSpPr>
          <p:cNvPr id="2048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1E7D351-C6D2-41F5-9BF4-EA0FE63E80EC}" type="slidenum">
              <a:rPr lang="en-US" altLang="zh-TW"/>
              <a:pPr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43772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小结： 保护环境，人人有责。我们从短片中学习到保护环境需要社会上每一个人共同努力，我们应从生活中的衣、食、住、行各个方面努力实践节能减废低碳生活模式 </a:t>
            </a:r>
            <a:r>
              <a:rPr lang="en-US" altLang="zh-TW" dirty="0"/>
              <a:t>(</a:t>
            </a:r>
            <a:r>
              <a:rPr lang="zh-TW" altLang="en-US" dirty="0"/>
              <a:t>详见教师参考资料</a:t>
            </a:r>
            <a:r>
              <a:rPr lang="en-US" altLang="zh-TW" dirty="0"/>
              <a:t>)</a:t>
            </a:r>
            <a:r>
              <a:rPr lang="zh-TW" altLang="en-US" dirty="0"/>
              <a:t>，除积极实践环保的生活习惯，亦鼓励和支持身边的人一起参与。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5F63-4B61-4B6D-907C-B9EBAFC3B8AD}" type="slidenum">
              <a:rPr lang="zh-HK" altLang="en-US" smtClean="0"/>
              <a:t>5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7112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本活动鼓励学生在日常生活中从衣、食、住、行各个方面实践节能减废低碳生活模式 </a:t>
            </a:r>
            <a:r>
              <a:rPr lang="en-US" altLang="zh-TW" dirty="0"/>
              <a:t>(</a:t>
            </a:r>
            <a:r>
              <a:rPr lang="zh-TW" altLang="en-US" dirty="0"/>
              <a:t>详见教师参考资料</a:t>
            </a:r>
            <a:r>
              <a:rPr lang="en-US" altLang="zh-TW" dirty="0"/>
              <a:t>)</a:t>
            </a:r>
            <a:r>
              <a:rPr lang="zh-TW" altLang="en-US" dirty="0"/>
              <a:t>，除积极实践环保的生活习惯，亦鼓励和支持身边的人一起参与。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5F63-4B61-4B6D-907C-B9EBAFC3B8AD}" type="slidenum">
              <a:rPr lang="zh-HK" altLang="en-US" smtClean="0"/>
              <a:t>6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55813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教师可派发第</a:t>
            </a:r>
            <a:r>
              <a:rPr lang="en-US" altLang="zh-TW" dirty="0"/>
              <a:t>8</a:t>
            </a:r>
            <a:r>
              <a:rPr lang="zh-TW" altLang="en-US" dirty="0"/>
              <a:t>页及第</a:t>
            </a:r>
            <a:r>
              <a:rPr lang="en-US" altLang="zh-TW" dirty="0"/>
              <a:t>9</a:t>
            </a:r>
            <a:r>
              <a:rPr lang="zh-TW" altLang="en-US" dirty="0"/>
              <a:t>页的资料给学生</a:t>
            </a:r>
            <a:r>
              <a:rPr lang="en-US" altLang="zh-TW" dirty="0"/>
              <a:t>﹐</a:t>
            </a:r>
            <a:r>
              <a:rPr lang="zh-TW" altLang="en-US" dirty="0"/>
              <a:t>请同学先订立目标，然后每天以</a:t>
            </a:r>
            <a:r>
              <a:rPr lang="zh-TW" altLang="en-US" sz="1200" b="1" dirty="0">
                <a:solidFill>
                  <a:srgbClr val="33CC33"/>
                </a:solidFill>
              </a:rPr>
              <a:t>「每日一环保」 </a:t>
            </a:r>
            <a:r>
              <a:rPr lang="zh-TW" altLang="en-US" sz="1200" dirty="0">
                <a:solidFill>
                  <a:schemeClr val="bg1"/>
                </a:solidFill>
              </a:rPr>
              <a:t>积分记录咭作纪录。</a:t>
            </a:r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5F63-4B61-4B6D-907C-B9EBAFC3B8AD}" type="slidenum">
              <a:rPr lang="zh-HK" altLang="en-US" smtClean="0"/>
              <a:t>7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496456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TW" altLang="en-US" dirty="0"/>
              <a:t>教师派发</a:t>
            </a:r>
            <a:r>
              <a:rPr lang="en-US" altLang="zh-TW" dirty="0"/>
              <a:t>《</a:t>
            </a:r>
            <a:r>
              <a:rPr lang="zh-TW" altLang="en-US" sz="1200" b="1" dirty="0">
                <a:solidFill>
                  <a:srgbClr val="33CC33"/>
                </a:solidFill>
              </a:rPr>
              <a:t>「每日一环保」 </a:t>
            </a:r>
            <a:r>
              <a:rPr lang="zh-TW" altLang="en-US" sz="1200" dirty="0">
                <a:solidFill>
                  <a:schemeClr val="bg1"/>
                </a:solidFill>
              </a:rPr>
              <a:t>积分记录咭</a:t>
            </a:r>
            <a:r>
              <a:rPr lang="en-US" altLang="zh-TW" sz="1200" dirty="0">
                <a:solidFill>
                  <a:schemeClr val="bg1"/>
                </a:solidFill>
              </a:rPr>
              <a:t>》 (</a:t>
            </a:r>
            <a:r>
              <a:rPr lang="zh-TW" altLang="en-US" sz="1200" dirty="0">
                <a:solidFill>
                  <a:schemeClr val="bg1"/>
                </a:solidFill>
              </a:rPr>
              <a:t>列印本页投影片</a:t>
            </a:r>
            <a:r>
              <a:rPr lang="en-US" altLang="zh-TW" sz="1200" dirty="0">
                <a:solidFill>
                  <a:schemeClr val="bg1"/>
                </a:solidFill>
              </a:rPr>
              <a:t>)</a:t>
            </a:r>
            <a:r>
              <a:rPr lang="zh-TW" altLang="en-US" sz="1200" dirty="0">
                <a:solidFill>
                  <a:schemeClr val="bg1"/>
                </a:solidFill>
              </a:rPr>
              <a:t>，然后</a:t>
            </a:r>
            <a:r>
              <a:rPr lang="zh-TW" altLang="en-US" dirty="0"/>
              <a:t>向学生讲解实践活动内容和计分法：</a:t>
            </a:r>
            <a:endParaRPr lang="en-US" altLang="zh-TW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TW" altLang="en-US" dirty="0"/>
              <a:t>向学生介绍如何在衣、食、住、行四方面</a:t>
            </a:r>
            <a:r>
              <a:rPr lang="en-US" altLang="zh-TW" dirty="0"/>
              <a:t>《</a:t>
            </a:r>
            <a:r>
              <a:rPr lang="zh-TW" altLang="en-US" dirty="0"/>
              <a:t>节能减废低碳生活模式</a:t>
            </a:r>
            <a:r>
              <a:rPr lang="en-US" altLang="zh-TW" dirty="0"/>
              <a:t>》(</a:t>
            </a:r>
            <a:r>
              <a:rPr lang="zh-TW" altLang="en-US" dirty="0"/>
              <a:t>点击二维码浏览内容</a:t>
            </a:r>
            <a:r>
              <a:rPr lang="en-US" altLang="zh-TW" dirty="0"/>
              <a:t>)</a:t>
            </a:r>
            <a:r>
              <a:rPr lang="zh-TW" altLang="en-US" dirty="0"/>
              <a:t>，记录</a:t>
            </a:r>
            <a:r>
              <a:rPr lang="en-US" altLang="zh-TW" dirty="0"/>
              <a:t>1</a:t>
            </a:r>
            <a:r>
              <a:rPr lang="zh-TW" altLang="en-US" dirty="0"/>
              <a:t>星期的实践情况 </a:t>
            </a:r>
            <a:r>
              <a:rPr lang="en-US" altLang="zh-TW" dirty="0"/>
              <a:t>(</a:t>
            </a:r>
            <a:r>
              <a:rPr lang="zh-TW" altLang="en-US" dirty="0"/>
              <a:t>在表格上简述内容及以代号表示在衣、食、住、行哪一范畴中实践。</a:t>
            </a:r>
            <a:r>
              <a:rPr lang="en-US" altLang="zh-TW" dirty="0"/>
              <a:t>)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TW" altLang="en-US" dirty="0"/>
              <a:t>为鼓励和支持与身边的人一起参与，与家人或朋友一起实践节能可得双倍分数。</a:t>
            </a:r>
            <a:endParaRPr lang="en-US" altLang="zh-TW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TW" altLang="en-US" dirty="0"/>
              <a:t>完成后计算总分，并另行安排跟进活动。</a:t>
            </a:r>
            <a:r>
              <a:rPr lang="en-US" altLang="zh-TW" dirty="0"/>
              <a:t>(</a:t>
            </a:r>
            <a:r>
              <a:rPr lang="zh-TW" altLang="en-US" dirty="0"/>
              <a:t>活动举隅：分享会、壁布展览、颁奖</a:t>
            </a:r>
            <a:r>
              <a:rPr lang="en-US" altLang="zh-TW" dirty="0"/>
              <a:t>/</a:t>
            </a:r>
            <a:r>
              <a:rPr lang="zh-TW" altLang="en-US" dirty="0"/>
              <a:t>嘉许礼</a:t>
            </a:r>
            <a:r>
              <a:rPr lang="en-US" altLang="zh-TW" dirty="0"/>
              <a:t>)</a:t>
            </a:r>
            <a:endParaRPr lang="en-US" altLang="zh-H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HK" dirty="0"/>
              <a:t>(</a:t>
            </a:r>
            <a:r>
              <a:rPr lang="zh-TW" altLang="en-US" dirty="0"/>
              <a:t>图片</a:t>
            </a:r>
            <a:r>
              <a:rPr lang="zh-HK" altLang="en-US" dirty="0"/>
              <a:t>来源：香港特别行政区政府环环保护署网站 </a:t>
            </a:r>
            <a:r>
              <a:rPr lang="en-US" altLang="zh-HK" dirty="0"/>
              <a:t>https://www.epd.gov.hk/epd/tc_chi/how_help/living_style/living.html )</a:t>
            </a: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5F63-4B61-4B6D-907C-B9EBAFC3B8AD}" type="slidenum">
              <a:rPr lang="zh-HK" altLang="en-US" smtClean="0"/>
              <a:t>8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280832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本活动适合初中学生，透过观看短片及讨论，认识不同地方的人如何实践环保生活。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5F63-4B61-4B6D-907C-B9EBAFC3B8AD}" type="slidenum">
              <a:rPr lang="zh-HK" altLang="en-US" smtClean="0"/>
              <a:t>9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822828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本活动适合高小学生</a:t>
            </a:r>
            <a:endParaRPr lang="en-US" altLang="zh-TW" dirty="0"/>
          </a:p>
          <a:p>
            <a:r>
              <a:rPr lang="zh-TW" altLang="en-US" dirty="0"/>
              <a:t>透过全方位学习活动，让学生走出课室，认识节能减碳的建筑如何改变人们的生活。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5F63-4B61-4B6D-907C-B9EBAFC3B8AD}" type="slidenum">
              <a:rPr lang="zh-HK" altLang="en-US" smtClean="0"/>
              <a:t>10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984050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646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15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39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圖片預留位置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036" y="86714"/>
            <a:ext cx="9013929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825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zh-TW" altLang="en-US" dirty="0"/>
              <a:t>在这里插入影像或将影像拖放到这里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513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rtlCol="0" anchor="b"/>
          <a:lstStyle>
            <a:lvl1pPr algn="l">
              <a:defRPr sz="3150" spc="-113">
                <a:solidFill>
                  <a:schemeClr val="bg1"/>
                </a:solidFill>
              </a:defRPr>
            </a:lvl1pPr>
          </a:lstStyle>
          <a:p>
            <a:pPr rtl="0"/>
            <a:r>
              <a:rPr lang="zh-TW" altLang="en-US"/>
              <a:t>按一下以編輯母片 </a:t>
            </a:r>
            <a:br>
              <a:rPr lang="zh-TW" altLang="en-US"/>
            </a:br>
            <a:r>
              <a:rPr lang="zh-TW" altLang="en-US"/>
              <a:t>標題樣式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153578"/>
            <a:ext cx="5130000" cy="936000"/>
          </a:xfrm>
          <a:solidFill>
            <a:schemeClr val="tx1">
              <a:alpha val="90000"/>
            </a:schemeClr>
          </a:solidFill>
        </p:spPr>
        <p:txBody>
          <a:bodyPr lIns="432000" tIns="144000" rtlCol="0"/>
          <a:lstStyle>
            <a:lvl1pPr marL="0" indent="0" algn="l">
              <a:buNone/>
              <a:defRPr sz="1575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zh-TW" altLang="en-US"/>
              <a:t>按一下以編輯母片副標題樣式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53185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8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641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374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755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4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954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1/5/2026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676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1/5/2026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47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1/5/2026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80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hyperlink" Target="https://www.carboncalculator.gov.hk/tc" TargetMode="Externa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d.gov.hk/epd/tc_chi/how_help/living_style/living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65997" y="424957"/>
            <a:ext cx="57759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生活事件事例</a:t>
            </a:r>
            <a:br>
              <a:rPr lang="zh-TW" alt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「实践环保生活」</a:t>
            </a:r>
            <a:endParaRPr lang="zh-TW" alt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-52806" y="3407485"/>
            <a:ext cx="4572000" cy="2308324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zh-TW" altLang="en-US" sz="2400" b="1" dirty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价值观教育 </a:t>
            </a:r>
            <a:r>
              <a:rPr lang="en-US" altLang="zh-TW" sz="2400" b="1" dirty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可持续发展教育</a:t>
            </a:r>
            <a:r>
              <a:rPr lang="en-US" altLang="zh-TW" sz="2400" b="1" dirty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br>
              <a:rPr lang="en-US" altLang="zh-TW" sz="2400" b="1" dirty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b="1" dirty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高小至初中</a:t>
            </a:r>
            <a:br>
              <a:rPr lang="zh-TW" altLang="en-US" sz="2400" b="1" dirty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b="1" dirty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</a:t>
            </a:r>
            <a:endParaRPr lang="en-US" altLang="zh-TW" sz="2400" b="1" dirty="0">
              <a:ln/>
              <a:solidFill>
                <a:schemeClr val="accent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德育、公民及国民教育组制作</a:t>
            </a:r>
            <a:endParaRPr lang="en-US" altLang="zh-TW" sz="2400" b="1" dirty="0">
              <a:ln/>
              <a:solidFill>
                <a:schemeClr val="accent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2020</a:t>
            </a:r>
            <a:r>
              <a:rPr lang="zh-TW" altLang="en-US" sz="2400" b="1" dirty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b="1" dirty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400" b="1" dirty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br>
              <a:rPr lang="zh-TW" altLang="en-US" sz="2400" b="1" dirty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400" b="1" dirty="0">
              <a:ln/>
              <a:solidFill>
                <a:schemeClr val="accent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61629" y="6324600"/>
            <a:ext cx="197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err="1"/>
              <a:t>Image:FreePik.com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645611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"/>
          <p:cNvSpPr txBox="1">
            <a:spLocks/>
          </p:cNvSpPr>
          <p:nvPr/>
        </p:nvSpPr>
        <p:spPr>
          <a:xfrm>
            <a:off x="90342" y="566374"/>
            <a:ext cx="5090636" cy="241139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zh-TW" altLang="en-US" sz="4000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全方位学习   </a:t>
            </a:r>
            <a:endParaRPr lang="en-US" altLang="zh-TW" sz="4000" b="1" dirty="0">
              <a:solidFill>
                <a:schemeClr val="accent3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参观零碳天地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让学生了解零碳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低碳建筑设计和技术、智慧城市，以及对低碳生活模式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971" y="1315084"/>
            <a:ext cx="3728029" cy="248715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92" y="4506671"/>
            <a:ext cx="1087894" cy="205922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7070839" y="6454355"/>
            <a:ext cx="197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err="1"/>
              <a:t>Image:FreePik.com</a:t>
            </a:r>
            <a:endParaRPr lang="zh-HK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2156"/>
            <a:ext cx="1232199" cy="123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94544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30450" y="2551113"/>
            <a:ext cx="4338638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教师参考资料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7070839" y="6454355"/>
            <a:ext cx="197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err="1"/>
              <a:t>Image:FreePik.com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95087196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991600" cy="189792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56368" y="1897926"/>
            <a:ext cx="2545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资料来源：环境保护署 </a:t>
            </a:r>
            <a:endParaRPr lang="zh-HK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6726115" y="6134857"/>
            <a:ext cx="202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Image:</a:t>
            </a:r>
            <a:r>
              <a:rPr lang="zh-TW" altLang="en-US" dirty="0"/>
              <a:t> </a:t>
            </a:r>
            <a:r>
              <a:rPr lang="en-US" altLang="zh-HK" dirty="0"/>
              <a:t>FreePik.com</a:t>
            </a:r>
            <a:endParaRPr lang="zh-HK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91848"/>
            <a:ext cx="9144000" cy="423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56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168"/>
            <a:ext cx="9144000" cy="193009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40326" y="1632086"/>
            <a:ext cx="2545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资料来源：环境保护署 </a:t>
            </a:r>
            <a:endParaRPr lang="zh-HK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6373188" y="6454355"/>
            <a:ext cx="202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Image:</a:t>
            </a:r>
            <a:r>
              <a:rPr lang="zh-TW" altLang="en-US" dirty="0"/>
              <a:t> </a:t>
            </a:r>
            <a:r>
              <a:rPr lang="en-US" altLang="zh-HK" dirty="0"/>
              <a:t>FreePik.com</a:t>
            </a:r>
            <a:endParaRPr lang="zh-HK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4910"/>
            <a:ext cx="9144000" cy="475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79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4295"/>
            <a:ext cx="9144773" cy="198200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52928" y="1961635"/>
            <a:ext cx="2545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资料来源：环境保护署 </a:t>
            </a:r>
            <a:endParaRPr lang="zh-HK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6373188" y="6454355"/>
            <a:ext cx="202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Image:</a:t>
            </a:r>
            <a:r>
              <a:rPr lang="zh-TW" altLang="en-US" dirty="0"/>
              <a:t> </a:t>
            </a:r>
            <a:r>
              <a:rPr lang="en-US" altLang="zh-HK" dirty="0"/>
              <a:t>FreePik.com</a:t>
            </a:r>
            <a:endParaRPr lang="zh-HK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06731"/>
            <a:ext cx="9144774" cy="44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93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773" cy="198200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1612674"/>
            <a:ext cx="2545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资料来源：环境保护署 </a:t>
            </a:r>
            <a:endParaRPr lang="zh-HK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6373188" y="6454355"/>
            <a:ext cx="202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Image:</a:t>
            </a:r>
            <a:r>
              <a:rPr lang="zh-TW" altLang="en-US" dirty="0"/>
              <a:t> </a:t>
            </a:r>
            <a:r>
              <a:rPr lang="en-US" altLang="zh-HK" dirty="0"/>
              <a:t>FreePik.com</a:t>
            </a:r>
            <a:endParaRPr lang="zh-HK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82006"/>
            <a:ext cx="9144000" cy="502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83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773" cy="198200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1662025"/>
            <a:ext cx="2545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资料来源：环境保护署 </a:t>
            </a:r>
            <a:endParaRPr lang="zh-HK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6373188" y="6454355"/>
            <a:ext cx="202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Image:</a:t>
            </a:r>
            <a:r>
              <a:rPr lang="zh-TW" altLang="en-US" dirty="0"/>
              <a:t> </a:t>
            </a:r>
            <a:r>
              <a:rPr lang="en-US" altLang="zh-HK" dirty="0"/>
              <a:t>FreePik.com</a:t>
            </a:r>
            <a:endParaRPr lang="zh-HK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" y="2031357"/>
            <a:ext cx="9144000" cy="482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95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773" cy="198200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82006"/>
            <a:ext cx="9152096" cy="438407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32831" y="6310920"/>
            <a:ext cx="2545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资料来源：环境保护署 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123523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3294" cy="168990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58881" y="1476711"/>
            <a:ext cx="2545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资料来源：环境保护署 </a:t>
            </a:r>
            <a:endParaRPr lang="zh-HK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6373188" y="6454355"/>
            <a:ext cx="202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Image:</a:t>
            </a:r>
            <a:r>
              <a:rPr lang="zh-TW" altLang="en-US" dirty="0"/>
              <a:t> </a:t>
            </a:r>
            <a:r>
              <a:rPr lang="en-US" altLang="zh-HK" dirty="0"/>
              <a:t>FreePik.com</a:t>
            </a:r>
            <a:endParaRPr lang="zh-HK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1" y="1846043"/>
            <a:ext cx="9139013" cy="516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06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3294" cy="168990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68663" y="1453152"/>
            <a:ext cx="2545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资料来源：环境保护署 </a:t>
            </a:r>
            <a:endParaRPr lang="zh-HK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6373188" y="6454355"/>
            <a:ext cx="202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Image:</a:t>
            </a:r>
            <a:r>
              <a:rPr lang="zh-TW" altLang="en-US" dirty="0"/>
              <a:t> </a:t>
            </a:r>
            <a:r>
              <a:rPr lang="en-US" altLang="zh-HK" dirty="0"/>
              <a:t>FreePik.com</a:t>
            </a:r>
            <a:endParaRPr lang="zh-HK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" y="1822484"/>
            <a:ext cx="9160156" cy="522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07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10" y="148170"/>
            <a:ext cx="8475827" cy="6401573"/>
          </a:xfrm>
          <a:prstGeom prst="rect">
            <a:avLst/>
          </a:prstGeom>
        </p:spPr>
      </p:pic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335189"/>
              </p:ext>
            </p:extLst>
          </p:nvPr>
        </p:nvGraphicFramePr>
        <p:xfrm>
          <a:off x="1232991" y="1450265"/>
          <a:ext cx="6793066" cy="3797385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302026">
                  <a:extLst>
                    <a:ext uri="{9D8B030D-6E8A-4147-A177-3AD203B41FA5}">
                      <a16:colId xmlns:a16="http://schemas.microsoft.com/office/drawing/2014/main" val="671913260"/>
                    </a:ext>
                  </a:extLst>
                </a:gridCol>
                <a:gridCol w="5491040">
                  <a:extLst>
                    <a:ext uri="{9D8B030D-6E8A-4147-A177-3AD203B41FA5}">
                      <a16:colId xmlns:a16="http://schemas.microsoft.com/office/drawing/2014/main" val="3911223499"/>
                    </a:ext>
                  </a:extLst>
                </a:gridCol>
              </a:tblGrid>
              <a:tr h="204212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影片概要</a:t>
                      </a:r>
                      <a:r>
                        <a:rPr lang="en-US" altLang="zh-TW" sz="2000" b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  </a:t>
                      </a:r>
                    </a:p>
                    <a:p>
                      <a:endParaRPr lang="zh-TW" altLang="en-US" sz="20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just" hangingPunct="0">
                        <a:lnSpc>
                          <a:spcPct val="15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zh-TW" altLang="en-US" sz="2000" b="0" baseline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香港人购买外卖食物十分普遍，却增加了很多即弃塑胶包装产品、器皿，还有其他不环保的餐具。有环保团体举办一项「裸买」活动，鼓励消费者自备餐具，以及不要制造过多垃圾 </a:t>
                      </a:r>
                      <a:r>
                        <a:rPr lang="en-US" altLang="zh-TW" sz="2000" b="0" baseline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……</a:t>
                      </a:r>
                    </a:p>
                  </a:txBody>
                  <a:tcPr marL="91439" marR="91439" marT="45723" marB="45723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48304074"/>
                  </a:ext>
                </a:extLst>
              </a:tr>
              <a:tr h="92630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学习目标</a:t>
                      </a:r>
                      <a:r>
                        <a:rPr lang="en-US" altLang="zh-TW" sz="2000" b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</a:t>
                      </a:r>
                    </a:p>
                    <a:p>
                      <a:endParaRPr lang="zh-TW" altLang="en-US" sz="20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zh-TW" altLang="en-US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认识「裸买」的环保实践方式。</a:t>
                      </a:r>
                      <a:endParaRPr lang="en-US" altLang="zh-TW" sz="20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indent="-342900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zh-TW" altLang="en-US" sz="20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培养学生积极实践环保的生活态度。</a:t>
                      </a:r>
                    </a:p>
                  </a:txBody>
                  <a:tcPr marL="91439" marR="91439" marT="45723" marB="4572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042857"/>
                  </a:ext>
                </a:extLst>
              </a:tr>
              <a:tr h="82896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价值观和态度</a:t>
                      </a:r>
                      <a:r>
                        <a:rPr lang="en-US" altLang="zh-TW" sz="2000" b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</a:t>
                      </a:r>
                      <a:endParaRPr lang="zh-TW" altLang="en-US" sz="2000" b="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爱护环境、责任感、承担精神、珍惜</a:t>
                      </a:r>
                    </a:p>
                  </a:txBody>
                  <a:tcPr marL="91439" marR="91439" marT="45723" marB="4572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47798219"/>
                  </a:ext>
                </a:extLst>
              </a:tr>
            </a:tbl>
          </a:graphicData>
        </a:graphic>
      </p:graphicFrame>
      <p:sp>
        <p:nvSpPr>
          <p:cNvPr id="4" name="標題 1"/>
          <p:cNvSpPr txBox="1">
            <a:spLocks/>
          </p:cNvSpPr>
          <p:nvPr/>
        </p:nvSpPr>
        <p:spPr>
          <a:xfrm>
            <a:off x="1232991" y="728251"/>
            <a:ext cx="7200900" cy="11430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学习重点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261629" y="6324600"/>
            <a:ext cx="2243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Image:FreePik.com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432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3294" cy="168990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1366" y="1505238"/>
            <a:ext cx="2545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资料来源：环境保护署 </a:t>
            </a:r>
            <a:endParaRPr lang="zh-HK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6373188" y="6454355"/>
            <a:ext cx="202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Image:</a:t>
            </a:r>
            <a:r>
              <a:rPr lang="zh-TW" altLang="en-US" dirty="0"/>
              <a:t> </a:t>
            </a:r>
            <a:r>
              <a:rPr lang="en-US" altLang="zh-HK" dirty="0"/>
              <a:t>FreePik.com</a:t>
            </a:r>
            <a:endParaRPr lang="zh-HK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6" y="1997043"/>
            <a:ext cx="9141928" cy="482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12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3294" cy="168990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598110" y="1502417"/>
            <a:ext cx="2545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资料来源：环境保护署 </a:t>
            </a:r>
            <a:endParaRPr lang="zh-HK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325313" y="6231404"/>
            <a:ext cx="202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Image:</a:t>
            </a:r>
            <a:r>
              <a:rPr lang="zh-TW" altLang="en-US" dirty="0"/>
              <a:t> </a:t>
            </a:r>
            <a:r>
              <a:rPr lang="en-US" altLang="zh-HK" dirty="0"/>
              <a:t>FreePik.com</a:t>
            </a:r>
            <a:endParaRPr lang="zh-HK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7" y="1871749"/>
            <a:ext cx="9158617" cy="502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76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1828997"/>
          </a:xfrm>
          <a:prstGeom prst="rect">
            <a:avLst/>
          </a:prstGeom>
        </p:spPr>
      </p:pic>
      <p:cxnSp>
        <p:nvCxnSpPr>
          <p:cNvPr id="9" name="直線接點 8"/>
          <p:cNvCxnSpPr/>
          <p:nvPr/>
        </p:nvCxnSpPr>
        <p:spPr>
          <a:xfrm>
            <a:off x="307806" y="6098092"/>
            <a:ext cx="8540919" cy="18004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6598110" y="1644330"/>
            <a:ext cx="2545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资料来源：环境保护署 </a:t>
            </a:r>
            <a:endParaRPr lang="zh-HK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6373188" y="6454355"/>
            <a:ext cx="202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Image:</a:t>
            </a:r>
            <a:r>
              <a:rPr lang="zh-TW" altLang="en-US" dirty="0"/>
              <a:t> </a:t>
            </a:r>
            <a:r>
              <a:rPr lang="en-US" altLang="zh-HK" dirty="0"/>
              <a:t>FreePik.com</a:t>
            </a:r>
            <a:endParaRPr lang="zh-HK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7016" y="2107719"/>
            <a:ext cx="9538031" cy="471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7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歡迎來到低碳生活計算機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40" y="3453917"/>
            <a:ext cx="3579044" cy="300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481012" y="1283786"/>
            <a:ext cx="7900987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360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「低碳生活计算机」</a:t>
            </a:r>
            <a:endParaRPr lang="en-US" altLang="zh-TW" sz="3600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>
                <a:solidFill>
                  <a:srgbClr val="6A6A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环境局推出低碳生活计算机，帮助市民评估在衣、食、住、行四方面所产生的碳排放量，并提供减少碳排放的提示，推动市民改变行为习惯，实践低碳生活。</a:t>
            </a:r>
            <a:endParaRPr lang="zh-HK" altLang="en-US" sz="2800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481012" y="486311"/>
            <a:ext cx="7200900" cy="71763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教师参考资料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续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158" y="4556698"/>
            <a:ext cx="1148512" cy="114851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373188" y="6454355"/>
            <a:ext cx="202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Image:</a:t>
            </a:r>
            <a:r>
              <a:rPr lang="zh-TW" altLang="en-US" dirty="0"/>
              <a:t> </a:t>
            </a:r>
            <a:r>
              <a:rPr lang="en-US" altLang="zh-HK" dirty="0"/>
              <a:t>FreePik.com</a:t>
            </a:r>
            <a:endParaRPr lang="zh-HK" altLang="en-US" dirty="0"/>
          </a:p>
        </p:txBody>
      </p:sp>
      <p:sp>
        <p:nvSpPr>
          <p:cNvPr id="7" name="矩形 6"/>
          <p:cNvSpPr/>
          <p:nvPr/>
        </p:nvSpPr>
        <p:spPr>
          <a:xfrm>
            <a:off x="332831" y="6310920"/>
            <a:ext cx="2545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资料来源：环境保护署 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541669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DFDB2B-8085-4B63-A2C5-A5AC82D8999A}"/>
              </a:ext>
            </a:extLst>
          </p:cNvPr>
          <p:cNvSpPr txBox="1">
            <a:spLocks/>
          </p:cNvSpPr>
          <p:nvPr/>
        </p:nvSpPr>
        <p:spPr>
          <a:xfrm>
            <a:off x="977923" y="277022"/>
            <a:ext cx="7049546" cy="73119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TW" altLang="en-US" sz="4800" b="1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你知道甚么是「裸买」吗？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628D5C8-DE42-4B89-90BF-5080649FA64A}"/>
              </a:ext>
            </a:extLst>
          </p:cNvPr>
          <p:cNvSpPr txBox="1"/>
          <p:nvPr/>
        </p:nvSpPr>
        <p:spPr>
          <a:xfrm>
            <a:off x="977923" y="1289785"/>
            <a:ext cx="724205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0" i="0" dirty="0">
                <a:solidFill>
                  <a:srgbClr val="001D35"/>
                </a:solidFill>
                <a:effectLst/>
                <a:latin typeface="Google Sans"/>
              </a:rPr>
              <a:t>环保购物方式，鼓励大家购物时能避免不必要的包装，减少浪费，对环境友善。</a:t>
            </a:r>
            <a:r>
              <a:rPr lang="zh-TW" altLang="en-US" sz="2800" b="1" i="0" dirty="0">
                <a:solidFill>
                  <a:srgbClr val="001D35"/>
                </a:solidFill>
                <a:effectLst/>
                <a:latin typeface="Google Sans"/>
              </a:rPr>
              <a:t>自在消费的同时，选择「裸买」，也就是自备容器、袋子，不使用一次性包装，以减少塑胶和包装垃圾</a:t>
            </a:r>
            <a:r>
              <a:rPr lang="zh-TW" altLang="en-US" sz="2800" b="0" i="0" dirty="0">
                <a:solidFill>
                  <a:srgbClr val="001D35"/>
                </a:solidFill>
                <a:effectLst/>
                <a:latin typeface="Google Sans"/>
              </a:rPr>
              <a:t>，实践「不带包装地购物」的可持续生活理念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74168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7923" y="277022"/>
            <a:ext cx="6315075" cy="73119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4800" b="1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反思问题及小组讨论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20E093B8-3075-41C4-B0D6-17A8468BC443}"/>
              </a:ext>
            </a:extLst>
          </p:cNvPr>
          <p:cNvSpPr txBox="1"/>
          <p:nvPr/>
        </p:nvSpPr>
        <p:spPr>
          <a:xfrm>
            <a:off x="669888" y="1194996"/>
            <a:ext cx="7966111" cy="3801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zh-TW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外卖包装用品包括什么？它们带来什么环境问题？</a:t>
            </a:r>
            <a:endParaRPr lang="en-US" altLang="zh-TW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zh-TW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你对「裸买」活动有什么看法？</a:t>
            </a:r>
            <a:endParaRPr lang="en-US" altLang="zh-TW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zh-TW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消费者有没有因为「裸买」活动而改变平日的习惯 ？为什么？</a:t>
            </a:r>
            <a:endParaRPr lang="en-US" altLang="zh-TW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spcBef>
                <a:spcPts val="1200"/>
              </a:spcBef>
              <a:spcAft>
                <a:spcPts val="600"/>
              </a:spcAft>
              <a:buFontTx/>
              <a:buAutoNum type="arabicPeriod"/>
              <a:defRPr/>
            </a:pPr>
            <a:r>
              <a:rPr lang="zh-TW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你认为怎么才能鼓励更多人积极参与「裸买」，并实践环保生活习惯？</a:t>
            </a:r>
            <a:endParaRPr lang="en-US" altLang="zh-TW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996" y="4623641"/>
            <a:ext cx="2686004" cy="1980359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261629" y="6324600"/>
            <a:ext cx="197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err="1"/>
              <a:t>Image:FreePik.com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119571868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032252" y="486509"/>
            <a:ext cx="1569661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400" b="1" dirty="0">
                <a:ln w="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总结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852" y="4883295"/>
            <a:ext cx="1892300" cy="165576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95300" y="1476648"/>
            <a:ext cx="8183155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TW" altLang="en-US" sz="2800" b="1" dirty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保护环境，人人有责。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TW" altLang="en-US" sz="2800" b="1" dirty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我们应从生活中的衣、食、住、行各个方面努力实践节能减废的低碳生活模式 。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TW" altLang="en-US" sz="2800" b="1" dirty="0">
                <a:ln/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我们除积极实践环保的生活习惯，亦鼓励和支持身边的人一起参与。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13" y="4585191"/>
            <a:ext cx="2039253" cy="1953866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261629" y="6324600"/>
            <a:ext cx="197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err="1"/>
              <a:t>Image:FreePik.com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746320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63875" y="2300288"/>
            <a:ext cx="2954655" cy="92333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400" b="1" dirty="0">
                <a:ln w="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实践活动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261629" y="6324600"/>
            <a:ext cx="197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err="1"/>
              <a:t>Image:FreePik.com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061753103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4694" y="394486"/>
            <a:ext cx="7886700" cy="1325563"/>
          </a:xfrm>
        </p:spPr>
        <p:txBody>
          <a:bodyPr/>
          <a:lstStyle/>
          <a:p>
            <a:r>
              <a:rPr lang="zh-TW" altLang="en-US" dirty="0"/>
              <a:t>订立我的环保目标</a:t>
            </a:r>
            <a:r>
              <a:rPr lang="en-US" altLang="zh-TW" dirty="0"/>
              <a:t>:</a:t>
            </a:r>
            <a:endParaRPr lang="zh-HK" alt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44773" y="1484025"/>
            <a:ext cx="8454454" cy="4208099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/>
              <a:t>在以下有关</a:t>
            </a:r>
            <a:r>
              <a:rPr lang="zh-TW" altLang="en-US" b="1" dirty="0"/>
              <a:t>食</a:t>
            </a:r>
            <a:r>
              <a:rPr lang="zh-TW" altLang="en-US" dirty="0"/>
              <a:t>的减碳生活模式中，选出</a:t>
            </a:r>
            <a:r>
              <a:rPr lang="zh-TW" altLang="en-US" dirty="0">
                <a:solidFill>
                  <a:srgbClr val="FF0000"/>
                </a:solidFill>
              </a:rPr>
              <a:t>最少两项</a:t>
            </a:r>
            <a:r>
              <a:rPr lang="zh-TW" altLang="en-US" dirty="0"/>
              <a:t>作为</a:t>
            </a:r>
            <a:r>
              <a:rPr lang="zh-TW" altLang="en-US" dirty="0">
                <a:solidFill>
                  <a:srgbClr val="FF0000"/>
                </a:solidFill>
              </a:rPr>
              <a:t>本星期节约</a:t>
            </a:r>
            <a:r>
              <a:rPr lang="zh-TW" altLang="en-US" dirty="0"/>
              <a:t>的目标</a:t>
            </a:r>
            <a:r>
              <a:rPr lang="en-US" altLang="zh-TW" dirty="0"/>
              <a:t>:</a:t>
            </a:r>
          </a:p>
          <a:p>
            <a:pPr marL="0" indent="0">
              <a:buNone/>
            </a:pPr>
            <a:endParaRPr lang="zh-HK" alt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64694" y="1956074"/>
          <a:ext cx="8454454" cy="3379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2316">
                  <a:extLst>
                    <a:ext uri="{9D8B030D-6E8A-4147-A177-3AD203B41FA5}">
                      <a16:colId xmlns:a16="http://schemas.microsoft.com/office/drawing/2014/main" val="4238725742"/>
                    </a:ext>
                  </a:extLst>
                </a:gridCol>
                <a:gridCol w="4362138">
                  <a:extLst>
                    <a:ext uri="{9D8B030D-6E8A-4147-A177-3AD203B41FA5}">
                      <a16:colId xmlns:a16="http://schemas.microsoft.com/office/drawing/2014/main" val="3169353744"/>
                    </a:ext>
                  </a:extLst>
                </a:gridCol>
              </a:tblGrid>
              <a:tr h="521739">
                <a:tc>
                  <a:txBody>
                    <a:bodyPr/>
                    <a:lstStyle/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p"/>
                      </a:pPr>
                      <a:r>
                        <a:rPr lang="zh-TW" altLang="en-US" sz="2300" b="0" i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购物前列出购买清单</a:t>
                      </a:r>
                      <a:endParaRPr lang="zh-HK" altLang="en-US" sz="2300" b="0" i="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p"/>
                      </a:pPr>
                      <a:r>
                        <a:rPr lang="zh-TW" altLang="en-US" sz="2300" b="0" i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外出饮食时，善用剩余食物，带走食剩的餸菜。</a:t>
                      </a:r>
                      <a:endParaRPr lang="zh-HK" altLang="en-US" sz="2300" b="0" i="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196246"/>
                  </a:ext>
                </a:extLst>
              </a:tr>
              <a:tr h="500892">
                <a:tc>
                  <a:txBody>
                    <a:bodyPr/>
                    <a:lstStyle/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p"/>
                      </a:pPr>
                      <a:r>
                        <a:rPr lang="zh-TW" altLang="en-US" sz="2300" b="0" i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购买时令和本土食材</a:t>
                      </a:r>
                      <a:endParaRPr lang="zh-HK" altLang="en-US" sz="2300" b="0" i="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p"/>
                      </a:pPr>
                      <a:r>
                        <a:rPr lang="zh-TW" altLang="en-US" sz="2300" b="0" i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购买食物时，自备容器</a:t>
                      </a:r>
                      <a:endParaRPr lang="zh-HK" altLang="en-US" sz="2300" b="0" i="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954343"/>
                  </a:ext>
                </a:extLst>
              </a:tr>
              <a:tr h="500892">
                <a:tc>
                  <a:txBody>
                    <a:bodyPr/>
                    <a:lstStyle/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p"/>
                      </a:pPr>
                      <a:r>
                        <a:rPr lang="zh-TW" altLang="en-US" sz="2300" b="0" i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食用有机食物</a:t>
                      </a:r>
                      <a:endParaRPr lang="zh-HK" altLang="en-US" sz="2300" b="0" i="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p"/>
                      </a:pPr>
                      <a:r>
                        <a:rPr lang="zh-TW" altLang="en-US" sz="2300" b="0" i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擅用可循环物料，如咖啡渣滓、茶叶渣、蛋壳。</a:t>
                      </a:r>
                      <a:endParaRPr lang="zh-HK" altLang="en-US" sz="2300" b="0" i="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857656"/>
                  </a:ext>
                </a:extLst>
              </a:tr>
              <a:tr h="218718">
                <a:tc>
                  <a:txBody>
                    <a:bodyPr/>
                    <a:lstStyle/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p"/>
                      </a:pPr>
                      <a:r>
                        <a:rPr lang="zh-HK" altLang="en-US" sz="2300" b="0" i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自备购物袋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p"/>
                      </a:pPr>
                      <a:r>
                        <a:rPr lang="zh-TW" altLang="en-US" sz="2300" b="0" i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不要把热或没有盖好的食物放进冰箱</a:t>
                      </a:r>
                      <a:endParaRPr lang="zh-HK" altLang="en-US" sz="2300" b="0" i="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894927"/>
                  </a:ext>
                </a:extLst>
              </a:tr>
              <a:tr h="500892">
                <a:tc>
                  <a:txBody>
                    <a:bodyPr/>
                    <a:lstStyle/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p"/>
                      </a:pPr>
                      <a:r>
                        <a:rPr lang="zh-HK" altLang="en-US" sz="2300" b="0" i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多吃蔬菜水果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685800" rtl="0" eaLnBrk="1" latinLnBrk="0" hangingPunct="1">
                        <a:buFont typeface="Wingdings" panose="05000000000000000000" pitchFamily="2" charset="2"/>
                        <a:buChar char="p"/>
                      </a:pPr>
                      <a:r>
                        <a:rPr lang="zh-TW" altLang="en-US" sz="2300" b="0" i="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其他</a:t>
                      </a:r>
                      <a:endParaRPr lang="zh-HK" altLang="en-US" sz="2300" b="0" i="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022897"/>
                  </a:ext>
                </a:extLst>
              </a:tr>
            </a:tbl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261629" y="6324600"/>
            <a:ext cx="197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err="1"/>
              <a:t>Image:FreePik.com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04153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247006"/>
              </p:ext>
            </p:extLst>
          </p:nvPr>
        </p:nvGraphicFramePr>
        <p:xfrm>
          <a:off x="-1" y="1903320"/>
          <a:ext cx="9144000" cy="4954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1668228909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555570908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33322464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054745988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46665366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20970716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50491841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542075827"/>
                    </a:ext>
                  </a:extLst>
                </a:gridCol>
              </a:tblGrid>
              <a:tr h="75679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rgbClr val="7030A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日期</a:t>
                      </a:r>
                      <a:endParaRPr lang="zh-HK" altLang="en-US" sz="2000" dirty="0">
                        <a:solidFill>
                          <a:srgbClr val="7030A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星期一</a:t>
                      </a:r>
                      <a:endParaRPr lang="en-US" altLang="zh-TW" sz="20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2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     /     )</a:t>
                      </a:r>
                      <a:endParaRPr lang="zh-HK" altLang="en-US" sz="20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HK" altLang="en-US" sz="2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星期</a:t>
                      </a:r>
                      <a:r>
                        <a:rPr lang="zh-TW" altLang="en-US" sz="2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endParaRPr lang="en-US" altLang="zh-TW" sz="20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HK" sz="2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     /     )</a:t>
                      </a:r>
                      <a:endParaRPr lang="zh-HK" altLang="en-US" sz="20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星期三</a:t>
                      </a:r>
                      <a:endParaRPr lang="en-US" altLang="zh-TW" sz="20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HK" sz="2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     /     )</a:t>
                      </a:r>
                      <a:endParaRPr lang="zh-HK" altLang="en-US" sz="20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HK" altLang="en-US" sz="2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星期</a:t>
                      </a:r>
                      <a:r>
                        <a:rPr lang="zh-TW" altLang="en-US" sz="2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</a:t>
                      </a:r>
                      <a:endParaRPr lang="en-US" altLang="zh-TW" sz="20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HK" sz="2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     /     )</a:t>
                      </a:r>
                      <a:endParaRPr lang="zh-HK" altLang="en-US" sz="20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HK" altLang="en-US" sz="2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星期</a:t>
                      </a:r>
                      <a:r>
                        <a:rPr lang="zh-TW" altLang="en-US" sz="2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</a:t>
                      </a:r>
                      <a:endParaRPr lang="en-US" altLang="zh-TW" sz="20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HK" sz="2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     /     )</a:t>
                      </a:r>
                      <a:endParaRPr lang="zh-HK" altLang="en-US" sz="20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HK" altLang="en-US" sz="2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星期</a:t>
                      </a:r>
                      <a:r>
                        <a:rPr lang="zh-TW" altLang="en-US" sz="2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六</a:t>
                      </a:r>
                      <a:endParaRPr lang="en-US" altLang="zh-TW" sz="20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HK" sz="2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     /     </a:t>
                      </a:r>
                      <a:r>
                        <a:rPr lang="en-US" altLang="zh-TW" sz="2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HK" altLang="en-US" sz="20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HK" altLang="en-US" sz="2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星期</a:t>
                      </a:r>
                      <a:r>
                        <a:rPr lang="zh-TW" altLang="en-US" sz="2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  <a:endParaRPr lang="en-US" altLang="zh-TW" sz="20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HK" sz="20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     /     )</a:t>
                      </a:r>
                      <a:endParaRPr lang="zh-HK" altLang="en-US" sz="20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5548830"/>
                  </a:ext>
                </a:extLst>
              </a:tr>
              <a:tr h="1891068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【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得</a:t>
                      </a:r>
                      <a:r>
                        <a:rPr lang="zh-TW" altLang="en-US" sz="2000" baseline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① 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分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】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zh-TW" altLang="en-US" sz="2000" b="1" dirty="0">
                          <a:solidFill>
                            <a:srgbClr val="7030A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自己实践节能</a:t>
                      </a:r>
                      <a:endParaRPr lang="en-US" altLang="zh-TW" sz="2000" b="1" dirty="0">
                        <a:solidFill>
                          <a:srgbClr val="7030A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3462065"/>
                  </a:ext>
                </a:extLst>
              </a:tr>
              <a:tr h="1767758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【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得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②  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】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zh-HK" altLang="en-US" sz="2000" b="1" dirty="0">
                          <a:solidFill>
                            <a:srgbClr val="7030A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一起实践</a:t>
                      </a:r>
                      <a:r>
                        <a:rPr lang="zh-TW" altLang="en-US" sz="2000" b="1" dirty="0">
                          <a:solidFill>
                            <a:srgbClr val="7030A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节能</a:t>
                      </a:r>
                      <a:endParaRPr lang="en-US" altLang="zh-TW" sz="2000" b="1" dirty="0">
                        <a:solidFill>
                          <a:srgbClr val="7030A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zh-TW" altLang="en-US" sz="2000" b="1" dirty="0">
                          <a:solidFill>
                            <a:srgbClr val="7030A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鼓励身边的人</a:t>
                      </a:r>
                      <a:endParaRPr lang="zh-HK" altLang="en-US" sz="1800" b="1" dirty="0">
                        <a:solidFill>
                          <a:srgbClr val="7030A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HK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0546993"/>
                  </a:ext>
                </a:extLst>
              </a:tr>
              <a:tr h="539053">
                <a:tc>
                  <a:txBody>
                    <a:bodyPr/>
                    <a:lstStyle/>
                    <a:p>
                      <a:pPr algn="r"/>
                      <a:r>
                        <a:rPr lang="zh-TW" altLang="en-US" sz="2000" b="1" dirty="0">
                          <a:solidFill>
                            <a:srgbClr val="7030A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得分</a:t>
                      </a:r>
                      <a:endParaRPr lang="zh-HK" altLang="en-US" sz="2000" b="1" dirty="0">
                        <a:solidFill>
                          <a:srgbClr val="7030A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06842"/>
                  </a:ext>
                </a:extLst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1216001" y="950916"/>
            <a:ext cx="4592924" cy="52322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rgbClr val="33CC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「每日一环保」 </a:t>
            </a: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积分记录咭</a:t>
            </a:r>
            <a:endParaRPr lang="zh-HK" altLang="en-US" sz="2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097910" y="865018"/>
            <a:ext cx="1969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本星期积分：</a:t>
            </a:r>
            <a:endParaRPr lang="zh-HK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爆炸 1 11"/>
          <p:cNvSpPr/>
          <p:nvPr/>
        </p:nvSpPr>
        <p:spPr>
          <a:xfrm>
            <a:off x="8064504" y="813514"/>
            <a:ext cx="977900" cy="880583"/>
          </a:xfrm>
          <a:prstGeom prst="irregularSeal1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AutoShape 2" descr="data:image/png;base64,iVBORw0KGgoAAAANSUhEUgAAAMgAAADICAYAAACtWK6eAAAObUlEQVR4Xu2c0Vbjyg5E4f8/mrsWc3PGgU603aW07cnmNeqWVKqSZBP4/Pr6+vrwRwREYIjApwKRGSLwGAEFIjtE4AkCCkR6iIACkQMiMIeAE2QON0+9CQIK5E0KbZpzCCiQOdw89SYIKJA3KbRpziGgQOZw89SbIKBA3qTQpjmHgAKZw81Tb4KAAnmTQpvmHAIKZA43T70JAgrkTQptmnMIKJA53Dz1JggokDcptGnOIdAikM/PzznvLziV/P3XKI/RfTRfGgu97wVwoSuvmAeNuQJAgWwQUiBjulCynUnoNGYFUiGgQEqEKNkUyAMo/xVgnCBOkJ8IuGI5QZwgTxB4mUDoWC6r8yz4wcsB+lCd2K2IudsHvS+pG53ANBZq90q/CmRigtDCjexeWcybv2TlVSD3VVMgCuSOEQpEgXwj4IqVPZAfNR1X+3WCOEGcIGd5SO/ejVfs80nHovEldsnzUPcUXZFHd8wVfksniALJVrsEvxERusmmQB7I7V8E5llnSfJNSKlAsgZTTYvhttDxz6sTwtCgE2JRH9QuyTfJQ4EokIccTYhFiU/tFMgYqQQXiv1qHrzFM0jSeWlBaIETOxoL/V3GClxozBQXeh/FoPKrQAqEaEEqoDs+p7FQciiQuioKRIHULBlYJGI9SpgziSoQBTLDm+ibCApkx1c5aHXO3rFoHoldgsHwFWbwp9JJLArkZAKh5KC7e/d9CWFGsawg7wof3bnNNKe3WLG6Cd19nwLh1E2Eyb38tVQgG9ScIB8fVKwJUakPJ8gOSScF6e743fclhOkmEY0lqQf10Z3bDrr9Z+oEcYLc8YaSV4HskBv9isGOK5Ep9dtddBRcaJQQMHT963iCc7K20jxofPS+rd3SCTIT4LMzFBgFkiGf4KxAPsYPdmcCRoEokFkEnCDFMwgV12wBHp1zxeKI0gnHbzzoNe9MgK5Ym2LB/wN2JpzPtEnM4PKyCTITTMeZpPPSTqQd/8OljprO3NElTAWyQV/ic+LTRjRD7o4zCuQBirRw2vGXK0nj6CD7zB0KRIF8I3B2oc+Qu+OMAlEgCuSJkk4lkA7Fr74jeX2bgE/XlW48aL5Jbt0xn+G+lof0MySyNwZKmNG9CYkUyN5KHWuvQCbwVyAToF30iAKZKJwCmQDtokcUyEThFMgEaBc90iKQZJ+nuNHXmfQ++mxBnxkoBlRc1O8oDxpLgkFyltYysUt4sD2rQDZoJAWhpFQga353o0AefM0+AUaBcPI6QXYwjXbPHVf+MqXkXeEjicUJwkVIcaaYznDDFcsV6443lJROkB1yWzFBaEF2hP3LlD4YUzsaS3Ifxb6b+MnLAdrxaW6v5MZlJsgrQbjdTYlK7RTIGAEFQpkR2lGgqRtKfGrX7be7a9MOTXE+6r5XNk8nyAZdSnxqp0CcIN8I0M5BCUPtaGej91HiU7tuv04Qiuj4TRk//deyZYLQwlFCUwJSYXb7pfnSgtAHaJoH9duNM/Wb5EtjprFUdgpkYsVSIBWtnn+uQMJ/Jke7hBMkI2o3zjQaBaJAKFe+7RLC7HL0w1iB1Oi5Yrli3bGEirWm1mML6iOxS+Lbnm0RSPeqQ3d8+tBKOyUFld5HcRn5TchxJr+0Rt01p7Ws7BRIhdDgcwWyZi2kOE+UEB9RIBiqv4a0cGfq5DTN7snlBNnxi8KjwKKEpiSi9ymQ7Bd2FGdatxk7J8gEarRwCkSBfNMrIULygErP0gdAeh/Nd8XEpGKlGNCYqV+KFcV+op9FR5ZOEBop3YMTUGnhVsSSkJcSNfGRnKU4J7WkvJqxUyAFagpkDBAVpgJxxXooMbqudHdo6peSvDs+2slpHvS+GTsniBPkDgFKSiouJ8gOWVJQd1z5y5T6oHY0luS+hEQ0Prrjd+dBBUfzoFh1+W2ZIElyXYncYqAFpnYrcqNFp7FQO/p8RWvUjSld7aj4KS5bOwWyQYMSgRaO3qdAOHUpVhT7yrMCUSB3HEmmQHK2IuqzDcEJQtHb8Xco3cVM7qNdcQcMyNQVq4bpZROEFp2OQnpfnfIfC0oOel+3HY0vsUtipg2B2tFYuu+r/CqQDULdIqzAf/Z5QvwVJKI+qB3Fqvu+yq8CUSAVR4afU6JSOxpE932VXwWiQCqOKJAphIpDdF3xGWQMpCvWGJdLTpAkaCok+ipvRSxU1LTxJDGPfHRjeiYf3dhXNWpZsZICdxdzRSzdRUpiPhN5K7LdPqf4deNC49vaKZCJZxBaYFqQbiJ0N50zibAb+6pGCkSB3HGEEvAoEdL4KuLTzxWIAlEgT9TSIhCsxs9PZErf4NAH9xUrAu2otAN2r10Ug6OwPxMu7c8giPU7/vLwqCLRPI6Kj5KI5kFFeCbx05gpBpWdE6RCaPC5AhmDRgWckDw5O1HqDwUygZoCUSATtKmPJKM6OUv37zqDPxYKRIFQruyyo+OxWwxUIMmKkLwwoPHtAvuHcZLbmc6u4MapHtJXdGNKwIQICmT8HzYTTI/ihgLZ8ZeHVFwKRIEkE/77rCsWh5CuEvTG7k5OG0e3X4oL9Vvhd/hbrKPGKBUrJYIThDdAiulR3FiyYnUrnd5HiUrv6+pEt7ioX5pH1QGf+U1yo3lQH7RhUTuKS2X3sgmyAsAqudvnZ+hECuR5tSjxqR3lRmWnQAqEaAesgFYgCuQOASfImBAUF1cs/gvZ7ibmM0j4xUk6LejDKL0vIUL3akKFTmOm8VE7imll17JiJUFToGlHTWKpwOp44KX50uemowiY5LECZ+qjslMgFUKDzxMRJsTq9puIMMmDQp7kS31UdgqkQkiBLPlyJl1H6cScKOvwiAKZQDLpbEnn7fbrBKmLr0BqjH5ZdBN1xfMVjTmxo3lQyGks9L4Zu1MKhHa2pCDdnXwG/NsZmm9iR1eYFXl01+2Va5cCKRhBSbmCWDQWShjaJGhuND4F8uCv7mgXOwpoWrijiEVxUSBU0rWdE8QJUrMEWlAB00aUNFQYcmmmQBRISRJqoEAeIEVXjqMApB2r+60JvS+xS8hLOzT1QXGmflfwpcrtZROEgpWIiwKdxEL3eRoLLTq1qwp8+5zmQeuxwm+CAc23ykOBbBCinbwC9fY5vS+xo7FQwiiQe0QViAK5Y4QCUSDfCNDxTTuvK9Z4llH8uqco9VtN4JdNkISASRc7u98Vz0MUv4RE3YRegUslhmGT+0pQ+v+NCViU0DQ5eh+16/a7gggKhFattnOCFM8gNYR/LBLB0bO0lykQWrXaToEokJolA4tka6AOuxsH9bu1UyAKZIY37f8lc8XqOZPoUoHQNz00EbpyXNEvzY2uUxRTapd09yRmigvNo7JTIBVCg8+TIlFyUB/0vok0nx5RIDsQpfvoFTs5Hf0ULkpoBTJGlOJC61HZOUEqhJwgQ4ScIDuI4wThYDlBxv8FniL4dhOEAkPXswTAhLzJ2W4MkrWQ5pHETM/SWiYNuorl8BWrCvDZ593AUHLQ9SIhKsUliZk2HRpLt50CCRFVIHxdScgWlmn6eBIzPVsF5wTZIJR04+RsVaS9UzSZXDSPJGZ6lpK8u1Fu41MgCuSOrwrkXr4tAqEd4Sg7WvSkY63o2kl89Cx9Lum+j3KDPv8l8bVPEJrcUXYKZPxtY1qP7hWG1oM2ne74FMgDZtCuQwt8pvtoLE4QV6yHjZOSSIH0TyQ6zVyxKFI77K5IaLpeHNXxaTOh8dFyXlIglIAUhMQuAbB7l+3GhZKS5pHE140zbQg0t4RD7c8gCdBdidzu6S4cJWV3p6SEoX4pLrQe9D5qR/NVILRCOx60KajUjobY3TioWGkeSXyU+NROgVBWhXa0IIkdDTEhICWMEyR7YVDVsuUXhd1EqIJ+9nlCfNp5aXzduDhBxt89o7jQui15Bnll0LcEuglNAaR+qUASrKgPmhu1O3vMSXwKhLLggZ0CydaaFaJWIB/rx+3eyUWJkBST+gh7wq/jZ485ic8JErLFCeIE2UUhSphdlwLjs/ul3T3pdtQHgHOXydljTuI7bIIkxVzxdooKbkUeR73mpTjvUtOkcRfJJ91/H3vZa95uoOl9R9nRItD4FEi2xtF6VHYKZIOQEyT7L/UV2fZ+7gTZgRjtvEfZ0VRofE4QJwjl1LcdJdZRdjQZGp8CUSCUUy8RSELA0Vm6nq04e/bcdhX+h/Hqtettn0HOTiJKBPpGjd53lICpaJI8qI+tnQLZoJGA7wQZ048KmJI3qRH1oUAeIJWAr0AUyEMBUnIk3YQ+3FI7VyzeT2l96XrGPf+2TJrYjN+3XbEo0FTU3cI8yu8MiW5numOmmNJazuSmQArUuotOJ9dRfmdIpEAmSETVTwtC70vskhWB+lUga36nRXlV2TlBJsR/dpIn06cizLPPE7/0OYfaJXn4FuvBb+adIBmtFMgD/Far+tnOu2LVSR4KExIlAqZTj0okyYOe7Y6Z5nbYBJkJcO9IVyAc5aOErkB2rDC8nL8t6eSiBaHiOopYTpD1X2Bc+pCeiIGSg5Kcjm8qQppbIlaKAY3lKKFTDGiNaL4zdgpkgxoV11HEUiD/0ASZUWvHGUryDl/bO6hourtnMuHOHgutJcV+puYvmyAzwXScoaB2+FIg9yh2i5XWUoHsYDMFdceVyJQW6exdGyUb/oUnXRVpLSn2NLetnRNkBrXBGVokBTIGnE4fatdU1tf925+uAPfeQ7vO3nsrewWS/StYSnxqV9WLft4yQagz7UTgaggokKtVzHiXIqBAlsKts6shoECuVjHjXYqAAlkKt86uhoACuVrFjHcpAgpkKdw6uxoCCuRqFTPepQgokKVw6+xqCCiQq1XMeJcioECWwq2zqyGgQK5WMeNdioACWQq3zq6GgAK5WsWMdykCCmQp3Dq7GgIK5GoVM96lCCiQpXDr7GoIKJCrVcx4lyLwP4RN78ZTOqIl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33" y="818577"/>
            <a:ext cx="992334" cy="992334"/>
          </a:xfrm>
          <a:prstGeom prst="rect">
            <a:avLst/>
          </a:prstGeom>
        </p:spPr>
      </p:pic>
      <p:grpSp>
        <p:nvGrpSpPr>
          <p:cNvPr id="48" name="群組 47"/>
          <p:cNvGrpSpPr/>
          <p:nvPr/>
        </p:nvGrpSpPr>
        <p:grpSpPr>
          <a:xfrm>
            <a:off x="1890812" y="4130360"/>
            <a:ext cx="7151592" cy="2114772"/>
            <a:chOff x="2305421" y="3999832"/>
            <a:chExt cx="6554480" cy="1938202"/>
          </a:xfrm>
        </p:grpSpPr>
        <p:sp>
          <p:nvSpPr>
            <p:cNvPr id="22" name="橢圓 21"/>
            <p:cNvSpPr/>
            <p:nvPr/>
          </p:nvSpPr>
          <p:spPr>
            <a:xfrm>
              <a:off x="2315086" y="3999832"/>
              <a:ext cx="279400" cy="2762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橢圓 29"/>
            <p:cNvSpPr/>
            <p:nvPr/>
          </p:nvSpPr>
          <p:spPr>
            <a:xfrm>
              <a:off x="4403690" y="4005543"/>
              <a:ext cx="279400" cy="29206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橢圓 30"/>
            <p:cNvSpPr/>
            <p:nvPr/>
          </p:nvSpPr>
          <p:spPr>
            <a:xfrm>
              <a:off x="5447992" y="4021705"/>
              <a:ext cx="279400" cy="2907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橢圓 31"/>
            <p:cNvSpPr/>
            <p:nvPr/>
          </p:nvSpPr>
          <p:spPr>
            <a:xfrm>
              <a:off x="6492295" y="4006881"/>
              <a:ext cx="279400" cy="2907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3" name="橢圓 32"/>
            <p:cNvSpPr/>
            <p:nvPr/>
          </p:nvSpPr>
          <p:spPr>
            <a:xfrm>
              <a:off x="7536597" y="4006881"/>
              <a:ext cx="279400" cy="2907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5" name="橢圓 34"/>
            <p:cNvSpPr/>
            <p:nvPr/>
          </p:nvSpPr>
          <p:spPr>
            <a:xfrm>
              <a:off x="4403690" y="5631143"/>
              <a:ext cx="279400" cy="29206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6" name="橢圓 35"/>
            <p:cNvSpPr/>
            <p:nvPr/>
          </p:nvSpPr>
          <p:spPr>
            <a:xfrm>
              <a:off x="5447992" y="5647305"/>
              <a:ext cx="279400" cy="2907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7" name="橢圓 36"/>
            <p:cNvSpPr/>
            <p:nvPr/>
          </p:nvSpPr>
          <p:spPr>
            <a:xfrm>
              <a:off x="6492295" y="5632481"/>
              <a:ext cx="279400" cy="2907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8" name="橢圓 37"/>
            <p:cNvSpPr/>
            <p:nvPr/>
          </p:nvSpPr>
          <p:spPr>
            <a:xfrm>
              <a:off x="7536597" y="5632481"/>
              <a:ext cx="279400" cy="2907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9" name="橢圓 38"/>
            <p:cNvSpPr/>
            <p:nvPr/>
          </p:nvSpPr>
          <p:spPr>
            <a:xfrm>
              <a:off x="8580501" y="4021705"/>
              <a:ext cx="279400" cy="2907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0" name="橢圓 39"/>
            <p:cNvSpPr/>
            <p:nvPr/>
          </p:nvSpPr>
          <p:spPr>
            <a:xfrm>
              <a:off x="8580501" y="5647305"/>
              <a:ext cx="279400" cy="2907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42" name="圖片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5421" y="5632570"/>
              <a:ext cx="298730" cy="289645"/>
            </a:xfrm>
            <a:prstGeom prst="rect">
              <a:avLst/>
            </a:prstGeom>
          </p:spPr>
        </p:pic>
      </p:grpSp>
      <p:sp>
        <p:nvSpPr>
          <p:cNvPr id="43" name="文字方塊 42"/>
          <p:cNvSpPr txBox="1"/>
          <p:nvPr/>
        </p:nvSpPr>
        <p:spPr>
          <a:xfrm>
            <a:off x="1199737" y="1498694"/>
            <a:ext cx="6535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记录你在一星期内的节能实践情况，并在圆圈写</a:t>
            </a:r>
            <a:r>
              <a:rPr lang="zh-TW" altLang="en-US" sz="14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</a:t>
            </a:r>
            <a:r>
              <a:rPr lang="zh-TW" altLang="en-US" sz="1400" b="1" u="sng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衣、食、住、行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代号</a:t>
            </a:r>
            <a:endParaRPr lang="zh-HK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橢圓 48"/>
          <p:cNvSpPr/>
          <p:nvPr/>
        </p:nvSpPr>
        <p:spPr>
          <a:xfrm>
            <a:off x="3024665" y="4146438"/>
            <a:ext cx="304853" cy="3014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0" name="圖片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4120" y="5927918"/>
            <a:ext cx="325944" cy="316032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-21025"/>
            <a:ext cx="9143999" cy="706748"/>
          </a:xfrm>
          <a:prstGeom prst="rect">
            <a:avLst/>
          </a:prstGeom>
        </p:spPr>
      </p:pic>
      <p:sp>
        <p:nvSpPr>
          <p:cNvPr id="25" name="文字方塊 24"/>
          <p:cNvSpPr txBox="1"/>
          <p:nvPr/>
        </p:nvSpPr>
        <p:spPr>
          <a:xfrm>
            <a:off x="7070839" y="6454355"/>
            <a:ext cx="2243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Image:FreePik.com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8970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739784" y="2300288"/>
            <a:ext cx="29546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5400" b="1" dirty="0">
                <a:ln w="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延展活动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7070839" y="6454355"/>
            <a:ext cx="197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 err="1"/>
              <a:t>Image:FreePik.com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861719831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5c2c51-7906-4fac-bf5c-36dc0d54e7e0">
      <Terms xmlns="http://schemas.microsoft.com/office/infopath/2007/PartnerControls"/>
    </lcf76f155ced4ddcb4097134ff3c332f>
    <TaxCatchAll xmlns="864ccfde-09d8-454f-ae99-5f29ab72390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EF829C2D0BC7F544BE1FEDE0EECD7245" ma:contentTypeVersion="14" ma:contentTypeDescription="建立新的文件。" ma:contentTypeScope="" ma:versionID="d1593d9629a3a48ddaafd7231b0ad644">
  <xsd:schema xmlns:xsd="http://www.w3.org/2001/XMLSchema" xmlns:xs="http://www.w3.org/2001/XMLSchema" xmlns:p="http://schemas.microsoft.com/office/2006/metadata/properties" xmlns:ns2="de5c2c51-7906-4fac-bf5c-36dc0d54e7e0" xmlns:ns3="864ccfde-09d8-454f-ae99-5f29ab723904" targetNamespace="http://schemas.microsoft.com/office/2006/metadata/properties" ma:root="true" ma:fieldsID="f0d84e34c217b4b3044800414c014856" ns2:_="" ns3:_="">
    <xsd:import namespace="de5c2c51-7906-4fac-bf5c-36dc0d54e7e0"/>
    <xsd:import namespace="864ccfde-09d8-454f-ae99-5f29ab7239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5c2c51-7906-4fac-bf5c-36dc0d54e7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影像標籤" ma:readOnly="false" ma:fieldId="{5cf76f15-5ced-4ddc-b409-7134ff3c332f}" ma:taxonomyMulti="true" ma:sspId="bca0ba2c-31e5-4c89-bdb4-0b3d60f879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ccfde-09d8-454f-ae99-5f29ab72390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4d4ee96-b1b1-4045-bb81-c362fa281820}" ma:internalName="TaxCatchAll" ma:showField="CatchAllData" ma:web="864ccfde-09d8-454f-ae99-5f29ab7239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6610B6-7AB3-4A57-AA19-4E0520D16FEF}">
  <ds:schemaRefs>
    <ds:schemaRef ds:uri="http://schemas.microsoft.com/office/2006/metadata/properties"/>
    <ds:schemaRef ds:uri="http://schemas.microsoft.com/office/infopath/2007/PartnerControls"/>
    <ds:schemaRef ds:uri="de5c2c51-7906-4fac-bf5c-36dc0d54e7e0"/>
    <ds:schemaRef ds:uri="864ccfde-09d8-454f-ae99-5f29ab723904"/>
  </ds:schemaRefs>
</ds:datastoreItem>
</file>

<file path=customXml/itemProps2.xml><?xml version="1.0" encoding="utf-8"?>
<ds:datastoreItem xmlns:ds="http://schemas.openxmlformats.org/officeDocument/2006/customXml" ds:itemID="{96FAE805-ADE0-41E3-B3EC-3E32645DE3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25F2894-7B06-4705-94EA-81D95BF2E4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e5c2c51-7906-4fac-bf5c-36dc0d54e7e0"/>
    <ds:schemaRef ds:uri="864ccfde-09d8-454f-ae99-5f29ab7239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4691</TotalTime>
  <Words>2014</Words>
  <Application>Microsoft Office PowerPoint</Application>
  <PresentationFormat>On-screen Show (4:3)</PresentationFormat>
  <Paragraphs>154</Paragraphs>
  <Slides>23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佈景主題</vt:lpstr>
      <vt:lpstr>PowerPoint Presentation</vt:lpstr>
      <vt:lpstr>PowerPoint Presentation</vt:lpstr>
      <vt:lpstr>PowerPoint Presentation</vt:lpstr>
      <vt:lpstr>反思问题及小组讨论</vt:lpstr>
      <vt:lpstr>总结</vt:lpstr>
      <vt:lpstr>PowerPoint Presentation</vt:lpstr>
      <vt:lpstr>订立我的环保目标: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EDB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環保人生</dc:title>
  <dc:creator>NG, Shun-tak Derrick</dc:creator>
  <cp:lastModifiedBy>MAN, Shi-chun</cp:lastModifiedBy>
  <cp:revision>162</cp:revision>
  <cp:lastPrinted>2020-06-08T08:32:53Z</cp:lastPrinted>
  <dcterms:created xsi:type="dcterms:W3CDTF">2020-05-21T07:51:46Z</dcterms:created>
  <dcterms:modified xsi:type="dcterms:W3CDTF">2026-01-06T03:53:42Z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0x010100EF829C2D0BC7F544BE1FEDE0EECD7245</vt:lpwstr>
  </property>
</Properties>
</file>