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2"/>
  </p:notesMasterIdLst>
  <p:handoutMasterIdLst>
    <p:handoutMasterId r:id="rId33"/>
  </p:handoutMasterIdLst>
  <p:sldIdLst>
    <p:sldId id="258" r:id="rId5"/>
    <p:sldId id="281" r:id="rId6"/>
    <p:sldId id="267" r:id="rId7"/>
    <p:sldId id="316" r:id="rId8"/>
    <p:sldId id="294" r:id="rId9"/>
    <p:sldId id="318" r:id="rId10"/>
    <p:sldId id="296" r:id="rId11"/>
    <p:sldId id="311" r:id="rId12"/>
    <p:sldId id="312" r:id="rId13"/>
    <p:sldId id="307" r:id="rId14"/>
    <p:sldId id="309" r:id="rId15"/>
    <p:sldId id="319" r:id="rId16"/>
    <p:sldId id="304" r:id="rId17"/>
    <p:sldId id="310" r:id="rId18"/>
    <p:sldId id="305" r:id="rId19"/>
    <p:sldId id="303" r:id="rId20"/>
    <p:sldId id="320" r:id="rId21"/>
    <p:sldId id="301" r:id="rId22"/>
    <p:sldId id="302" r:id="rId23"/>
    <p:sldId id="322" r:id="rId24"/>
    <p:sldId id="325" r:id="rId25"/>
    <p:sldId id="283" r:id="rId26"/>
    <p:sldId id="326" r:id="rId27"/>
    <p:sldId id="323" r:id="rId28"/>
    <p:sldId id="291" r:id="rId29"/>
    <p:sldId id="315" r:id="rId30"/>
    <p:sldId id="314" r:id="rId31"/>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rrick NG" initials="DN" lastIdx="1" clrIdx="0">
    <p:extLst>
      <p:ext uri="{19B8F6BF-5375-455C-9EA6-DF929625EA0E}">
        <p15:presenceInfo xmlns:p15="http://schemas.microsoft.com/office/powerpoint/2012/main" userId="Derrick 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4" autoAdjust="0"/>
    <p:restoredTop sz="78941" autoAdjust="0"/>
  </p:normalViewPr>
  <p:slideViewPr>
    <p:cSldViewPr snapToGrid="0">
      <p:cViewPr varScale="1">
        <p:scale>
          <a:sx n="90" d="100"/>
          <a:sy n="90" d="100"/>
        </p:scale>
        <p:origin x="2208"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7" d="100"/>
          <a:sy n="57" d="100"/>
        </p:scale>
        <p:origin x="249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57C01C-F3C6-4004-96CD-3AD985DA3B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2477FE1-F6F8-49E9-B5F8-4BE4DD62D008}">
      <dgm:prSet custT="1"/>
      <dgm:spPr/>
      <dgm:t>
        <a:bodyPr/>
        <a:lstStyle/>
        <a:p>
          <a:r>
            <a:rPr lang="en-US" altLang="zh-TW" sz="1500" dirty="0">
              <a:latin typeface="+mn-ea"/>
              <a:ea typeface="+mn-ea"/>
            </a:rPr>
            <a:t>1.</a:t>
          </a:r>
          <a:r>
            <a:rPr lang="en-US" sz="2000" dirty="0">
              <a:latin typeface="+mn-ea"/>
              <a:ea typeface="+mn-ea"/>
            </a:rPr>
            <a:t>我每天上网时间超过三小时</a:t>
          </a:r>
          <a:r>
            <a:rPr lang="en-US" sz="1500" dirty="0">
              <a:latin typeface="+mn-ea"/>
              <a:ea typeface="+mn-ea"/>
            </a:rPr>
            <a:t>？</a:t>
          </a:r>
        </a:p>
      </dgm:t>
    </dgm:pt>
    <dgm:pt modelId="{E6D07412-6CDC-4FF4-BD80-F6328D0B06DD}" type="parTrans" cxnId="{2BFCAC78-E4AD-4DE8-ABAE-7F4CC6771760}">
      <dgm:prSet/>
      <dgm:spPr/>
      <dgm:t>
        <a:bodyPr/>
        <a:lstStyle/>
        <a:p>
          <a:endParaRPr lang="en-US"/>
        </a:p>
      </dgm:t>
    </dgm:pt>
    <dgm:pt modelId="{F53A8BAD-0F40-4B0E-B219-6020634769C6}" type="sibTrans" cxnId="{2BFCAC78-E4AD-4DE8-ABAE-7F4CC6771760}">
      <dgm:prSet/>
      <dgm:spPr/>
      <dgm:t>
        <a:bodyPr/>
        <a:lstStyle/>
        <a:p>
          <a:endParaRPr lang="en-US"/>
        </a:p>
      </dgm:t>
    </dgm:pt>
    <dgm:pt modelId="{F261DCF7-D06D-401D-B927-00AD09DAAC68}">
      <dgm:prSet custT="1"/>
      <dgm:spPr/>
      <dgm:t>
        <a:bodyPr/>
        <a:lstStyle/>
        <a:p>
          <a:r>
            <a:rPr lang="en-US" altLang="zh-TW" sz="1800" dirty="0">
              <a:latin typeface="+mn-ea"/>
              <a:ea typeface="+mn-ea"/>
            </a:rPr>
            <a:t>2.</a:t>
          </a:r>
          <a:r>
            <a:rPr lang="en-US" sz="1800" dirty="0">
              <a:latin typeface="+mn-ea"/>
              <a:ea typeface="+mn-ea"/>
            </a:rPr>
            <a:t>我曾因为上网时间过与父母争</a:t>
          </a:r>
          <a:r>
            <a:rPr lang="zh-TW" sz="1800" dirty="0">
              <a:latin typeface="+mn-ea"/>
              <a:ea typeface="+mn-ea"/>
            </a:rPr>
            <a:t>执？</a:t>
          </a:r>
          <a:endParaRPr lang="en-US" sz="1800" dirty="0">
            <a:latin typeface="+mn-ea"/>
            <a:ea typeface="+mn-ea"/>
          </a:endParaRPr>
        </a:p>
      </dgm:t>
    </dgm:pt>
    <dgm:pt modelId="{7D4DADC7-229F-48EE-B1EC-EE0FCA773295}" type="parTrans" cxnId="{949767AF-2847-45D9-964B-4528E8EFD3DF}">
      <dgm:prSet/>
      <dgm:spPr/>
      <dgm:t>
        <a:bodyPr/>
        <a:lstStyle/>
        <a:p>
          <a:endParaRPr lang="en-US"/>
        </a:p>
      </dgm:t>
    </dgm:pt>
    <dgm:pt modelId="{4EFD892A-87D5-4B20-8927-5AAD2CBD98CA}" type="sibTrans" cxnId="{949767AF-2847-45D9-964B-4528E8EFD3DF}">
      <dgm:prSet/>
      <dgm:spPr/>
      <dgm:t>
        <a:bodyPr/>
        <a:lstStyle/>
        <a:p>
          <a:endParaRPr lang="en-US"/>
        </a:p>
      </dgm:t>
    </dgm:pt>
    <dgm:pt modelId="{24F98127-E345-48DF-9F1B-AE3BE4695640}">
      <dgm:prSet custT="1"/>
      <dgm:spPr/>
      <dgm:t>
        <a:bodyPr/>
        <a:lstStyle/>
        <a:p>
          <a:r>
            <a:rPr lang="en-US" altLang="zh-TW" sz="1800" dirty="0">
              <a:latin typeface="+mn-ea"/>
              <a:ea typeface="+mn-ea"/>
            </a:rPr>
            <a:t>3.</a:t>
          </a:r>
          <a:r>
            <a:rPr lang="en-US" sz="1800" dirty="0">
              <a:latin typeface="+mn-ea"/>
              <a:ea typeface="+mn-ea"/>
            </a:rPr>
            <a:t>我曾因为上网而放</a:t>
          </a:r>
          <a:r>
            <a:rPr lang="zh-TW" sz="1800" dirty="0">
              <a:latin typeface="+mn-ea"/>
              <a:ea typeface="+mn-ea"/>
            </a:rPr>
            <a:t>弃外出活动？</a:t>
          </a:r>
          <a:endParaRPr lang="en-US" sz="1800" dirty="0">
            <a:latin typeface="+mn-ea"/>
            <a:ea typeface="+mn-ea"/>
          </a:endParaRPr>
        </a:p>
      </dgm:t>
    </dgm:pt>
    <dgm:pt modelId="{451E8015-F495-4A26-A7C9-D76AC39F62C1}" type="parTrans" cxnId="{6E06876F-4A3F-4078-8028-BF7898C2F516}">
      <dgm:prSet/>
      <dgm:spPr/>
      <dgm:t>
        <a:bodyPr/>
        <a:lstStyle/>
        <a:p>
          <a:endParaRPr lang="en-US"/>
        </a:p>
      </dgm:t>
    </dgm:pt>
    <dgm:pt modelId="{517D5E3A-4584-4C0D-8D34-8FD76679F21A}" type="sibTrans" cxnId="{6E06876F-4A3F-4078-8028-BF7898C2F516}">
      <dgm:prSet/>
      <dgm:spPr/>
      <dgm:t>
        <a:bodyPr/>
        <a:lstStyle/>
        <a:p>
          <a:endParaRPr lang="en-US"/>
        </a:p>
      </dgm:t>
    </dgm:pt>
    <dgm:pt modelId="{285B684D-6EE1-4132-9532-139CA6D1D6ED}">
      <dgm:prSet custT="1"/>
      <dgm:spPr/>
      <dgm:t>
        <a:bodyPr/>
        <a:lstStyle/>
        <a:p>
          <a:r>
            <a:rPr lang="en-US" altLang="zh-TW" sz="1800" dirty="0">
              <a:latin typeface="+mn-ea"/>
              <a:ea typeface="+mn-ea"/>
            </a:rPr>
            <a:t>4.</a:t>
          </a:r>
          <a:r>
            <a:rPr lang="en-US" sz="1800" dirty="0">
              <a:latin typeface="+mn-ea"/>
              <a:ea typeface="+mn-ea"/>
            </a:rPr>
            <a:t>我曾因为上网而减少睡</a:t>
          </a:r>
          <a:r>
            <a:rPr lang="zh-TW" sz="1800" dirty="0">
              <a:latin typeface="+mn-ea"/>
              <a:ea typeface="+mn-ea"/>
            </a:rPr>
            <a:t>眠时间？</a:t>
          </a:r>
          <a:endParaRPr lang="en-US" sz="1800" dirty="0">
            <a:latin typeface="+mn-ea"/>
            <a:ea typeface="+mn-ea"/>
          </a:endParaRPr>
        </a:p>
      </dgm:t>
    </dgm:pt>
    <dgm:pt modelId="{1BD96E23-FFCB-40C6-8693-DC93BFF2423F}" type="parTrans" cxnId="{F27C9504-CF2E-42AC-93B3-08645D32C363}">
      <dgm:prSet/>
      <dgm:spPr/>
      <dgm:t>
        <a:bodyPr/>
        <a:lstStyle/>
        <a:p>
          <a:endParaRPr lang="en-US"/>
        </a:p>
      </dgm:t>
    </dgm:pt>
    <dgm:pt modelId="{D34F84FD-A877-404C-A71F-E00177C5B3F7}" type="sibTrans" cxnId="{F27C9504-CF2E-42AC-93B3-08645D32C363}">
      <dgm:prSet/>
      <dgm:spPr/>
      <dgm:t>
        <a:bodyPr/>
        <a:lstStyle/>
        <a:p>
          <a:endParaRPr lang="en-US"/>
        </a:p>
      </dgm:t>
    </dgm:pt>
    <dgm:pt modelId="{59280E09-B012-4BC6-A216-42B7B041A68F}">
      <dgm:prSet custT="1"/>
      <dgm:spPr/>
      <dgm:t>
        <a:bodyPr/>
        <a:lstStyle/>
        <a:p>
          <a:r>
            <a:rPr lang="en-US" altLang="zh-TW" sz="1800" dirty="0">
              <a:latin typeface="+mn-ea"/>
              <a:ea typeface="+mn-ea"/>
            </a:rPr>
            <a:t>5.</a:t>
          </a:r>
          <a:r>
            <a:rPr lang="en-US" sz="1800" dirty="0">
              <a:latin typeface="+mn-ea"/>
              <a:ea typeface="+mn-ea"/>
            </a:rPr>
            <a:t>我因为上网影响了学业成绩？</a:t>
          </a:r>
        </a:p>
      </dgm:t>
    </dgm:pt>
    <dgm:pt modelId="{09833813-DF6F-4EC6-AB68-FFA7267C5100}" type="parTrans" cxnId="{A77C200B-EE74-4F06-A537-CF8B8B595C52}">
      <dgm:prSet/>
      <dgm:spPr/>
      <dgm:t>
        <a:bodyPr/>
        <a:lstStyle/>
        <a:p>
          <a:endParaRPr lang="en-US"/>
        </a:p>
      </dgm:t>
    </dgm:pt>
    <dgm:pt modelId="{F3DB93F9-74CF-4407-AE47-09EF5261E996}" type="sibTrans" cxnId="{A77C200B-EE74-4F06-A537-CF8B8B595C52}">
      <dgm:prSet/>
      <dgm:spPr/>
      <dgm:t>
        <a:bodyPr/>
        <a:lstStyle/>
        <a:p>
          <a:endParaRPr lang="en-US"/>
        </a:p>
      </dgm:t>
    </dgm:pt>
    <dgm:pt modelId="{09678DD9-304B-485B-ABFD-B26533DEDE5E}">
      <dgm:prSet custT="1"/>
      <dgm:spPr/>
      <dgm:t>
        <a:bodyPr/>
        <a:lstStyle/>
        <a:p>
          <a:r>
            <a:rPr lang="en-US" altLang="zh-TW" sz="1800" dirty="0">
              <a:latin typeface="+mn-ea"/>
              <a:ea typeface="+mn-ea"/>
            </a:rPr>
            <a:t>6.</a:t>
          </a:r>
          <a:r>
            <a:rPr lang="en-US" sz="1800" dirty="0">
              <a:latin typeface="+mn-ea"/>
              <a:ea typeface="+mn-ea"/>
            </a:rPr>
            <a:t>我曾向家人、朋友或师长隐瞒上网时间？</a:t>
          </a:r>
        </a:p>
      </dgm:t>
    </dgm:pt>
    <dgm:pt modelId="{011EE8E7-EAF5-444B-BD85-09B9680E5261}" type="parTrans" cxnId="{C0507751-DB75-4174-AA41-10E2CA5D4AEB}">
      <dgm:prSet/>
      <dgm:spPr/>
      <dgm:t>
        <a:bodyPr/>
        <a:lstStyle/>
        <a:p>
          <a:endParaRPr lang="en-US"/>
        </a:p>
      </dgm:t>
    </dgm:pt>
    <dgm:pt modelId="{9CC029F1-5B1C-47F0-8AB6-A6EFA995300B}" type="sibTrans" cxnId="{C0507751-DB75-4174-AA41-10E2CA5D4AEB}">
      <dgm:prSet/>
      <dgm:spPr/>
      <dgm:t>
        <a:bodyPr/>
        <a:lstStyle/>
        <a:p>
          <a:endParaRPr lang="en-US"/>
        </a:p>
      </dgm:t>
    </dgm:pt>
    <dgm:pt modelId="{84F6C1F1-5A8A-F943-9DE3-9FD337CDA0EB}" type="pres">
      <dgm:prSet presAssocID="{9B57C01C-F3C6-4004-96CD-3AD985DA3B09}" presName="linear" presStyleCnt="0">
        <dgm:presLayoutVars>
          <dgm:animLvl val="lvl"/>
          <dgm:resizeHandles val="exact"/>
        </dgm:presLayoutVars>
      </dgm:prSet>
      <dgm:spPr/>
    </dgm:pt>
    <dgm:pt modelId="{C25982E8-D7AD-AC44-9881-CECE0CD61346}" type="pres">
      <dgm:prSet presAssocID="{32477FE1-F6F8-49E9-B5F8-4BE4DD62D008}" presName="parentText" presStyleLbl="node1" presStyleIdx="0" presStyleCnt="6">
        <dgm:presLayoutVars>
          <dgm:chMax val="0"/>
          <dgm:bulletEnabled val="1"/>
        </dgm:presLayoutVars>
      </dgm:prSet>
      <dgm:spPr/>
    </dgm:pt>
    <dgm:pt modelId="{6DA1B215-1E8B-264C-84FE-7A0306D8BF52}" type="pres">
      <dgm:prSet presAssocID="{F53A8BAD-0F40-4B0E-B219-6020634769C6}" presName="spacer" presStyleCnt="0"/>
      <dgm:spPr/>
    </dgm:pt>
    <dgm:pt modelId="{3423CBF1-1DCC-BB49-93FD-15DFB061D75E}" type="pres">
      <dgm:prSet presAssocID="{F261DCF7-D06D-401D-B927-00AD09DAAC68}" presName="parentText" presStyleLbl="node1" presStyleIdx="1" presStyleCnt="6">
        <dgm:presLayoutVars>
          <dgm:chMax val="0"/>
          <dgm:bulletEnabled val="1"/>
        </dgm:presLayoutVars>
      </dgm:prSet>
      <dgm:spPr/>
    </dgm:pt>
    <dgm:pt modelId="{6811C34A-C7C7-F34B-AFF9-6E88C7E50EBF}" type="pres">
      <dgm:prSet presAssocID="{4EFD892A-87D5-4B20-8927-5AAD2CBD98CA}" presName="spacer" presStyleCnt="0"/>
      <dgm:spPr/>
    </dgm:pt>
    <dgm:pt modelId="{D4C75CF5-9963-7A44-BAC2-1AEE856FCFC1}" type="pres">
      <dgm:prSet presAssocID="{24F98127-E345-48DF-9F1B-AE3BE4695640}" presName="parentText" presStyleLbl="node1" presStyleIdx="2" presStyleCnt="6">
        <dgm:presLayoutVars>
          <dgm:chMax val="0"/>
          <dgm:bulletEnabled val="1"/>
        </dgm:presLayoutVars>
      </dgm:prSet>
      <dgm:spPr/>
    </dgm:pt>
    <dgm:pt modelId="{09E25491-3F22-2445-8F40-AD8F2EDFE749}" type="pres">
      <dgm:prSet presAssocID="{517D5E3A-4584-4C0D-8D34-8FD76679F21A}" presName="spacer" presStyleCnt="0"/>
      <dgm:spPr/>
    </dgm:pt>
    <dgm:pt modelId="{80A8E980-07F3-634C-849E-CB1585E8EB56}" type="pres">
      <dgm:prSet presAssocID="{285B684D-6EE1-4132-9532-139CA6D1D6ED}" presName="parentText" presStyleLbl="node1" presStyleIdx="3" presStyleCnt="6">
        <dgm:presLayoutVars>
          <dgm:chMax val="0"/>
          <dgm:bulletEnabled val="1"/>
        </dgm:presLayoutVars>
      </dgm:prSet>
      <dgm:spPr/>
    </dgm:pt>
    <dgm:pt modelId="{5757483C-D592-5744-A1BE-AD70CC490CE4}" type="pres">
      <dgm:prSet presAssocID="{D34F84FD-A877-404C-A71F-E00177C5B3F7}" presName="spacer" presStyleCnt="0"/>
      <dgm:spPr/>
    </dgm:pt>
    <dgm:pt modelId="{C50A2C3B-DCE3-A04D-BCB0-DE8312463EDC}" type="pres">
      <dgm:prSet presAssocID="{59280E09-B012-4BC6-A216-42B7B041A68F}" presName="parentText" presStyleLbl="node1" presStyleIdx="4" presStyleCnt="6">
        <dgm:presLayoutVars>
          <dgm:chMax val="0"/>
          <dgm:bulletEnabled val="1"/>
        </dgm:presLayoutVars>
      </dgm:prSet>
      <dgm:spPr/>
    </dgm:pt>
    <dgm:pt modelId="{69FFE25B-5A17-EF47-BDBD-85B00D2EC056}" type="pres">
      <dgm:prSet presAssocID="{F3DB93F9-74CF-4407-AE47-09EF5261E996}" presName="spacer" presStyleCnt="0"/>
      <dgm:spPr/>
    </dgm:pt>
    <dgm:pt modelId="{6E4BBF42-89A7-FB49-A2A0-266D5C0E6341}" type="pres">
      <dgm:prSet presAssocID="{09678DD9-304B-485B-ABFD-B26533DEDE5E}" presName="parentText" presStyleLbl="node1" presStyleIdx="5" presStyleCnt="6">
        <dgm:presLayoutVars>
          <dgm:chMax val="0"/>
          <dgm:bulletEnabled val="1"/>
        </dgm:presLayoutVars>
      </dgm:prSet>
      <dgm:spPr/>
    </dgm:pt>
  </dgm:ptLst>
  <dgm:cxnLst>
    <dgm:cxn modelId="{F27C9504-CF2E-42AC-93B3-08645D32C363}" srcId="{9B57C01C-F3C6-4004-96CD-3AD985DA3B09}" destId="{285B684D-6EE1-4132-9532-139CA6D1D6ED}" srcOrd="3" destOrd="0" parTransId="{1BD96E23-FFCB-40C6-8693-DC93BFF2423F}" sibTransId="{D34F84FD-A877-404C-A71F-E00177C5B3F7}"/>
    <dgm:cxn modelId="{A77C200B-EE74-4F06-A537-CF8B8B595C52}" srcId="{9B57C01C-F3C6-4004-96CD-3AD985DA3B09}" destId="{59280E09-B012-4BC6-A216-42B7B041A68F}" srcOrd="4" destOrd="0" parTransId="{09833813-DF6F-4EC6-AB68-FFA7267C5100}" sibTransId="{F3DB93F9-74CF-4407-AE47-09EF5261E996}"/>
    <dgm:cxn modelId="{F3DAA76C-9D0F-4A43-8362-44142EFACFD2}" type="presOf" srcId="{09678DD9-304B-485B-ABFD-B26533DEDE5E}" destId="{6E4BBF42-89A7-FB49-A2A0-266D5C0E6341}" srcOrd="0" destOrd="0" presId="urn:microsoft.com/office/officeart/2005/8/layout/vList2"/>
    <dgm:cxn modelId="{6E06876F-4A3F-4078-8028-BF7898C2F516}" srcId="{9B57C01C-F3C6-4004-96CD-3AD985DA3B09}" destId="{24F98127-E345-48DF-9F1B-AE3BE4695640}" srcOrd="2" destOrd="0" parTransId="{451E8015-F495-4A26-A7C9-D76AC39F62C1}" sibTransId="{517D5E3A-4584-4C0D-8D34-8FD76679F21A}"/>
    <dgm:cxn modelId="{C0507751-DB75-4174-AA41-10E2CA5D4AEB}" srcId="{9B57C01C-F3C6-4004-96CD-3AD985DA3B09}" destId="{09678DD9-304B-485B-ABFD-B26533DEDE5E}" srcOrd="5" destOrd="0" parTransId="{011EE8E7-EAF5-444B-BD85-09B9680E5261}" sibTransId="{9CC029F1-5B1C-47F0-8AB6-A6EFA995300B}"/>
    <dgm:cxn modelId="{2BFCAC78-E4AD-4DE8-ABAE-7F4CC6771760}" srcId="{9B57C01C-F3C6-4004-96CD-3AD985DA3B09}" destId="{32477FE1-F6F8-49E9-B5F8-4BE4DD62D008}" srcOrd="0" destOrd="0" parTransId="{E6D07412-6CDC-4FF4-BD80-F6328D0B06DD}" sibTransId="{F53A8BAD-0F40-4B0E-B219-6020634769C6}"/>
    <dgm:cxn modelId="{CE22517B-B36B-2F44-93ED-FB0916209115}" type="presOf" srcId="{24F98127-E345-48DF-9F1B-AE3BE4695640}" destId="{D4C75CF5-9963-7A44-BAC2-1AEE856FCFC1}" srcOrd="0" destOrd="0" presId="urn:microsoft.com/office/officeart/2005/8/layout/vList2"/>
    <dgm:cxn modelId="{539D008C-C644-3843-8B11-866956D67A90}" type="presOf" srcId="{9B57C01C-F3C6-4004-96CD-3AD985DA3B09}" destId="{84F6C1F1-5A8A-F943-9DE3-9FD337CDA0EB}" srcOrd="0" destOrd="0" presId="urn:microsoft.com/office/officeart/2005/8/layout/vList2"/>
    <dgm:cxn modelId="{5ABFFE90-7E60-A84D-A8BC-5AA056904AAA}" type="presOf" srcId="{32477FE1-F6F8-49E9-B5F8-4BE4DD62D008}" destId="{C25982E8-D7AD-AC44-9881-CECE0CD61346}" srcOrd="0" destOrd="0" presId="urn:microsoft.com/office/officeart/2005/8/layout/vList2"/>
    <dgm:cxn modelId="{D21CE9A7-4B20-9345-AD3E-44A56E9BF834}" type="presOf" srcId="{285B684D-6EE1-4132-9532-139CA6D1D6ED}" destId="{80A8E980-07F3-634C-849E-CB1585E8EB56}" srcOrd="0" destOrd="0" presId="urn:microsoft.com/office/officeart/2005/8/layout/vList2"/>
    <dgm:cxn modelId="{949767AF-2847-45D9-964B-4528E8EFD3DF}" srcId="{9B57C01C-F3C6-4004-96CD-3AD985DA3B09}" destId="{F261DCF7-D06D-401D-B927-00AD09DAAC68}" srcOrd="1" destOrd="0" parTransId="{7D4DADC7-229F-48EE-B1EC-EE0FCA773295}" sibTransId="{4EFD892A-87D5-4B20-8927-5AAD2CBD98CA}"/>
    <dgm:cxn modelId="{ED00FEB6-A330-1943-92F0-E1266BFD7FEF}" type="presOf" srcId="{59280E09-B012-4BC6-A216-42B7B041A68F}" destId="{C50A2C3B-DCE3-A04D-BCB0-DE8312463EDC}" srcOrd="0" destOrd="0" presId="urn:microsoft.com/office/officeart/2005/8/layout/vList2"/>
    <dgm:cxn modelId="{70632EEA-34C7-7541-B035-511D431012A1}" type="presOf" srcId="{F261DCF7-D06D-401D-B927-00AD09DAAC68}" destId="{3423CBF1-1DCC-BB49-93FD-15DFB061D75E}" srcOrd="0" destOrd="0" presId="urn:microsoft.com/office/officeart/2005/8/layout/vList2"/>
    <dgm:cxn modelId="{6C1DF072-31D0-C740-8DB3-3DB7733E6B1C}" type="presParOf" srcId="{84F6C1F1-5A8A-F943-9DE3-9FD337CDA0EB}" destId="{C25982E8-D7AD-AC44-9881-CECE0CD61346}" srcOrd="0" destOrd="0" presId="urn:microsoft.com/office/officeart/2005/8/layout/vList2"/>
    <dgm:cxn modelId="{B03893A9-2FAE-4E4E-8500-A8C13B2E40B5}" type="presParOf" srcId="{84F6C1F1-5A8A-F943-9DE3-9FD337CDA0EB}" destId="{6DA1B215-1E8B-264C-84FE-7A0306D8BF52}" srcOrd="1" destOrd="0" presId="urn:microsoft.com/office/officeart/2005/8/layout/vList2"/>
    <dgm:cxn modelId="{7724C169-9C6A-664C-BFFF-35E097CA6B02}" type="presParOf" srcId="{84F6C1F1-5A8A-F943-9DE3-9FD337CDA0EB}" destId="{3423CBF1-1DCC-BB49-93FD-15DFB061D75E}" srcOrd="2" destOrd="0" presId="urn:microsoft.com/office/officeart/2005/8/layout/vList2"/>
    <dgm:cxn modelId="{50AF883D-0DC3-184A-B8D7-705A67BE5F8A}" type="presParOf" srcId="{84F6C1F1-5A8A-F943-9DE3-9FD337CDA0EB}" destId="{6811C34A-C7C7-F34B-AFF9-6E88C7E50EBF}" srcOrd="3" destOrd="0" presId="urn:microsoft.com/office/officeart/2005/8/layout/vList2"/>
    <dgm:cxn modelId="{72835ADD-F57A-C042-A84E-542A98E31A52}" type="presParOf" srcId="{84F6C1F1-5A8A-F943-9DE3-9FD337CDA0EB}" destId="{D4C75CF5-9963-7A44-BAC2-1AEE856FCFC1}" srcOrd="4" destOrd="0" presId="urn:microsoft.com/office/officeart/2005/8/layout/vList2"/>
    <dgm:cxn modelId="{658F5B6F-BE51-C548-A5B3-4E73251D84D6}" type="presParOf" srcId="{84F6C1F1-5A8A-F943-9DE3-9FD337CDA0EB}" destId="{09E25491-3F22-2445-8F40-AD8F2EDFE749}" srcOrd="5" destOrd="0" presId="urn:microsoft.com/office/officeart/2005/8/layout/vList2"/>
    <dgm:cxn modelId="{B2CD9265-8621-8E4A-A20E-F38969D2EBA2}" type="presParOf" srcId="{84F6C1F1-5A8A-F943-9DE3-9FD337CDA0EB}" destId="{80A8E980-07F3-634C-849E-CB1585E8EB56}" srcOrd="6" destOrd="0" presId="urn:microsoft.com/office/officeart/2005/8/layout/vList2"/>
    <dgm:cxn modelId="{2A399D49-E6C7-9749-879C-1F6AA366C682}" type="presParOf" srcId="{84F6C1F1-5A8A-F943-9DE3-9FD337CDA0EB}" destId="{5757483C-D592-5744-A1BE-AD70CC490CE4}" srcOrd="7" destOrd="0" presId="urn:microsoft.com/office/officeart/2005/8/layout/vList2"/>
    <dgm:cxn modelId="{7C82052E-2F6A-544A-AD38-9946903C117B}" type="presParOf" srcId="{84F6C1F1-5A8A-F943-9DE3-9FD337CDA0EB}" destId="{C50A2C3B-DCE3-A04D-BCB0-DE8312463EDC}" srcOrd="8" destOrd="0" presId="urn:microsoft.com/office/officeart/2005/8/layout/vList2"/>
    <dgm:cxn modelId="{74026D09-46DF-6946-91D7-C4117DB89FBE}" type="presParOf" srcId="{84F6C1F1-5A8A-F943-9DE3-9FD337CDA0EB}" destId="{69FFE25B-5A17-EF47-BDBD-85B00D2EC056}" srcOrd="9" destOrd="0" presId="urn:microsoft.com/office/officeart/2005/8/layout/vList2"/>
    <dgm:cxn modelId="{603F8695-4EDA-5340-A8B3-6D8E841F525D}" type="presParOf" srcId="{84F6C1F1-5A8A-F943-9DE3-9FD337CDA0EB}" destId="{6E4BBF42-89A7-FB49-A2A0-266D5C0E6341}"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982E8-D7AD-AC44-9881-CECE0CD61346}">
      <dsp:nvSpPr>
        <dsp:cNvPr id="0" name=""/>
        <dsp:cNvSpPr/>
      </dsp:nvSpPr>
      <dsp:spPr>
        <a:xfrm>
          <a:off x="0" y="1427"/>
          <a:ext cx="3877783" cy="6360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altLang="zh-TW" sz="1500" kern="1200" dirty="0">
              <a:latin typeface="+mn-ea"/>
              <a:ea typeface="+mn-ea"/>
            </a:rPr>
            <a:t>1.</a:t>
          </a:r>
          <a:r>
            <a:rPr lang="en-US" sz="2000" kern="1200" dirty="0">
              <a:latin typeface="+mn-ea"/>
              <a:ea typeface="+mn-ea"/>
            </a:rPr>
            <a:t>我每天上网时间超过三小时</a:t>
          </a:r>
          <a:r>
            <a:rPr lang="en-US" sz="1500" kern="1200" dirty="0">
              <a:latin typeface="+mn-ea"/>
              <a:ea typeface="+mn-ea"/>
            </a:rPr>
            <a:t>？</a:t>
          </a:r>
        </a:p>
      </dsp:txBody>
      <dsp:txXfrm>
        <a:off x="31052" y="32479"/>
        <a:ext cx="3815679" cy="573990"/>
      </dsp:txXfrm>
    </dsp:sp>
    <dsp:sp modelId="{3423CBF1-1DCC-BB49-93FD-15DFB061D75E}">
      <dsp:nvSpPr>
        <dsp:cNvPr id="0" name=""/>
        <dsp:cNvSpPr/>
      </dsp:nvSpPr>
      <dsp:spPr>
        <a:xfrm>
          <a:off x="0" y="651838"/>
          <a:ext cx="3877783" cy="6360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altLang="zh-TW" sz="1800" kern="1200" dirty="0">
              <a:latin typeface="+mn-ea"/>
              <a:ea typeface="+mn-ea"/>
            </a:rPr>
            <a:t>2.</a:t>
          </a:r>
          <a:r>
            <a:rPr lang="en-US" sz="1800" kern="1200" dirty="0">
              <a:latin typeface="+mn-ea"/>
              <a:ea typeface="+mn-ea"/>
            </a:rPr>
            <a:t>我曾因为上网时间过与父母争</a:t>
          </a:r>
          <a:r>
            <a:rPr lang="zh-TW" sz="1800" kern="1200" dirty="0">
              <a:latin typeface="+mn-ea"/>
              <a:ea typeface="+mn-ea"/>
            </a:rPr>
            <a:t>执？</a:t>
          </a:r>
          <a:endParaRPr lang="en-US" sz="1800" kern="1200" dirty="0">
            <a:latin typeface="+mn-ea"/>
            <a:ea typeface="+mn-ea"/>
          </a:endParaRPr>
        </a:p>
      </dsp:txBody>
      <dsp:txXfrm>
        <a:off x="31052" y="682890"/>
        <a:ext cx="3815679" cy="573990"/>
      </dsp:txXfrm>
    </dsp:sp>
    <dsp:sp modelId="{D4C75CF5-9963-7A44-BAC2-1AEE856FCFC1}">
      <dsp:nvSpPr>
        <dsp:cNvPr id="0" name=""/>
        <dsp:cNvSpPr/>
      </dsp:nvSpPr>
      <dsp:spPr>
        <a:xfrm>
          <a:off x="0" y="1302248"/>
          <a:ext cx="3877783" cy="6360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altLang="zh-TW" sz="1800" kern="1200" dirty="0">
              <a:latin typeface="+mn-ea"/>
              <a:ea typeface="+mn-ea"/>
            </a:rPr>
            <a:t>3.</a:t>
          </a:r>
          <a:r>
            <a:rPr lang="en-US" sz="1800" kern="1200" dirty="0">
              <a:latin typeface="+mn-ea"/>
              <a:ea typeface="+mn-ea"/>
            </a:rPr>
            <a:t>我曾因为上网而放</a:t>
          </a:r>
          <a:r>
            <a:rPr lang="zh-TW" sz="1800" kern="1200" dirty="0">
              <a:latin typeface="+mn-ea"/>
              <a:ea typeface="+mn-ea"/>
            </a:rPr>
            <a:t>弃外出活动？</a:t>
          </a:r>
          <a:endParaRPr lang="en-US" sz="1800" kern="1200" dirty="0">
            <a:latin typeface="+mn-ea"/>
            <a:ea typeface="+mn-ea"/>
          </a:endParaRPr>
        </a:p>
      </dsp:txBody>
      <dsp:txXfrm>
        <a:off x="31052" y="1333300"/>
        <a:ext cx="3815679" cy="573990"/>
      </dsp:txXfrm>
    </dsp:sp>
    <dsp:sp modelId="{80A8E980-07F3-634C-849E-CB1585E8EB56}">
      <dsp:nvSpPr>
        <dsp:cNvPr id="0" name=""/>
        <dsp:cNvSpPr/>
      </dsp:nvSpPr>
      <dsp:spPr>
        <a:xfrm>
          <a:off x="0" y="1952658"/>
          <a:ext cx="3877783" cy="6360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altLang="zh-TW" sz="1800" kern="1200" dirty="0">
              <a:latin typeface="+mn-ea"/>
              <a:ea typeface="+mn-ea"/>
            </a:rPr>
            <a:t>4.</a:t>
          </a:r>
          <a:r>
            <a:rPr lang="en-US" sz="1800" kern="1200" dirty="0">
              <a:latin typeface="+mn-ea"/>
              <a:ea typeface="+mn-ea"/>
            </a:rPr>
            <a:t>我曾因为上网而减少睡</a:t>
          </a:r>
          <a:r>
            <a:rPr lang="zh-TW" sz="1800" kern="1200" dirty="0">
              <a:latin typeface="+mn-ea"/>
              <a:ea typeface="+mn-ea"/>
            </a:rPr>
            <a:t>眠时间？</a:t>
          </a:r>
          <a:endParaRPr lang="en-US" sz="1800" kern="1200" dirty="0">
            <a:latin typeface="+mn-ea"/>
            <a:ea typeface="+mn-ea"/>
          </a:endParaRPr>
        </a:p>
      </dsp:txBody>
      <dsp:txXfrm>
        <a:off x="31052" y="1983710"/>
        <a:ext cx="3815679" cy="573990"/>
      </dsp:txXfrm>
    </dsp:sp>
    <dsp:sp modelId="{C50A2C3B-DCE3-A04D-BCB0-DE8312463EDC}">
      <dsp:nvSpPr>
        <dsp:cNvPr id="0" name=""/>
        <dsp:cNvSpPr/>
      </dsp:nvSpPr>
      <dsp:spPr>
        <a:xfrm>
          <a:off x="0" y="2603069"/>
          <a:ext cx="3877783" cy="6360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altLang="zh-TW" sz="1800" kern="1200" dirty="0">
              <a:latin typeface="+mn-ea"/>
              <a:ea typeface="+mn-ea"/>
            </a:rPr>
            <a:t>5.</a:t>
          </a:r>
          <a:r>
            <a:rPr lang="en-US" sz="1800" kern="1200" dirty="0">
              <a:latin typeface="+mn-ea"/>
              <a:ea typeface="+mn-ea"/>
            </a:rPr>
            <a:t>我因为上网影响了学业成绩？</a:t>
          </a:r>
        </a:p>
      </dsp:txBody>
      <dsp:txXfrm>
        <a:off x="31052" y="2634121"/>
        <a:ext cx="3815679" cy="573990"/>
      </dsp:txXfrm>
    </dsp:sp>
    <dsp:sp modelId="{6E4BBF42-89A7-FB49-A2A0-266D5C0E6341}">
      <dsp:nvSpPr>
        <dsp:cNvPr id="0" name=""/>
        <dsp:cNvSpPr/>
      </dsp:nvSpPr>
      <dsp:spPr>
        <a:xfrm>
          <a:off x="0" y="3253479"/>
          <a:ext cx="3877783" cy="6360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altLang="zh-TW" sz="1800" kern="1200" dirty="0">
              <a:latin typeface="+mn-ea"/>
              <a:ea typeface="+mn-ea"/>
            </a:rPr>
            <a:t>6.</a:t>
          </a:r>
          <a:r>
            <a:rPr lang="en-US" sz="1800" kern="1200" dirty="0">
              <a:latin typeface="+mn-ea"/>
              <a:ea typeface="+mn-ea"/>
            </a:rPr>
            <a:t>我曾向家人、朋友或师长隐瞒上网时间？</a:t>
          </a:r>
        </a:p>
      </dsp:txBody>
      <dsp:txXfrm>
        <a:off x="31052" y="3284531"/>
        <a:ext cx="3815679" cy="5739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3" name="日期預留位置 2"/>
          <p:cNvSpPr>
            <a:spLocks noGrp="1"/>
          </p:cNvSpPr>
          <p:nvPr>
            <p:ph type="dt" sz="quarter" idx="1"/>
          </p:nvPr>
        </p:nvSpPr>
        <p:spPr>
          <a:xfrm>
            <a:off x="5622799" y="0"/>
            <a:ext cx="4301543" cy="341064"/>
          </a:xfrm>
          <a:prstGeom prst="rect">
            <a:avLst/>
          </a:prstGeom>
        </p:spPr>
        <p:txBody>
          <a:bodyPr vert="horz" lIns="91440" tIns="45720" rIns="91440" bIns="45720" rtlCol="0"/>
          <a:lstStyle>
            <a:lvl1pPr algn="r">
              <a:defRPr sz="1200"/>
            </a:lvl1pPr>
          </a:lstStyle>
          <a:p>
            <a:pPr rtl="0"/>
            <a:fld id="{3034A8C4-D79B-4AD2-A818-804AE4A1821C}" type="datetime2">
              <a:rPr lang="zh-TW" altLang="en-US" smtClean="0">
                <a:latin typeface="微軟正黑體" panose="020B0604030504040204" pitchFamily="34" charset="-120"/>
                <a:ea typeface="微軟正黑體" panose="020B0604030504040204" pitchFamily="34" charset="-120"/>
              </a:rPr>
              <a:t>2026年1月6日</a:t>
            </a:fld>
            <a:endParaRPr lang="zh-TW" altLang="en-US" dirty="0">
              <a:latin typeface="微軟正黑體" panose="020B0604030504040204" pitchFamily="34" charset="-120"/>
              <a:ea typeface="微軟正黑體" panose="020B0604030504040204" pitchFamily="34" charset="-120"/>
            </a:endParaRPr>
          </a:p>
        </p:txBody>
      </p:sp>
      <p:sp>
        <p:nvSpPr>
          <p:cNvPr id="4" name="頁尾預留位置 3"/>
          <p:cNvSpPr>
            <a:spLocks noGrp="1"/>
          </p:cNvSpPr>
          <p:nvPr>
            <p:ph type="ftr" sz="quarter" idx="2"/>
          </p:nvPr>
        </p:nvSpPr>
        <p:spPr>
          <a:xfrm>
            <a:off x="1" y="6456612"/>
            <a:ext cx="4301543" cy="341064"/>
          </a:xfrm>
          <a:prstGeom prst="rect">
            <a:avLst/>
          </a:prstGeom>
        </p:spPr>
        <p:txBody>
          <a:bodyPr vert="horz" lIns="91440" tIns="45720" rIns="91440" bIns="45720" rtlCol="0" anchor="b"/>
          <a:lstStyle>
            <a:lvl1pPr algn="l">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5" name="投影片編號預留位置 4"/>
          <p:cNvSpPr>
            <a:spLocks noGrp="1"/>
          </p:cNvSpPr>
          <p:nvPr>
            <p:ph type="sldNum" sz="quarter" idx="3"/>
          </p:nvPr>
        </p:nvSpPr>
        <p:spPr>
          <a:xfrm>
            <a:off x="5622799" y="6456612"/>
            <a:ext cx="4301543" cy="341064"/>
          </a:xfrm>
          <a:prstGeom prst="rect">
            <a:avLst/>
          </a:prstGeom>
        </p:spPr>
        <p:txBody>
          <a:bodyPr vert="horz" lIns="91440" tIns="45720" rIns="91440" bIns="45720" rtlCol="0" anchor="b"/>
          <a:lstStyle>
            <a:lvl1pPr algn="r">
              <a:defRPr sz="1200"/>
            </a:lvl1pPr>
          </a:lstStyle>
          <a:p>
            <a:pPr rtl="0"/>
            <a:fld id="{B828588A-5C4E-401A-AECC-B6F63A9DE965}" type="slidenum">
              <a:rPr lang="en-US" altLang="zh-TW" smtClean="0">
                <a:latin typeface="微軟正黑體" panose="020B0604030504040204" pitchFamily="34" charset="-120"/>
                <a:ea typeface="微軟正黑體" panose="020B0604030504040204" pitchFamily="34" charset="-120"/>
              </a:rPr>
              <a:t>‹#›</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atin typeface="微軟正黑體" panose="020B0604030504040204" pitchFamily="34" charset="-120"/>
                <a:ea typeface="微軟正黑體" panose="020B0604030504040204" pitchFamily="34" charset="-120"/>
              </a:defRPr>
            </a:lvl1pPr>
          </a:lstStyle>
          <a:p>
            <a:endParaRPr lang="zh-TW" altLang="en-US" noProof="0" dirty="0"/>
          </a:p>
        </p:txBody>
      </p:sp>
      <p:sp>
        <p:nvSpPr>
          <p:cNvPr id="3" name="日期預留位置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atin typeface="微軟正黑體" panose="020B0604030504040204" pitchFamily="34" charset="-120"/>
                <a:ea typeface="微軟正黑體" panose="020B0604030504040204" pitchFamily="34" charset="-120"/>
              </a:defRPr>
            </a:lvl1pPr>
          </a:lstStyle>
          <a:p>
            <a:fld id="{5432A542-741B-492A-B01C-022BEC36B85A}" type="datetime2">
              <a:rPr lang="zh-TW" altLang="en-US" smtClean="0"/>
              <a:pPr/>
              <a:t>2026年1月6日</a:t>
            </a:fld>
            <a:endParaRPr lang="zh-TW" altLang="en-US" dirty="0"/>
          </a:p>
        </p:txBody>
      </p:sp>
      <p:sp>
        <p:nvSpPr>
          <p:cNvPr id="4" name="投影片影像預留位置 3"/>
          <p:cNvSpPr>
            <a:spLocks noGrp="1" noRot="1" noChangeAspect="1"/>
          </p:cNvSpPr>
          <p:nvPr>
            <p:ph type="sldImg" idx="2"/>
          </p:nvPr>
        </p:nvSpPr>
        <p:spPr>
          <a:xfrm>
            <a:off x="3435350" y="850900"/>
            <a:ext cx="3055938" cy="2292350"/>
          </a:xfrm>
          <a:prstGeom prst="rect">
            <a:avLst/>
          </a:prstGeom>
          <a:noFill/>
          <a:ln w="12700">
            <a:solidFill>
              <a:prstClr val="black"/>
            </a:solidFill>
          </a:ln>
        </p:spPr>
        <p:txBody>
          <a:bodyPr vert="horz" lIns="91440" tIns="45720" rIns="91440" bIns="45720" rtlCol="0" anchor="ctr"/>
          <a:lstStyle/>
          <a:p>
            <a:pPr rtl="0"/>
            <a:endParaRPr lang="zh-TW" altLang="en-US" noProof="0" dirty="0"/>
          </a:p>
        </p:txBody>
      </p:sp>
      <p:sp>
        <p:nvSpPr>
          <p:cNvPr id="5" name="備忘稿預留位置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頁尾預留位置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atin typeface="微軟正黑體" panose="020B0604030504040204" pitchFamily="34" charset="-120"/>
                <a:ea typeface="微軟正黑體" panose="020B0604030504040204" pitchFamily="34" charset="-120"/>
              </a:defRPr>
            </a:lvl1pPr>
          </a:lstStyle>
          <a:p>
            <a:endParaRPr lang="zh-TW" altLang="en-US" noProof="0" dirty="0"/>
          </a:p>
        </p:txBody>
      </p:sp>
      <p:sp>
        <p:nvSpPr>
          <p:cNvPr id="7" name="投影片編號預留位置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atin typeface="微軟正黑體" panose="020B0604030504040204" pitchFamily="34" charset="-120"/>
                <a:ea typeface="微軟正黑體" panose="020B0604030504040204" pitchFamily="34" charset="-120"/>
              </a:defRPr>
            </a:lvl1pPr>
          </a:lstStyle>
          <a:p>
            <a:fld id="{77542409-6A04-4DC6-AC3A-D3758287A8F2}" type="slidenum">
              <a:rPr lang="en-US" altLang="zh-TW" noProof="0" smtClean="0"/>
              <a:pPr/>
              <a:t>‹#›</a:t>
            </a:fld>
            <a:endParaRPr lang="zh-TW" altLang="en-US" noProof="0"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2pPr>
    <a:lvl3pPr marL="9144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3pPr>
    <a:lvl4pPr marL="13716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4pPr>
    <a:lvl5pPr marL="18288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0g7XypSac0k&amp;list=PLy8zN7Ql_1rbMMWkq21afTWyrwWDpwbW1&amp;index=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V0QCYnVJP2E&amp;list=PLy8zN7Ql_1rbMMWkq21afTWyrwWDpwbW1&amp;index=4"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V0QCYnVJP2E&amp;list=PLy8zN7Ql_1rbMMWkq21afTWyrwWDpwbW1&amp;index=4"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tSR3yk_aQiE&amp;list=PLy8zN7Ql_1rbMMWkq21afTWyrwWDpwbW1&amp;index=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3435350" y="850900"/>
            <a:ext cx="3055938" cy="2292350"/>
          </a:xfrm>
        </p:spPr>
      </p:sp>
      <p:sp>
        <p:nvSpPr>
          <p:cNvPr id="3" name="備忘稿預留位置 2"/>
          <p:cNvSpPr>
            <a:spLocks noGrp="1"/>
          </p:cNvSpPr>
          <p:nvPr>
            <p:ph type="body" idx="1"/>
          </p:nvPr>
        </p:nvSpPr>
        <p:spPr/>
        <p:txBody>
          <a:bodyPr rtlCol="0"/>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4" name="投影片編號預留位置 3"/>
          <p:cNvSpPr>
            <a:spLocks noGrp="1"/>
          </p:cNvSpPr>
          <p:nvPr>
            <p:ph type="sldNum" sz="quarter" idx="10"/>
          </p:nvPr>
        </p:nvSpPr>
        <p:spPr/>
        <p:txBody>
          <a:bodyPr rtlCol="0"/>
          <a:lstStyle/>
          <a:p>
            <a:pPr rtl="0"/>
            <a:fld id="{77542409-6A04-4DC6-AC3A-D3758287A8F2}" type="slidenum">
              <a:rPr lang="en-US" smtClean="0"/>
              <a:t>1</a:t>
            </a:fld>
            <a:endParaRPr lang="en-US" dirty="0"/>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endParaRPr lang="en-US" altLang="zh-TW"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10</a:t>
            </a:fld>
            <a:endParaRPr lang="zh-TW" altLang="en-US" dirty="0"/>
          </a:p>
        </p:txBody>
      </p:sp>
    </p:spTree>
    <p:extLst>
      <p:ext uri="{BB962C8B-B14F-4D97-AF65-F5344CB8AC3E}">
        <p14:creationId xmlns:p14="http://schemas.microsoft.com/office/powerpoint/2010/main" val="604645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a:t>教师可引导学生举出适合在学校和家居做运动的例子</a:t>
            </a:r>
            <a:endParaRPr lang="en-US" altLang="zh-TW"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11</a:t>
            </a:fld>
            <a:endParaRPr lang="zh-TW" altLang="en-US" dirty="0"/>
          </a:p>
        </p:txBody>
      </p:sp>
    </p:spTree>
    <p:extLst>
      <p:ext uri="{BB962C8B-B14F-4D97-AF65-F5344CB8AC3E}">
        <p14:creationId xmlns:p14="http://schemas.microsoft.com/office/powerpoint/2010/main" val="3998505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教师先向学生预告即将进行抢答游戏</a:t>
            </a:r>
            <a:r>
              <a:rPr lang="en-US" altLang="zh-TW" dirty="0"/>
              <a:t>(</a:t>
            </a:r>
            <a:r>
              <a:rPr lang="zh-TW" altLang="en-US" dirty="0"/>
              <a:t>以小组形式进行</a:t>
            </a:r>
            <a:r>
              <a:rPr lang="en-US" altLang="zh-TW" dirty="0"/>
              <a:t>)</a:t>
            </a:r>
            <a:r>
              <a:rPr lang="zh-TW" altLang="en-US" dirty="0"/>
              <a:t>，将学生分为</a:t>
            </a:r>
            <a:r>
              <a:rPr lang="en-US" altLang="zh-TW" dirty="0"/>
              <a:t>3-4</a:t>
            </a:r>
            <a:r>
              <a:rPr lang="zh-TW" altLang="en-US" dirty="0"/>
              <a:t>人一组，提示学生留意短片讲述使用电子产品的健康小贴士。</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按图片以</a:t>
            </a:r>
            <a:r>
              <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rPr>
              <a:t>观看影片后进行反思</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rPr>
              <a:t>影片名称：</a:t>
            </a:r>
            <a:r>
              <a:rPr lang="en-US" altLang="zh-TW" dirty="0"/>
              <a:t>《</a:t>
            </a:r>
            <a:r>
              <a:rPr lang="zh-TW" altLang="en-US" sz="1200" b="0" i="0" kern="1200" dirty="0">
                <a:solidFill>
                  <a:schemeClr val="tx1"/>
                </a:solidFill>
                <a:effectLst/>
                <a:latin typeface="微軟正黑體" panose="020B0604030504040204" pitchFamily="34" charset="-120"/>
                <a:ea typeface="微軟正黑體" panose="020B0604030504040204" pitchFamily="34" charset="-120"/>
                <a:cs typeface="+mn-cs"/>
              </a:rPr>
              <a:t>保护听觉和视力</a:t>
            </a:r>
            <a:r>
              <a:rPr lang="en-US" altLang="zh-TW" dirty="0"/>
              <a:t>》(0’52”))</a:t>
            </a:r>
          </a:p>
          <a:p>
            <a:r>
              <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rPr>
              <a:t>节目名称：</a:t>
            </a:r>
            <a:r>
              <a:rPr lang="zh-TW" altLang="en-US" sz="1200" dirty="0"/>
              <a:t>教育局及卫生署 </a:t>
            </a:r>
            <a:r>
              <a:rPr lang="en-US" altLang="zh-TW" sz="1200" dirty="0"/>
              <a:t>(2018)</a:t>
            </a:r>
            <a:r>
              <a:rPr lang="zh-TW" altLang="en-US" dirty="0"/>
              <a:t>「健康网络由你创」短片系列 </a:t>
            </a:r>
            <a:r>
              <a:rPr lang="en-US" altLang="zh-TW" dirty="0"/>
              <a:t>– </a:t>
            </a:r>
            <a:r>
              <a:rPr lang="zh-TW" altLang="en-US" dirty="0"/>
              <a:t>学生篇，第三集</a:t>
            </a:r>
            <a:endParaRPr lang="en-US" altLang="zh-TW" dirty="0"/>
          </a:p>
          <a:p>
            <a:r>
              <a:rPr lang="zh-HK" altLang="zh-HK" sz="1200" kern="1200" dirty="0">
                <a:solidFill>
                  <a:schemeClr val="tx1"/>
                </a:solidFill>
                <a:effectLst/>
                <a:latin typeface="微軟正黑體" panose="020B0604030504040204" pitchFamily="34" charset="-120"/>
                <a:ea typeface="微軟正黑體" panose="020B0604030504040204" pitchFamily="34" charset="-120"/>
                <a:cs typeface="+mn-cs"/>
              </a:rPr>
              <a:t>网　　址：</a:t>
            </a:r>
            <a:r>
              <a:rPr lang="en-HK" dirty="0">
                <a:hlinkClick r:id="rId3"/>
              </a:rPr>
              <a:t>https://www.youtube.com/watch?v=0g7XypSac0k&amp;list=PLy8zN7Ql_1rbMMWkq21afTWyrwWDpwbW1&amp;index=3</a:t>
            </a:r>
            <a:endParaRPr lang="en-US" altLang="zh-HK" dirty="0"/>
          </a:p>
        </p:txBody>
      </p:sp>
      <p:sp>
        <p:nvSpPr>
          <p:cNvPr id="4" name="投影片編號版面配置區 3"/>
          <p:cNvSpPr>
            <a:spLocks noGrp="1"/>
          </p:cNvSpPr>
          <p:nvPr>
            <p:ph type="sldNum" sz="quarter" idx="5"/>
          </p:nvPr>
        </p:nvSpPr>
        <p:spPr/>
        <p:txBody>
          <a:bodyPr/>
          <a:lstStyle/>
          <a:p>
            <a:fld id="{77542409-6A04-4DC6-AC3A-D3758287A8F2}" type="slidenum">
              <a:rPr lang="en-US" altLang="zh-TW" noProof="0" smtClean="0"/>
              <a:pPr/>
              <a:t>12</a:t>
            </a:fld>
            <a:endParaRPr lang="zh-TW" altLang="en-US" noProof="0" dirty="0"/>
          </a:p>
        </p:txBody>
      </p:sp>
    </p:spTree>
    <p:extLst>
      <p:ext uri="{BB962C8B-B14F-4D97-AF65-F5344CB8AC3E}">
        <p14:creationId xmlns:p14="http://schemas.microsoft.com/office/powerpoint/2010/main" val="2282798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endParaRPr lang="en-US" altLang="zh-TW"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13</a:t>
            </a:fld>
            <a:endParaRPr lang="zh-TW" altLang="en-US" dirty="0"/>
          </a:p>
        </p:txBody>
      </p:sp>
    </p:spTree>
    <p:extLst>
      <p:ext uri="{BB962C8B-B14F-4D97-AF65-F5344CB8AC3E}">
        <p14:creationId xmlns:p14="http://schemas.microsoft.com/office/powerpoint/2010/main" val="268322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a:t>教师应留意大部分初小学生对具体距离概念模糊，宜另加插学习活动 </a:t>
            </a:r>
            <a:r>
              <a:rPr lang="en-US" altLang="zh-TW" dirty="0"/>
              <a:t>(</a:t>
            </a:r>
            <a:r>
              <a:rPr lang="zh-TW" altLang="en-US" dirty="0"/>
              <a:t>例如用直尺量度手掌或手臂</a:t>
            </a:r>
            <a:r>
              <a:rPr lang="en-US" altLang="zh-TW" dirty="0"/>
              <a:t>) </a:t>
            </a:r>
            <a:r>
              <a:rPr lang="zh-TW" altLang="en-US" dirty="0"/>
              <a:t>加深学生对有关距离的认知。</a:t>
            </a:r>
            <a:endParaRPr lang="en-US" altLang="zh-TW"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14</a:t>
            </a:fld>
            <a:endParaRPr lang="zh-TW" altLang="en-US" dirty="0"/>
          </a:p>
        </p:txBody>
      </p:sp>
    </p:spTree>
    <p:extLst>
      <p:ext uri="{BB962C8B-B14F-4D97-AF65-F5344CB8AC3E}">
        <p14:creationId xmlns:p14="http://schemas.microsoft.com/office/powerpoint/2010/main" val="3305745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endParaRPr lang="en-US" altLang="zh-TW"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15</a:t>
            </a:fld>
            <a:endParaRPr lang="zh-TW" altLang="en-US" dirty="0"/>
          </a:p>
        </p:txBody>
      </p:sp>
    </p:spTree>
    <p:extLst>
      <p:ext uri="{BB962C8B-B14F-4D97-AF65-F5344CB8AC3E}">
        <p14:creationId xmlns:p14="http://schemas.microsoft.com/office/powerpoint/2010/main" val="4050529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endParaRPr lang="en-US" altLang="zh-TW"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16</a:t>
            </a:fld>
            <a:endParaRPr lang="zh-TW" altLang="en-US" dirty="0"/>
          </a:p>
        </p:txBody>
      </p:sp>
    </p:spTree>
    <p:extLst>
      <p:ext uri="{BB962C8B-B14F-4D97-AF65-F5344CB8AC3E}">
        <p14:creationId xmlns:p14="http://schemas.microsoft.com/office/powerpoint/2010/main" val="1926639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教师先向学生预告即将进行抢答游戏</a:t>
            </a:r>
            <a:r>
              <a:rPr lang="en-US" altLang="zh-TW" dirty="0"/>
              <a:t>(</a:t>
            </a:r>
            <a:r>
              <a:rPr lang="zh-TW" altLang="en-US" dirty="0"/>
              <a:t>以小组形式进行</a:t>
            </a:r>
            <a:r>
              <a:rPr lang="en-US" altLang="zh-TW" dirty="0"/>
              <a:t>)</a:t>
            </a:r>
            <a:r>
              <a:rPr lang="zh-TW" altLang="en-US" dirty="0"/>
              <a:t>，将学生分为</a:t>
            </a:r>
            <a:r>
              <a:rPr lang="en-US" altLang="zh-TW" dirty="0"/>
              <a:t>3-4</a:t>
            </a:r>
            <a:r>
              <a:rPr lang="zh-TW" altLang="en-US" dirty="0"/>
              <a:t>人一组，提示学生留意短片</a:t>
            </a:r>
            <a:r>
              <a:rPr lang="en-US" altLang="zh-TW" dirty="0"/>
              <a:t>(</a:t>
            </a:r>
            <a:r>
              <a:rPr lang="zh-TW" altLang="en-US" dirty="0"/>
              <a:t>至</a:t>
            </a:r>
            <a:r>
              <a:rPr lang="en-US" altLang="zh-TW" dirty="0"/>
              <a:t>0’17)</a:t>
            </a:r>
            <a:r>
              <a:rPr lang="zh-TW" altLang="en-US" dirty="0"/>
              <a:t>讲述使用电子产品的健康小贴士。</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按图片以</a:t>
            </a:r>
            <a:r>
              <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rPr>
              <a:t>观看影片后进行反思</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rPr>
              <a:t>影片名称：</a:t>
            </a:r>
            <a:r>
              <a:rPr lang="en-US" altLang="zh-TW" dirty="0"/>
              <a:t>《</a:t>
            </a:r>
            <a:r>
              <a:rPr lang="zh-TW" altLang="en-US" sz="1200" b="0" i="0" kern="1200" dirty="0">
                <a:solidFill>
                  <a:schemeClr val="tx1"/>
                </a:solidFill>
                <a:effectLst/>
                <a:latin typeface="微軟正黑體" panose="020B0604030504040204" pitchFamily="34" charset="-120"/>
                <a:ea typeface="微軟正黑體" panose="020B0604030504040204" pitchFamily="34" charset="-120"/>
                <a:cs typeface="+mn-cs"/>
              </a:rPr>
              <a:t>体胳肌肉健康</a:t>
            </a:r>
            <a:r>
              <a:rPr lang="en-US" altLang="zh-TW" dirty="0"/>
              <a:t>》(0’52”))</a:t>
            </a:r>
          </a:p>
          <a:p>
            <a:r>
              <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rPr>
              <a:t>节目名称：</a:t>
            </a:r>
            <a:r>
              <a:rPr lang="zh-TW" altLang="en-US" sz="1200" dirty="0"/>
              <a:t>教育局及卫生署 </a:t>
            </a:r>
            <a:r>
              <a:rPr lang="en-US" altLang="zh-TW" sz="1200" dirty="0"/>
              <a:t>(2018)</a:t>
            </a:r>
            <a:r>
              <a:rPr lang="zh-TW" altLang="en-US" dirty="0"/>
              <a:t>「健康网络由你创」短片系列 </a:t>
            </a:r>
            <a:r>
              <a:rPr lang="en-US" altLang="zh-TW" dirty="0"/>
              <a:t>– </a:t>
            </a:r>
            <a:r>
              <a:rPr lang="zh-TW" altLang="en-US" dirty="0"/>
              <a:t>学生篇，第四集</a:t>
            </a:r>
            <a:endParaRPr lang="en-US" altLang="zh-TW" dirty="0"/>
          </a:p>
          <a:p>
            <a:r>
              <a:rPr lang="zh-HK" altLang="zh-HK" sz="1200" kern="1200" dirty="0">
                <a:solidFill>
                  <a:schemeClr val="tx1"/>
                </a:solidFill>
                <a:effectLst/>
                <a:latin typeface="微軟正黑體" panose="020B0604030504040204" pitchFamily="34" charset="-120"/>
                <a:ea typeface="微軟正黑體" panose="020B0604030504040204" pitchFamily="34" charset="-120"/>
                <a:cs typeface="+mn-cs"/>
              </a:rPr>
              <a:t>网　　址：</a:t>
            </a:r>
            <a:r>
              <a:rPr lang="en-HK" dirty="0">
                <a:hlinkClick r:id="rId3"/>
              </a:rPr>
              <a:t>https://www.youtube.com/watch?v=V0QCYnVJP2E&amp;list=PLy8zN7Ql_1rbMMWkq21afTWyrwWDpwbW1&amp;index=4</a:t>
            </a:r>
            <a:endParaRPr lang="en-US" altLang="zh-HK" dirty="0"/>
          </a:p>
        </p:txBody>
      </p:sp>
      <p:sp>
        <p:nvSpPr>
          <p:cNvPr id="4" name="投影片編號版面配置區 3"/>
          <p:cNvSpPr>
            <a:spLocks noGrp="1"/>
          </p:cNvSpPr>
          <p:nvPr>
            <p:ph type="sldNum" sz="quarter" idx="5"/>
          </p:nvPr>
        </p:nvSpPr>
        <p:spPr/>
        <p:txBody>
          <a:bodyPr/>
          <a:lstStyle/>
          <a:p>
            <a:fld id="{77542409-6A04-4DC6-AC3A-D3758287A8F2}" type="slidenum">
              <a:rPr lang="en-US" altLang="zh-TW" noProof="0" smtClean="0"/>
              <a:pPr/>
              <a:t>17</a:t>
            </a:fld>
            <a:endParaRPr lang="zh-TW" altLang="en-US" noProof="0" dirty="0"/>
          </a:p>
        </p:txBody>
      </p:sp>
    </p:spTree>
    <p:extLst>
      <p:ext uri="{BB962C8B-B14F-4D97-AF65-F5344CB8AC3E}">
        <p14:creationId xmlns:p14="http://schemas.microsoft.com/office/powerpoint/2010/main" val="388273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endParaRPr lang="en-US" altLang="zh-TW"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18</a:t>
            </a:fld>
            <a:endParaRPr lang="zh-TW" altLang="en-US" dirty="0"/>
          </a:p>
        </p:txBody>
      </p:sp>
    </p:spTree>
    <p:extLst>
      <p:ext uri="{BB962C8B-B14F-4D97-AF65-F5344CB8AC3E}">
        <p14:creationId xmlns:p14="http://schemas.microsoft.com/office/powerpoint/2010/main" val="773668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a:t>教师可带领学生在课室内尝试视线望远离屏幕的景物和做舒展运动的练习，并鼓励学生回到家中自觉遵守「</a:t>
            </a:r>
            <a:r>
              <a:rPr lang="en-US" altLang="zh-TW" dirty="0"/>
              <a:t>20-20</a:t>
            </a:r>
            <a:r>
              <a:rPr lang="zh-TW" altLang="en-US" dirty="0"/>
              <a:t>」规则</a:t>
            </a:r>
            <a:endParaRPr lang="en-US" altLang="zh-TW"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19</a:t>
            </a:fld>
            <a:endParaRPr lang="zh-TW" altLang="en-US" dirty="0"/>
          </a:p>
        </p:txBody>
      </p:sp>
    </p:spTree>
    <p:extLst>
      <p:ext uri="{BB962C8B-B14F-4D97-AF65-F5344CB8AC3E}">
        <p14:creationId xmlns:p14="http://schemas.microsoft.com/office/powerpoint/2010/main" val="3272659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77542409-6A04-4DC6-AC3A-D3758287A8F2}" type="slidenum">
              <a:rPr lang="en-US" altLang="zh-TW" noProof="0" smtClean="0"/>
              <a:pPr/>
              <a:t>2</a:t>
            </a:fld>
            <a:endParaRPr lang="zh-TW" altLang="en-US" noProof="0" dirty="0"/>
          </a:p>
        </p:txBody>
      </p:sp>
    </p:spTree>
    <p:extLst>
      <p:ext uri="{BB962C8B-B14F-4D97-AF65-F5344CB8AC3E}">
        <p14:creationId xmlns:p14="http://schemas.microsoft.com/office/powerpoint/2010/main" val="3742852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教师可将学生分为</a:t>
            </a:r>
            <a:r>
              <a:rPr lang="en-US" altLang="zh-TW" dirty="0"/>
              <a:t>3-4</a:t>
            </a:r>
            <a:r>
              <a:rPr lang="zh-TW" altLang="en-US" dirty="0"/>
              <a:t>人一组</a:t>
            </a:r>
            <a:r>
              <a:rPr lang="en-US" altLang="zh-TW" dirty="0">
                <a:latin typeface="PMingLiU" panose="02020500000000000000" pitchFamily="18" charset="-120"/>
                <a:ea typeface="PMingLiU" panose="02020500000000000000" pitchFamily="18" charset="-120"/>
              </a:rPr>
              <a:t>，</a:t>
            </a:r>
            <a:r>
              <a:rPr lang="zh-TW" altLang="en-US" dirty="0">
                <a:latin typeface="PMingLiU" panose="02020500000000000000" pitchFamily="18" charset="-120"/>
                <a:ea typeface="PMingLiU" panose="02020500000000000000" pitchFamily="18" charset="-120"/>
              </a:rPr>
              <a:t>以小组形式</a:t>
            </a:r>
            <a:r>
              <a:rPr lang="zh-TW" altLang="en-US" dirty="0"/>
              <a:t>进行问答游戏</a:t>
            </a:r>
            <a:r>
              <a:rPr lang="zh-TW" altLang="en-US" dirty="0">
                <a:latin typeface="PMingLiU" panose="02020500000000000000" pitchFamily="18" charset="-120"/>
                <a:ea typeface="PMingLiU" panose="02020500000000000000" pitchFamily="18" charset="-120"/>
              </a:rPr>
              <a:t>。</a:t>
            </a:r>
            <a:endParaRPr lang="en-US" altLang="zh-TW" dirty="0">
              <a:latin typeface="PMingLiU" panose="02020500000000000000" pitchFamily="18" charset="-120"/>
              <a:ea typeface="PMingLiU" panose="02020500000000000000" pitchFamily="18" charset="-120"/>
            </a:endParaRPr>
          </a:p>
          <a:p>
            <a:endParaRPr lang="zh-HK" altLang="en-US" dirty="0"/>
          </a:p>
        </p:txBody>
      </p:sp>
      <p:sp>
        <p:nvSpPr>
          <p:cNvPr id="4" name="投影片編號版面配置區 3"/>
          <p:cNvSpPr>
            <a:spLocks noGrp="1"/>
          </p:cNvSpPr>
          <p:nvPr>
            <p:ph type="sldNum" sz="quarter" idx="10"/>
          </p:nvPr>
        </p:nvSpPr>
        <p:spPr/>
        <p:txBody>
          <a:bodyPr/>
          <a:lstStyle/>
          <a:p>
            <a:fld id="{77542409-6A04-4DC6-AC3A-D3758287A8F2}" type="slidenum">
              <a:rPr lang="en-US" altLang="zh-TW" noProof="0" smtClean="0"/>
              <a:pPr/>
              <a:t>20</a:t>
            </a:fld>
            <a:endParaRPr lang="zh-TW" altLang="en-US" noProof="0" dirty="0"/>
          </a:p>
        </p:txBody>
      </p:sp>
    </p:spTree>
    <p:extLst>
      <p:ext uri="{BB962C8B-B14F-4D97-AF65-F5344CB8AC3E}">
        <p14:creationId xmlns:p14="http://schemas.microsoft.com/office/powerpoint/2010/main" val="2146587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教师播放影片</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0’17’’- 0’39’’)</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，并请同学在座位中一起完成</a:t>
            </a:r>
            <a:r>
              <a:rPr lang="zh-TW" altLang="en-US" sz="1200" b="1" dirty="0">
                <a:ln w="10160">
                  <a:solidFill>
                    <a:schemeClr val="accent5"/>
                  </a:solidFill>
                  <a:prstDash val="solid"/>
                </a:ln>
                <a:solidFill>
                  <a:srgbClr val="FFFFFF"/>
                </a:solidFill>
                <a:effectLst>
                  <a:outerShdw blurRad="50800" dist="38100" dir="2700000" algn="tl" rotWithShape="0">
                    <a:prstClr val="black">
                      <a:alpha val="40000"/>
                    </a:prstClr>
                  </a:outerShdw>
                </a:effectLst>
              </a:rPr>
              <a:t>肌肉松弛练习</a:t>
            </a:r>
            <a:endPar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rPr>
              <a:t>影片名称：</a:t>
            </a:r>
            <a:r>
              <a:rPr lang="en-US" altLang="zh-TW" dirty="0"/>
              <a:t>《</a:t>
            </a:r>
            <a:r>
              <a:rPr lang="zh-TW" altLang="en-US" sz="1200" b="0" i="0" kern="1200" dirty="0">
                <a:solidFill>
                  <a:schemeClr val="tx1"/>
                </a:solidFill>
                <a:effectLst/>
                <a:latin typeface="微軟正黑體" panose="020B0604030504040204" pitchFamily="34" charset="-120"/>
                <a:ea typeface="微軟正黑體" panose="020B0604030504040204" pitchFamily="34" charset="-120"/>
                <a:cs typeface="+mn-cs"/>
              </a:rPr>
              <a:t>体胳肌肉健康</a:t>
            </a:r>
            <a:r>
              <a:rPr lang="en-US" altLang="zh-TW" dirty="0"/>
              <a:t>》</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0’17’’- 0’39’’)</a:t>
            </a:r>
            <a:endParaRPr lang="en-US" altLang="zh-TW" dirty="0"/>
          </a:p>
          <a:p>
            <a:r>
              <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rPr>
              <a:t>节目名称：</a:t>
            </a:r>
            <a:r>
              <a:rPr lang="zh-TW" altLang="en-US" sz="1200" dirty="0"/>
              <a:t>教育局及卫生署 </a:t>
            </a:r>
            <a:r>
              <a:rPr lang="en-US" altLang="zh-TW" sz="1200" dirty="0"/>
              <a:t>(2018)</a:t>
            </a:r>
            <a:r>
              <a:rPr lang="zh-TW" altLang="en-US" dirty="0"/>
              <a:t>「健康网络由你创」短片系列 </a:t>
            </a:r>
            <a:r>
              <a:rPr lang="en-US" altLang="zh-TW" dirty="0"/>
              <a:t>– </a:t>
            </a:r>
            <a:r>
              <a:rPr lang="zh-TW" altLang="en-US" dirty="0"/>
              <a:t>学生篇，第四集</a:t>
            </a:r>
            <a:endParaRPr lang="en-US" altLang="zh-TW" dirty="0"/>
          </a:p>
          <a:p>
            <a:r>
              <a:rPr lang="zh-HK" altLang="zh-HK" sz="1200" kern="1200" dirty="0">
                <a:solidFill>
                  <a:schemeClr val="tx1"/>
                </a:solidFill>
                <a:effectLst/>
                <a:latin typeface="微軟正黑體" panose="020B0604030504040204" pitchFamily="34" charset="-120"/>
                <a:ea typeface="微軟正黑體" panose="020B0604030504040204" pitchFamily="34" charset="-120"/>
                <a:cs typeface="+mn-cs"/>
              </a:rPr>
              <a:t>网　　址：</a:t>
            </a:r>
            <a:r>
              <a:rPr lang="en-HK" dirty="0">
                <a:hlinkClick r:id="rId3"/>
              </a:rPr>
              <a:t>https://www.youtube.com/watch?v=V0QCYnVJP2E&amp;list=PLy8zN7Ql_1rbMMWkq21afTWyrwWDpwbW1&amp;index=4</a:t>
            </a:r>
            <a:endParaRPr lang="en-US" altLang="zh-HK" dirty="0"/>
          </a:p>
        </p:txBody>
      </p:sp>
      <p:sp>
        <p:nvSpPr>
          <p:cNvPr id="4" name="投影片編號版面配置區 3"/>
          <p:cNvSpPr>
            <a:spLocks noGrp="1"/>
          </p:cNvSpPr>
          <p:nvPr>
            <p:ph type="sldNum" sz="quarter" idx="5"/>
          </p:nvPr>
        </p:nvSpPr>
        <p:spPr/>
        <p:txBody>
          <a:bodyPr/>
          <a:lstStyle/>
          <a:p>
            <a:fld id="{77542409-6A04-4DC6-AC3A-D3758287A8F2}" type="slidenum">
              <a:rPr lang="en-US" altLang="zh-TW" noProof="0" smtClean="0"/>
              <a:pPr/>
              <a:t>21</a:t>
            </a:fld>
            <a:endParaRPr lang="zh-TW" altLang="en-US" noProof="0" dirty="0"/>
          </a:p>
        </p:txBody>
      </p:sp>
    </p:spTree>
    <p:extLst>
      <p:ext uri="{BB962C8B-B14F-4D97-AF65-F5344CB8AC3E}">
        <p14:creationId xmlns:p14="http://schemas.microsoft.com/office/powerpoint/2010/main" val="534089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完成问答游戏后，教师引用短片提及使用电子产品的健康小贴士，邀请学生分享意见和感受，鼓励学生反思看己使用电子产品的习惯，对学生可能影响健康的习惯加以提醒。</a:t>
            </a:r>
          </a:p>
        </p:txBody>
      </p:sp>
      <p:sp>
        <p:nvSpPr>
          <p:cNvPr id="4" name="投影片編號版面配置區 3"/>
          <p:cNvSpPr>
            <a:spLocks noGrp="1"/>
          </p:cNvSpPr>
          <p:nvPr>
            <p:ph type="sldNum" sz="quarter" idx="10"/>
          </p:nvPr>
        </p:nvSpPr>
        <p:spPr/>
        <p:txBody>
          <a:bodyPr/>
          <a:lstStyle/>
          <a:p>
            <a:fld id="{77542409-6A04-4DC6-AC3A-D3758287A8F2}" type="slidenum">
              <a:rPr lang="en-US" altLang="zh-TW" noProof="0" smtClean="0"/>
              <a:pPr/>
              <a:t>22</a:t>
            </a:fld>
            <a:endParaRPr lang="zh-TW" altLang="en-US" noProof="0" dirty="0"/>
          </a:p>
        </p:txBody>
      </p:sp>
    </p:spTree>
    <p:extLst>
      <p:ext uri="{BB962C8B-B14F-4D97-AF65-F5344CB8AC3E}">
        <p14:creationId xmlns:p14="http://schemas.microsoft.com/office/powerpoint/2010/main" val="4174011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bg1"/>
                </a:solidFill>
                <a:latin typeface="+mn-ea"/>
              </a:rPr>
              <a:t>教师请学生就以上问题进行自行反思，然后与组员作自由分享。完成后，教师邀请各组汇报小组成员的概况，并鼓励学生多关注自己的健康状况，参考短片中的提示适当地使用电子产品。</a:t>
            </a:r>
            <a:endParaRPr lang="zh-HK" altLang="en-US" dirty="0"/>
          </a:p>
        </p:txBody>
      </p:sp>
      <p:sp>
        <p:nvSpPr>
          <p:cNvPr id="4" name="投影片編號版面配置區 3"/>
          <p:cNvSpPr>
            <a:spLocks noGrp="1"/>
          </p:cNvSpPr>
          <p:nvPr>
            <p:ph type="sldNum" sz="quarter" idx="10"/>
          </p:nvPr>
        </p:nvSpPr>
        <p:spPr/>
        <p:txBody>
          <a:bodyPr/>
          <a:lstStyle/>
          <a:p>
            <a:fld id="{77542409-6A04-4DC6-AC3A-D3758287A8F2}" type="slidenum">
              <a:rPr lang="en-US" altLang="zh-TW" noProof="0" smtClean="0"/>
              <a:pPr/>
              <a:t>23</a:t>
            </a:fld>
            <a:endParaRPr lang="zh-TW" altLang="en-US" noProof="0" dirty="0"/>
          </a:p>
        </p:txBody>
      </p:sp>
    </p:spTree>
    <p:extLst>
      <p:ext uri="{BB962C8B-B14F-4D97-AF65-F5344CB8AC3E}">
        <p14:creationId xmlns:p14="http://schemas.microsoft.com/office/powerpoint/2010/main" val="2854544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77542409-6A04-4DC6-AC3A-D3758287A8F2}" type="slidenum">
              <a:rPr lang="en-US" altLang="zh-TW" noProof="0" smtClean="0"/>
              <a:pPr/>
              <a:t>25</a:t>
            </a:fld>
            <a:endParaRPr lang="zh-TW" altLang="en-US" noProof="0" dirty="0"/>
          </a:p>
        </p:txBody>
      </p:sp>
    </p:spTree>
    <p:extLst>
      <p:ext uri="{BB962C8B-B14F-4D97-AF65-F5344CB8AC3E}">
        <p14:creationId xmlns:p14="http://schemas.microsoft.com/office/powerpoint/2010/main" val="2319264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点击或扫瞄二维码观看新闻影片</a:t>
            </a:r>
            <a:endParaRPr lang="zh-HK" altLang="en-US" dirty="0"/>
          </a:p>
        </p:txBody>
      </p:sp>
      <p:sp>
        <p:nvSpPr>
          <p:cNvPr id="4" name="投影片編號版面配置區 3"/>
          <p:cNvSpPr>
            <a:spLocks noGrp="1"/>
          </p:cNvSpPr>
          <p:nvPr>
            <p:ph type="sldNum" sz="quarter" idx="10"/>
          </p:nvPr>
        </p:nvSpPr>
        <p:spPr/>
        <p:txBody>
          <a:bodyPr/>
          <a:lstStyle/>
          <a:p>
            <a:fld id="{77542409-6A04-4DC6-AC3A-D3758287A8F2}" type="slidenum">
              <a:rPr lang="en-US" altLang="zh-TW" noProof="0" smtClean="0"/>
              <a:pPr/>
              <a:t>26</a:t>
            </a:fld>
            <a:endParaRPr lang="zh-TW" altLang="en-US" noProof="0" dirty="0"/>
          </a:p>
        </p:txBody>
      </p:sp>
    </p:spTree>
    <p:extLst>
      <p:ext uri="{BB962C8B-B14F-4D97-AF65-F5344CB8AC3E}">
        <p14:creationId xmlns:p14="http://schemas.microsoft.com/office/powerpoint/2010/main" val="3038391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资料来源： </a:t>
            </a:r>
            <a:r>
              <a:rPr lang="en-US" altLang="zh-TW" dirty="0"/>
              <a:t>https://www.studenthealth.gov.hk/tc_chi/internet/health_effects.html</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点击标题横额图片或资源标题浏览相关参考资料</a:t>
            </a:r>
            <a:endParaRPr lang="zh-TW" altLang="en-US" baseline="0" dirty="0"/>
          </a:p>
        </p:txBody>
      </p:sp>
      <p:sp>
        <p:nvSpPr>
          <p:cNvPr id="4" name="投影片編號版面配置區 3"/>
          <p:cNvSpPr>
            <a:spLocks noGrp="1"/>
          </p:cNvSpPr>
          <p:nvPr>
            <p:ph type="sldNum" sz="quarter" idx="10"/>
          </p:nvPr>
        </p:nvSpPr>
        <p:spPr/>
        <p:txBody>
          <a:bodyPr/>
          <a:lstStyle/>
          <a:p>
            <a:fld id="{77542409-6A04-4DC6-AC3A-D3758287A8F2}" type="slidenum">
              <a:rPr lang="en-US" altLang="zh-TW" noProof="0" smtClean="0"/>
              <a:pPr/>
              <a:t>27</a:t>
            </a:fld>
            <a:endParaRPr lang="zh-TW" altLang="en-US" noProof="0" dirty="0"/>
          </a:p>
        </p:txBody>
      </p:sp>
    </p:spTree>
    <p:extLst>
      <p:ext uri="{BB962C8B-B14F-4D97-AF65-F5344CB8AC3E}">
        <p14:creationId xmlns:p14="http://schemas.microsoft.com/office/powerpoint/2010/main" val="2285456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59138" y="922338"/>
            <a:ext cx="3322637" cy="2490787"/>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3</a:t>
            </a:fld>
            <a:endParaRPr lang="zh-TW" altLang="en-US" dirty="0"/>
          </a:p>
        </p:txBody>
      </p:sp>
    </p:spTree>
    <p:extLst>
      <p:ext uri="{BB962C8B-B14F-4D97-AF65-F5344CB8AC3E}">
        <p14:creationId xmlns:p14="http://schemas.microsoft.com/office/powerpoint/2010/main" val="416423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引起动机</a:t>
            </a:r>
            <a:r>
              <a:rPr lang="en-US" altLang="zh-TW" dirty="0"/>
              <a:t>: </a:t>
            </a:r>
            <a:r>
              <a:rPr lang="en-US" dirty="0" err="1"/>
              <a:t>教师可请学生举手回应以上问题，如果有一题回答「是</a:t>
            </a:r>
            <a:r>
              <a:rPr lang="en-US" dirty="0"/>
              <a:t>」，</a:t>
            </a:r>
            <a:r>
              <a:rPr lang="en-US" dirty="0" err="1"/>
              <a:t>即显示他的上网习惯对生活</a:t>
            </a:r>
            <a:r>
              <a:rPr lang="zh-TW" altLang="en-US" dirty="0"/>
              <a:t>或已</a:t>
            </a:r>
            <a:r>
              <a:rPr lang="en-US" dirty="0" err="1"/>
              <a:t>造成不良影响</a:t>
            </a:r>
            <a:r>
              <a:rPr lang="zh-TW" altLang="en-US" dirty="0"/>
              <a:t>或有</a:t>
            </a:r>
            <a:r>
              <a:rPr lang="en-US" dirty="0" err="1"/>
              <a:t>过渡使用电子</a:t>
            </a:r>
            <a:r>
              <a:rPr lang="zh-TW" altLang="en-US" dirty="0"/>
              <a:t>产品的情况，</a:t>
            </a:r>
            <a:r>
              <a:rPr lang="en-US" dirty="0" err="1"/>
              <a:t>需要作出调节</a:t>
            </a:r>
            <a:r>
              <a:rPr lang="en-US" dirty="0"/>
              <a:t>。</a:t>
            </a:r>
          </a:p>
        </p:txBody>
      </p:sp>
      <p:sp>
        <p:nvSpPr>
          <p:cNvPr id="4" name="Slide Number Placeholder 3"/>
          <p:cNvSpPr>
            <a:spLocks noGrp="1"/>
          </p:cNvSpPr>
          <p:nvPr>
            <p:ph type="sldNum" sz="quarter" idx="5"/>
          </p:nvPr>
        </p:nvSpPr>
        <p:spPr/>
        <p:txBody>
          <a:bodyPr/>
          <a:lstStyle/>
          <a:p>
            <a:fld id="{77542409-6A04-4DC6-AC3A-D3758287A8F2}" type="slidenum">
              <a:rPr lang="en-US" altLang="zh-TW" noProof="0" smtClean="0"/>
              <a:pPr/>
              <a:t>4</a:t>
            </a:fld>
            <a:endParaRPr lang="zh-TW" altLang="en-US" noProof="0" dirty="0"/>
          </a:p>
        </p:txBody>
      </p:sp>
    </p:spTree>
    <p:extLst>
      <p:ext uri="{BB962C8B-B14F-4D97-AF65-F5344CB8AC3E}">
        <p14:creationId xmlns:p14="http://schemas.microsoft.com/office/powerpoint/2010/main" val="84860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怎样使用电子产品才不会影响健康</a:t>
            </a:r>
            <a:r>
              <a:rPr lang="en-US" altLang="zh-TW" dirty="0"/>
              <a:t>?</a:t>
            </a:r>
            <a:endParaRPr lang="zh-HK" altLang="en-US" dirty="0"/>
          </a:p>
        </p:txBody>
      </p:sp>
      <p:sp>
        <p:nvSpPr>
          <p:cNvPr id="4" name="投影片編號版面配置區 3"/>
          <p:cNvSpPr>
            <a:spLocks noGrp="1"/>
          </p:cNvSpPr>
          <p:nvPr>
            <p:ph type="sldNum" sz="quarter" idx="5"/>
          </p:nvPr>
        </p:nvSpPr>
        <p:spPr/>
        <p:txBody>
          <a:bodyPr/>
          <a:lstStyle/>
          <a:p>
            <a:fld id="{68322CDD-9D6C-4F63-9EC2-648226624108}" type="slidenum">
              <a:rPr lang="en-US" altLang="zh-TW" smtClean="0"/>
              <a:pPr/>
              <a:t>5</a:t>
            </a:fld>
            <a:endParaRPr lang="zh-TW" altLang="en-US" dirty="0"/>
          </a:p>
        </p:txBody>
      </p:sp>
    </p:spTree>
    <p:extLst>
      <p:ext uri="{BB962C8B-B14F-4D97-AF65-F5344CB8AC3E}">
        <p14:creationId xmlns:p14="http://schemas.microsoft.com/office/powerpoint/2010/main" val="1991140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教师先向学生预告即将进行抢答游戏</a:t>
            </a:r>
            <a:r>
              <a:rPr lang="en-US" altLang="zh-TW" dirty="0"/>
              <a:t>(</a:t>
            </a:r>
            <a:r>
              <a:rPr lang="zh-TW" altLang="en-US" dirty="0"/>
              <a:t>以小组形式进行</a:t>
            </a:r>
            <a:r>
              <a:rPr lang="en-US" altLang="zh-TW" dirty="0"/>
              <a:t>)</a:t>
            </a:r>
            <a:r>
              <a:rPr lang="zh-TW" altLang="en-US" dirty="0"/>
              <a:t>，将学生分为</a:t>
            </a:r>
            <a:r>
              <a:rPr lang="en-US" altLang="zh-TW" dirty="0"/>
              <a:t>3-4</a:t>
            </a:r>
            <a:r>
              <a:rPr lang="zh-TW" altLang="en-US" dirty="0"/>
              <a:t>人一组，提示学生留意短片讲述使用电子产品的健康小贴士。</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按图片以</a:t>
            </a:r>
            <a:r>
              <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rPr>
              <a:t>观看影片后进行反思</a:t>
            </a:r>
            <a:r>
              <a:rPr lang="zh-TW" altLang="en-US" sz="1200"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rPr>
              <a:t>影片名称：</a:t>
            </a:r>
            <a:r>
              <a:rPr lang="en-US" altLang="zh-TW" dirty="0"/>
              <a:t>《</a:t>
            </a:r>
            <a:r>
              <a:rPr lang="zh-TW" altLang="en-US" sz="1200" b="0" i="0" kern="1200" dirty="0">
                <a:solidFill>
                  <a:schemeClr val="tx1"/>
                </a:solidFill>
                <a:effectLst/>
                <a:latin typeface="微軟正黑體" panose="020B0604030504040204" pitchFamily="34" charset="-120"/>
                <a:ea typeface="微軟正黑體" panose="020B0604030504040204" pitchFamily="34" charset="-120"/>
                <a:cs typeface="+mn-cs"/>
              </a:rPr>
              <a:t>健康生活模式</a:t>
            </a:r>
            <a:r>
              <a:rPr lang="en-US" altLang="zh-TW" dirty="0"/>
              <a:t>》(0’52”))</a:t>
            </a:r>
          </a:p>
          <a:p>
            <a:r>
              <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rPr>
              <a:t>节目名称：</a:t>
            </a:r>
            <a:r>
              <a:rPr lang="zh-TW" altLang="en-US" sz="1200" dirty="0"/>
              <a:t>教育局及卫生署 </a:t>
            </a:r>
            <a:r>
              <a:rPr lang="en-US" altLang="zh-TW" sz="1200" dirty="0"/>
              <a:t>(2018)</a:t>
            </a:r>
            <a:r>
              <a:rPr lang="zh-TW" altLang="en-US" dirty="0"/>
              <a:t>「健康网络由你创」短片系列 </a:t>
            </a:r>
            <a:r>
              <a:rPr lang="en-US" altLang="zh-TW" dirty="0"/>
              <a:t>– </a:t>
            </a:r>
            <a:r>
              <a:rPr lang="zh-TW" altLang="en-US" dirty="0"/>
              <a:t>学生篇，第一集</a:t>
            </a:r>
            <a:endParaRPr lang="en-US" altLang="zh-TW" dirty="0"/>
          </a:p>
          <a:p>
            <a:r>
              <a:rPr lang="zh-HK" altLang="zh-HK" sz="1200" kern="1200" dirty="0">
                <a:solidFill>
                  <a:schemeClr val="tx1"/>
                </a:solidFill>
                <a:effectLst/>
                <a:latin typeface="微軟正黑體" panose="020B0604030504040204" pitchFamily="34" charset="-120"/>
                <a:ea typeface="微軟正黑體" panose="020B0604030504040204" pitchFamily="34" charset="-120"/>
                <a:cs typeface="+mn-cs"/>
              </a:rPr>
              <a:t>网　　址：</a:t>
            </a:r>
            <a:r>
              <a:rPr lang="en-HK" dirty="0">
                <a:hlinkClick r:id="rId3"/>
              </a:rPr>
              <a:t>https://www.youtube.com/watch?v=tSR3yk_aQiE&amp;list=PLy8zN7Ql_1rbMMWkq21afTWyrwWDpwbW1&amp;index=1</a:t>
            </a:r>
            <a:endParaRPr lang="en-US" altLang="zh-HK" dirty="0"/>
          </a:p>
        </p:txBody>
      </p:sp>
      <p:sp>
        <p:nvSpPr>
          <p:cNvPr id="4" name="投影片編號版面配置區 3"/>
          <p:cNvSpPr>
            <a:spLocks noGrp="1"/>
          </p:cNvSpPr>
          <p:nvPr>
            <p:ph type="sldNum" sz="quarter" idx="5"/>
          </p:nvPr>
        </p:nvSpPr>
        <p:spPr/>
        <p:txBody>
          <a:bodyPr/>
          <a:lstStyle/>
          <a:p>
            <a:fld id="{77542409-6A04-4DC6-AC3A-D3758287A8F2}" type="slidenum">
              <a:rPr lang="en-US" altLang="zh-TW" noProof="0" smtClean="0"/>
              <a:pPr/>
              <a:t>6</a:t>
            </a:fld>
            <a:endParaRPr lang="zh-TW" altLang="en-US" noProof="0" dirty="0"/>
          </a:p>
        </p:txBody>
      </p:sp>
    </p:spTree>
    <p:extLst>
      <p:ext uri="{BB962C8B-B14F-4D97-AF65-F5344CB8AC3E}">
        <p14:creationId xmlns:p14="http://schemas.microsoft.com/office/powerpoint/2010/main" val="3985719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教师可将学生分为</a:t>
            </a:r>
            <a:r>
              <a:rPr lang="en-US" altLang="zh-TW" dirty="0"/>
              <a:t>3-4</a:t>
            </a:r>
            <a:r>
              <a:rPr lang="zh-TW" altLang="en-US" dirty="0"/>
              <a:t>人一组</a:t>
            </a:r>
            <a:r>
              <a:rPr lang="en-US" altLang="zh-TW" dirty="0">
                <a:latin typeface="PMingLiU" panose="02020500000000000000" pitchFamily="18" charset="-120"/>
                <a:ea typeface="PMingLiU" panose="02020500000000000000" pitchFamily="18" charset="-120"/>
              </a:rPr>
              <a:t>，</a:t>
            </a:r>
            <a:r>
              <a:rPr lang="zh-TW" altLang="en-US" dirty="0">
                <a:latin typeface="PMingLiU" panose="02020500000000000000" pitchFamily="18" charset="-120"/>
                <a:ea typeface="PMingLiU" panose="02020500000000000000" pitchFamily="18" charset="-120"/>
              </a:rPr>
              <a:t>以小组形式</a:t>
            </a:r>
            <a:r>
              <a:rPr lang="zh-TW" altLang="en-US" dirty="0"/>
              <a:t>进行问答游戏</a:t>
            </a:r>
            <a:r>
              <a:rPr lang="zh-TW" altLang="en-US" dirty="0">
                <a:latin typeface="PMingLiU" panose="02020500000000000000" pitchFamily="18" charset="-120"/>
                <a:ea typeface="PMingLiU" panose="02020500000000000000" pitchFamily="18" charset="-120"/>
              </a:rPr>
              <a:t>。每完成观看一段影片，会有一至两题抢答题。</a:t>
            </a:r>
            <a:endParaRPr lang="en-US" altLang="zh-TW" dirty="0">
              <a:latin typeface="PMingLiU" panose="02020500000000000000" pitchFamily="18" charset="-120"/>
              <a:ea typeface="PMingLiU" panose="02020500000000000000" pitchFamily="18" charset="-120"/>
            </a:endParaRPr>
          </a:p>
          <a:p>
            <a:endParaRPr lang="zh-HK" altLang="en-US" dirty="0"/>
          </a:p>
        </p:txBody>
      </p:sp>
      <p:sp>
        <p:nvSpPr>
          <p:cNvPr id="4" name="投影片編號版面配置區 3"/>
          <p:cNvSpPr>
            <a:spLocks noGrp="1"/>
          </p:cNvSpPr>
          <p:nvPr>
            <p:ph type="sldNum" sz="quarter" idx="10"/>
          </p:nvPr>
        </p:nvSpPr>
        <p:spPr/>
        <p:txBody>
          <a:bodyPr/>
          <a:lstStyle/>
          <a:p>
            <a:fld id="{77542409-6A04-4DC6-AC3A-D3758287A8F2}" type="slidenum">
              <a:rPr lang="en-US" altLang="zh-TW" noProof="0" smtClean="0"/>
              <a:pPr/>
              <a:t>7</a:t>
            </a:fld>
            <a:endParaRPr lang="zh-TW" altLang="en-US" noProof="0" dirty="0"/>
          </a:p>
        </p:txBody>
      </p:sp>
    </p:spTree>
    <p:extLst>
      <p:ext uri="{BB962C8B-B14F-4D97-AF65-F5344CB8AC3E}">
        <p14:creationId xmlns:p14="http://schemas.microsoft.com/office/powerpoint/2010/main" val="4292340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endParaRPr lang="en-US" altLang="zh-TW"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8</a:t>
            </a:fld>
            <a:endParaRPr lang="zh-TW" altLang="en-US" dirty="0"/>
          </a:p>
        </p:txBody>
      </p:sp>
    </p:spTree>
    <p:extLst>
      <p:ext uri="{BB962C8B-B14F-4D97-AF65-F5344CB8AC3E}">
        <p14:creationId xmlns:p14="http://schemas.microsoft.com/office/powerpoint/2010/main" val="940175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a:t>教师可引导学生举出适合在学校和家居做运动的例子</a:t>
            </a:r>
            <a:endParaRPr lang="en-US" altLang="zh-TW"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9</a:t>
            </a:fld>
            <a:endParaRPr lang="zh-TW" altLang="en-US" dirty="0"/>
          </a:p>
        </p:txBody>
      </p:sp>
    </p:spTree>
    <p:extLst>
      <p:ext uri="{BB962C8B-B14F-4D97-AF65-F5344CB8AC3E}">
        <p14:creationId xmlns:p14="http://schemas.microsoft.com/office/powerpoint/2010/main" val="3852880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C22273A4-2FD1-42AB-BD41-87A4BF2064BC}" type="datetime1">
              <a:rPr lang="zh-HK" altLang="en-US" smtClean="0"/>
              <a:t>6/1/2026</a:t>
            </a:fld>
            <a:endParaRPr lang="zh-HK" altLang="en-US" dirty="0"/>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D5B5C49-F907-4BA4-BBFE-60D95DFAEC55}" type="slidenum">
              <a:rPr lang="zh-HK" altLang="en-US" smtClean="0"/>
              <a:t>‹#›</a:t>
            </a:fld>
            <a:endParaRPr lang="zh-HK" alt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31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E4DC906-1704-41E9-9841-9FAA8DFAC198}" type="datetime1">
              <a:rPr lang="zh-HK" altLang="en-US" smtClean="0"/>
              <a:t>6/1/2026</a:t>
            </a:fld>
            <a:endParaRPr lang="zh-TW" altLang="en-US" dirty="0"/>
          </a:p>
        </p:txBody>
      </p:sp>
      <p:sp>
        <p:nvSpPr>
          <p:cNvPr id="5" name="Footer Placeholder 4"/>
          <p:cNvSpPr>
            <a:spLocks noGrp="1"/>
          </p:cNvSpPr>
          <p:nvPr>
            <p:ph type="ftr" sz="quarter" idx="11"/>
          </p:nvPr>
        </p:nvSpPr>
        <p:spPr/>
        <p:txBody>
          <a:bodyPr/>
          <a:lstStyle/>
          <a:p>
            <a:pPr rtl="0"/>
            <a:endParaRPr lang="zh-TW" altLang="en-US" dirty="0"/>
          </a:p>
        </p:txBody>
      </p:sp>
      <p:sp>
        <p:nvSpPr>
          <p:cNvPr id="6" name="Slide Number Placeholder 5"/>
          <p:cNvSpPr>
            <a:spLocks noGrp="1"/>
          </p:cNvSpPr>
          <p:nvPr>
            <p:ph type="sldNum" sz="quarter" idx="12"/>
          </p:nvPr>
        </p:nvSpPr>
        <p:spPr/>
        <p:txBody>
          <a:bodyPr/>
          <a:lstStyle/>
          <a:p>
            <a:pPr rtl="0"/>
            <a:fld id="{9CD8D479-8942-46E8-A226-A4E01F7A105C}" type="slidenum">
              <a:rPr lang="en-US" altLang="zh-TW" smtClean="0"/>
              <a:t>‹#›</a:t>
            </a:fld>
            <a:endParaRPr lang="zh-TW" altLang="en-US" dirty="0"/>
          </a:p>
        </p:txBody>
      </p:sp>
    </p:spTree>
    <p:extLst>
      <p:ext uri="{BB962C8B-B14F-4D97-AF65-F5344CB8AC3E}">
        <p14:creationId xmlns:p14="http://schemas.microsoft.com/office/powerpoint/2010/main" val="170933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E25DDB7-4F6C-4CFC-9BBD-BDCF59FE78CA}" type="datetime1">
              <a:rPr lang="zh-HK" altLang="en-US" smtClean="0"/>
              <a:t>6/1/2026</a:t>
            </a:fld>
            <a:endParaRPr lang="zh-TW" altLang="en-US" dirty="0"/>
          </a:p>
        </p:txBody>
      </p:sp>
      <p:sp>
        <p:nvSpPr>
          <p:cNvPr id="5" name="Footer Placeholder 4"/>
          <p:cNvSpPr>
            <a:spLocks noGrp="1"/>
          </p:cNvSpPr>
          <p:nvPr>
            <p:ph type="ftr" sz="quarter" idx="11"/>
          </p:nvPr>
        </p:nvSpPr>
        <p:spPr/>
        <p:txBody>
          <a:bodyPr/>
          <a:lstStyle/>
          <a:p>
            <a:pPr rtl="0"/>
            <a:endParaRPr lang="zh-TW" altLang="en-US" dirty="0"/>
          </a:p>
        </p:txBody>
      </p:sp>
      <p:sp>
        <p:nvSpPr>
          <p:cNvPr id="6" name="Slide Number Placeholder 5"/>
          <p:cNvSpPr>
            <a:spLocks noGrp="1"/>
          </p:cNvSpPr>
          <p:nvPr>
            <p:ph type="sldNum" sz="quarter" idx="12"/>
          </p:nvPr>
        </p:nvSpPr>
        <p:spPr/>
        <p:txBody>
          <a:bodyPr/>
          <a:lstStyle/>
          <a:p>
            <a:pPr rtl="0"/>
            <a:fld id="{9CD8D479-8942-46E8-A226-A4E01F7A105C}" type="slidenum">
              <a:rPr lang="en-US" altLang="zh-TW" smtClean="0"/>
              <a:t>‹#›</a:t>
            </a:fld>
            <a:endParaRPr lang="zh-TW" altLang="en-US" dirty="0"/>
          </a:p>
        </p:txBody>
      </p:sp>
    </p:spTree>
    <p:extLst>
      <p:ext uri="{BB962C8B-B14F-4D97-AF65-F5344CB8AC3E}">
        <p14:creationId xmlns:p14="http://schemas.microsoft.com/office/powerpoint/2010/main" val="303822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空白">
    <p:spTree>
      <p:nvGrpSpPr>
        <p:cNvPr id="1" name=""/>
        <p:cNvGrpSpPr/>
        <p:nvPr/>
      </p:nvGrpSpPr>
      <p:grpSpPr>
        <a:xfrm>
          <a:off x="0" y="0"/>
          <a:ext cx="0" cy="0"/>
          <a:chOff x="0" y="0"/>
          <a:chExt cx="0" cy="0"/>
        </a:xfrm>
      </p:grpSpPr>
      <p:sp>
        <p:nvSpPr>
          <p:cNvPr id="4" name="投影片編號預留位置 3"/>
          <p:cNvSpPr>
            <a:spLocks noGrp="1"/>
          </p:cNvSpPr>
          <p:nvPr>
            <p:ph type="sldNum" sz="quarter" idx="12"/>
          </p:nvPr>
        </p:nvSpPr>
        <p:spPr/>
        <p:txBody>
          <a:bodyPr rtlCol="0"/>
          <a:lstStyle/>
          <a:p>
            <a:pPr rtl="0"/>
            <a:fld id="{9CD8D479-8942-46E8-A226-A4E01F7A105C}" type="slidenum">
              <a:rPr lang="en-US" altLang="zh-TW" noProof="0" smtClean="0"/>
              <a:t>‹#›</a:t>
            </a:fld>
            <a:endParaRPr lang="zh-TW" altLang="en-US" noProof="0" dirty="0"/>
          </a:p>
        </p:txBody>
      </p:sp>
      <p:sp>
        <p:nvSpPr>
          <p:cNvPr id="2" name="日期預留位置 1"/>
          <p:cNvSpPr>
            <a:spLocks noGrp="1"/>
          </p:cNvSpPr>
          <p:nvPr>
            <p:ph type="dt" sz="half" idx="10"/>
          </p:nvPr>
        </p:nvSpPr>
        <p:spPr/>
        <p:txBody>
          <a:bodyPr rtlCol="0"/>
          <a:lstStyle>
            <a:lvl1pPr>
              <a:defRPr/>
            </a:lvl1pPr>
          </a:lstStyle>
          <a:p>
            <a:fld id="{4202EB9C-BFBF-494F-8F66-036FB372B643}" type="datetime1">
              <a:rPr lang="zh-HK" altLang="en-US" smtClean="0"/>
              <a:t>6/1/2026</a:t>
            </a:fld>
            <a:endParaRPr lang="zh-TW" altLang="en-US" dirty="0"/>
          </a:p>
        </p:txBody>
      </p:sp>
      <p:sp>
        <p:nvSpPr>
          <p:cNvPr id="3" name="頁尾預留位置 2"/>
          <p:cNvSpPr>
            <a:spLocks noGrp="1"/>
          </p:cNvSpPr>
          <p:nvPr>
            <p:ph type="ftr" sz="quarter" idx="11"/>
          </p:nvPr>
        </p:nvSpPr>
        <p:spPr/>
        <p:txBody>
          <a:bodyPr rtlCol="0"/>
          <a:lstStyle>
            <a:lvl1pPr>
              <a:defRPr/>
            </a:lvl1pPr>
          </a:lstStyle>
          <a:p>
            <a:pPr rtl="0"/>
            <a:endParaRPr lang="zh-TW" altLang="en-US" noProof="0" dirty="0"/>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304BC8C-860D-41EF-8521-E362ACEEBCCA}" type="datetime1">
              <a:rPr lang="zh-HK" altLang="en-US" smtClean="0"/>
              <a:t>6/1/2026</a:t>
            </a:fld>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9CD8D479-8942-46E8-A226-A4E01F7A105C}" type="slidenum">
              <a:rPr lang="en-US" altLang="zh-TW" smtClean="0"/>
              <a:pPr/>
              <a:t>‹#›</a:t>
            </a:fld>
            <a:endParaRPr lang="zh-TW" altLang="en-US" dirty="0"/>
          </a:p>
        </p:txBody>
      </p:sp>
    </p:spTree>
    <p:extLst>
      <p:ext uri="{BB962C8B-B14F-4D97-AF65-F5344CB8AC3E}">
        <p14:creationId xmlns:p14="http://schemas.microsoft.com/office/powerpoint/2010/main" val="44827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4CACE717-0831-4006-BB9E-7CFCB98CCFFC}" type="datetime1">
              <a:rPr lang="zh-HK" altLang="en-US" smtClean="0"/>
              <a:t>6/1/2026</a:t>
            </a:fld>
            <a:endParaRPr lang="zh-HK" altLang="en-US" dirty="0"/>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D5B5C49-F907-4BA4-BBFE-60D95DFAEC55}" type="slidenum">
              <a:rPr lang="zh-HK" altLang="en-US" smtClean="0"/>
              <a:t>‹#›</a:t>
            </a:fld>
            <a:endParaRPr lang="zh-HK" alt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09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0949825-49AB-428C-B3A6-0753E60037A9}" type="datetime1">
              <a:rPr lang="zh-HK" altLang="en-US" smtClean="0"/>
              <a:t>6/1/2026</a:t>
            </a:fld>
            <a:endParaRPr lang="zh-TW" altLang="en-US" dirty="0"/>
          </a:p>
        </p:txBody>
      </p:sp>
      <p:sp>
        <p:nvSpPr>
          <p:cNvPr id="6" name="Footer Placeholder 5"/>
          <p:cNvSpPr>
            <a:spLocks noGrp="1"/>
          </p:cNvSpPr>
          <p:nvPr>
            <p:ph type="ftr" sz="quarter" idx="11"/>
          </p:nvPr>
        </p:nvSpPr>
        <p:spPr/>
        <p:txBody>
          <a:bodyPr/>
          <a:lstStyle/>
          <a:p>
            <a:endParaRPr lang="zh-TW" altLang="en-US" dirty="0"/>
          </a:p>
        </p:txBody>
      </p:sp>
      <p:sp>
        <p:nvSpPr>
          <p:cNvPr id="7" name="Slide Number Placeholder 6"/>
          <p:cNvSpPr>
            <a:spLocks noGrp="1"/>
          </p:cNvSpPr>
          <p:nvPr>
            <p:ph type="sldNum" sz="quarter" idx="12"/>
          </p:nvPr>
        </p:nvSpPr>
        <p:spPr/>
        <p:txBody>
          <a:bodyPr/>
          <a:lstStyle/>
          <a:p>
            <a:fld id="{9CD8D479-8942-46E8-A226-A4E01F7A105C}" type="slidenum">
              <a:rPr lang="en-US" altLang="zh-TW" smtClean="0"/>
              <a:pPr/>
              <a:t>‹#›</a:t>
            </a:fld>
            <a:endParaRPr lang="zh-TW" altLang="en-US" dirty="0"/>
          </a:p>
        </p:txBody>
      </p:sp>
    </p:spTree>
    <p:extLst>
      <p:ext uri="{BB962C8B-B14F-4D97-AF65-F5344CB8AC3E}">
        <p14:creationId xmlns:p14="http://schemas.microsoft.com/office/powerpoint/2010/main" val="3145075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22960" y="2582334"/>
            <a:ext cx="3703320" cy="32867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63440" y="2582334"/>
            <a:ext cx="3703320" cy="32867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906CDDF-B5F8-4D55-A9A9-740052ED568A}" type="datetime1">
              <a:rPr lang="zh-HK" altLang="en-US" smtClean="0"/>
              <a:t>6/1/2026</a:t>
            </a:fld>
            <a:endParaRPr lang="zh-TW" altLang="en-US" dirty="0"/>
          </a:p>
        </p:txBody>
      </p:sp>
      <p:sp>
        <p:nvSpPr>
          <p:cNvPr id="8" name="Footer Placeholder 7"/>
          <p:cNvSpPr>
            <a:spLocks noGrp="1"/>
          </p:cNvSpPr>
          <p:nvPr>
            <p:ph type="ftr" sz="quarter" idx="11"/>
          </p:nvPr>
        </p:nvSpPr>
        <p:spPr/>
        <p:txBody>
          <a:bodyPr/>
          <a:lstStyle/>
          <a:p>
            <a:endParaRPr lang="zh-TW" altLang="en-US" dirty="0"/>
          </a:p>
        </p:txBody>
      </p:sp>
      <p:sp>
        <p:nvSpPr>
          <p:cNvPr id="9" name="Slide Number Placeholder 8"/>
          <p:cNvSpPr>
            <a:spLocks noGrp="1"/>
          </p:cNvSpPr>
          <p:nvPr>
            <p:ph type="sldNum" sz="quarter" idx="12"/>
          </p:nvPr>
        </p:nvSpPr>
        <p:spPr/>
        <p:txBody>
          <a:bodyPr/>
          <a:lstStyle/>
          <a:p>
            <a:fld id="{9CD8D479-8942-46E8-A226-A4E01F7A105C}" type="slidenum">
              <a:rPr lang="en-US" altLang="zh-TW" smtClean="0"/>
              <a:pPr/>
              <a:t>‹#›</a:t>
            </a:fld>
            <a:endParaRPr lang="zh-TW" altLang="en-US" dirty="0"/>
          </a:p>
        </p:txBody>
      </p:sp>
    </p:spTree>
    <p:extLst>
      <p:ext uri="{BB962C8B-B14F-4D97-AF65-F5344CB8AC3E}">
        <p14:creationId xmlns:p14="http://schemas.microsoft.com/office/powerpoint/2010/main" val="28199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D32FF3FE-B47E-4B44-9A46-D493BA25BB2A}" type="datetime1">
              <a:rPr lang="zh-HK" altLang="en-US" smtClean="0"/>
              <a:t>6/1/2026</a:t>
            </a:fld>
            <a:endParaRPr lang="zh-TW" altLang="en-US" dirty="0"/>
          </a:p>
        </p:txBody>
      </p:sp>
      <p:sp>
        <p:nvSpPr>
          <p:cNvPr id="4" name="Footer Placeholder 3"/>
          <p:cNvSpPr>
            <a:spLocks noGrp="1"/>
          </p:cNvSpPr>
          <p:nvPr>
            <p:ph type="ftr" sz="quarter" idx="11"/>
          </p:nvPr>
        </p:nvSpPr>
        <p:spPr/>
        <p:txBody>
          <a:bodyPr/>
          <a:lstStyle/>
          <a:p>
            <a:pPr rtl="0"/>
            <a:endParaRPr lang="zh-TW" altLang="en-US" noProof="0" dirty="0"/>
          </a:p>
        </p:txBody>
      </p:sp>
      <p:sp>
        <p:nvSpPr>
          <p:cNvPr id="5" name="Slide Number Placeholder 4"/>
          <p:cNvSpPr>
            <a:spLocks noGrp="1"/>
          </p:cNvSpPr>
          <p:nvPr>
            <p:ph type="sldNum" sz="quarter" idx="12"/>
          </p:nvPr>
        </p:nvSpPr>
        <p:spPr/>
        <p:txBody>
          <a:bodyPr/>
          <a:lstStyle/>
          <a:p>
            <a:pPr rtl="0"/>
            <a:fld id="{9CD8D479-8942-46E8-A226-A4E01F7A105C}" type="slidenum">
              <a:rPr lang="en-US" altLang="zh-TW" noProof="0" smtClean="0"/>
              <a:t>‹#›</a:t>
            </a:fld>
            <a:endParaRPr lang="zh-TW" altLang="en-US" noProof="0" dirty="0"/>
          </a:p>
        </p:txBody>
      </p:sp>
    </p:spTree>
    <p:extLst>
      <p:ext uri="{BB962C8B-B14F-4D97-AF65-F5344CB8AC3E}">
        <p14:creationId xmlns:p14="http://schemas.microsoft.com/office/powerpoint/2010/main" val="42541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FD72553-048F-4973-B086-F90C7B963119}" type="datetime1">
              <a:rPr lang="zh-HK" altLang="en-US" smtClean="0"/>
              <a:t>6/1/2026</a:t>
            </a:fld>
            <a:endParaRPr lang="zh-TW" alt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zh-TW" altLang="en-US" noProof="0" dirty="0"/>
          </a:p>
        </p:txBody>
      </p:sp>
      <p:sp>
        <p:nvSpPr>
          <p:cNvPr id="9" name="Slide Number Placeholder 8"/>
          <p:cNvSpPr>
            <a:spLocks noGrp="1"/>
          </p:cNvSpPr>
          <p:nvPr>
            <p:ph type="sldNum" sz="quarter" idx="12"/>
          </p:nvPr>
        </p:nvSpPr>
        <p:spPr/>
        <p:txBody>
          <a:bodyPr/>
          <a:lstStyle/>
          <a:p>
            <a:pPr rtl="0"/>
            <a:fld id="{9CD8D479-8942-46E8-A226-A4E01F7A105C}" type="slidenum">
              <a:rPr lang="en-US" altLang="zh-TW" noProof="0" smtClean="0"/>
              <a:t>‹#›</a:t>
            </a:fld>
            <a:endParaRPr lang="zh-TW" altLang="en-US" noProof="0" dirty="0"/>
          </a:p>
        </p:txBody>
      </p:sp>
    </p:spTree>
    <p:extLst>
      <p:ext uri="{BB962C8B-B14F-4D97-AF65-F5344CB8AC3E}">
        <p14:creationId xmlns:p14="http://schemas.microsoft.com/office/powerpoint/2010/main" val="375110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B030A72-7162-4B3D-B52F-8337D5875AF4}" type="datetime1">
              <a:rPr lang="zh-HK" altLang="en-US" smtClean="0"/>
              <a:t>6/1/2026</a:t>
            </a:fld>
            <a:endParaRPr lang="zh-TW" alt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rtl="0"/>
            <a:endParaRPr lang="zh-TW" altLang="en-US"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rtl="0"/>
            <a:fld id="{9CD8D479-8942-46E8-A226-A4E01F7A105C}" type="slidenum">
              <a:rPr lang="en-US" altLang="zh-TW" noProof="0" smtClean="0"/>
              <a:t>‹#›</a:t>
            </a:fld>
            <a:endParaRPr lang="zh-TW" altLang="en-US" noProof="0" dirty="0"/>
          </a:p>
        </p:txBody>
      </p:sp>
    </p:spTree>
    <p:extLst>
      <p:ext uri="{BB962C8B-B14F-4D97-AF65-F5344CB8AC3E}">
        <p14:creationId xmlns:p14="http://schemas.microsoft.com/office/powerpoint/2010/main" val="6455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dirty="0"/>
              <a:t>按一下图示以新增图片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9DE2274F-84B8-4384-9A8E-B2669AE9B3E1}" type="datetime1">
              <a:rPr lang="zh-HK" altLang="en-US" smtClean="0"/>
              <a:t>6/1/2026</a:t>
            </a:fld>
            <a:endParaRPr lang="zh-TW" altLang="en-US" dirty="0"/>
          </a:p>
        </p:txBody>
      </p:sp>
      <p:sp>
        <p:nvSpPr>
          <p:cNvPr id="6" name="Footer Placeholder 5"/>
          <p:cNvSpPr>
            <a:spLocks noGrp="1"/>
          </p:cNvSpPr>
          <p:nvPr>
            <p:ph type="ftr" sz="quarter" idx="11"/>
          </p:nvPr>
        </p:nvSpPr>
        <p:spPr/>
        <p:txBody>
          <a:bodyPr/>
          <a:lstStyle/>
          <a:p>
            <a:pPr rtl="0"/>
            <a:endParaRPr lang="zh-TW" altLang="en-US" noProof="0" dirty="0"/>
          </a:p>
        </p:txBody>
      </p:sp>
      <p:sp>
        <p:nvSpPr>
          <p:cNvPr id="7" name="Slide Number Placeholder 6"/>
          <p:cNvSpPr>
            <a:spLocks noGrp="1"/>
          </p:cNvSpPr>
          <p:nvPr>
            <p:ph type="sldNum" sz="quarter" idx="12"/>
          </p:nvPr>
        </p:nvSpPr>
        <p:spPr/>
        <p:txBody>
          <a:bodyPr/>
          <a:lstStyle/>
          <a:p>
            <a:pPr rtl="0"/>
            <a:fld id="{9CD8D479-8942-46E8-A226-A4E01F7A105C}" type="slidenum">
              <a:rPr lang="en-US" altLang="zh-TW" noProof="0" smtClean="0"/>
              <a:t>‹#›</a:t>
            </a:fld>
            <a:endParaRPr lang="zh-TW" altLang="en-US" noProof="0" dirty="0"/>
          </a:p>
        </p:txBody>
      </p:sp>
    </p:spTree>
    <p:extLst>
      <p:ext uri="{BB962C8B-B14F-4D97-AF65-F5344CB8AC3E}">
        <p14:creationId xmlns:p14="http://schemas.microsoft.com/office/powerpoint/2010/main" val="395770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0D4E021-3019-40C8-B2FD-1340148297DB}" type="datetime1">
              <a:rPr lang="zh-HK" altLang="en-US" smtClean="0"/>
              <a:t>6/1/2026</a:t>
            </a:fld>
            <a:endParaRPr lang="zh-TW" alt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CD8D479-8942-46E8-A226-A4E01F7A105C}" type="slidenum">
              <a:rPr lang="en-US" altLang="zh-TW" smtClean="0"/>
              <a:pPr/>
              <a:t>‹#›</a:t>
            </a:fld>
            <a:endParaRPr lang="zh-TW" alt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userDrawn="1"/>
        </p:nvSpPr>
        <p:spPr>
          <a:xfrm>
            <a:off x="0" y="6629400"/>
            <a:ext cx="1215000"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35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700567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5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studenthealth.gov.hk/tc_chi/internet/tips/health_effects_tips.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hyperlink" Target="https://www.youtube.com/watch?v=0g7XypSac0k&amp;list=PLy8zN7Ql_1rbMMWkq21afTWyrwWDpwbW1&amp;index=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12.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hyperlink" Target="https://www.youtube.com/watch?v=V0QCYnVJP2E&amp;list=PLy8zN7Ql_1rbMMWkq21afTWyrwWDpwbW1&amp;index=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hyperlink" Target="https://www.youtube.com/watch?v=V0QCYnVJP2E&amp;list=PLy8zN7Ql_1rbMMWkq21afTWyrwWDpwbW1&amp;index=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studenthealth.gov.hk/sc_chi/internet/health_effects.html"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hyperlink" Target="https://www.studenthealth.gov.hk/tc_chi/internet/media/health_effects_media.html#healthy_use_of_electronic_screen_products" TargetMode="External"/><Relationship Id="rId3" Type="http://schemas.openxmlformats.org/officeDocument/2006/relationships/hyperlink" Target="https://www.studenthealth.gov.hk/tc_chi/internet/health_effects.html" TargetMode="External"/><Relationship Id="rId7" Type="http://schemas.openxmlformats.org/officeDocument/2006/relationships/hyperlink" Target="https://www.studenthealth.gov.hk/tc_chi/internet/tips/health_effects_tips.html"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hyperlink" Target="https://www.studenthealth.gov.hk/tc_chi/internet/recommendations/recommendations_primary_school_student.html" TargetMode="External"/><Relationship Id="rId5" Type="http://schemas.openxmlformats.org/officeDocument/2006/relationships/hyperlink" Target="https://www.studenthealth.gov.hk/tc_chi/internet/media/health_effects_media.html#gaming_disorder" TargetMode="Externa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www.studenthealth.gov.hk/tc_chi/internet/files/healthy_use_of_internet_ppt_8_feb_2018.pdf" TargetMode="External"/><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hyperlink" Target="https://www.youtube.com/watch?v=tSR3yk_aQiE&amp;list=PLy8zN7Ql_1rbMMWkq21afTWyrwWDpwbW1&amp;index=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ctrTitle"/>
          </p:nvPr>
        </p:nvSpPr>
        <p:spPr>
          <a:xfrm>
            <a:off x="3252478" y="2689892"/>
            <a:ext cx="5564096" cy="939835"/>
          </a:xfrm>
        </p:spPr>
        <p:txBody>
          <a:bodyPr rtlCol="0">
            <a:noAutofit/>
          </a:bodyPr>
          <a:lstStyle/>
          <a:p>
            <a:pPr algn="r"/>
            <a:r>
              <a:rPr lang="zh-TW" altLang="en-US" sz="5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軟正黑體" panose="020B0604030504040204" pitchFamily="34" charset="-120"/>
                <a:sym typeface="Arial" panose="020B0604020202020204" pitchFamily="34" charset="0"/>
              </a:rPr>
              <a:t>生活事件事例</a:t>
            </a:r>
            <a:br>
              <a:rPr lang="en-US" altLang="zh-TW" sz="5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軟正黑體" panose="020B0604030504040204" pitchFamily="34" charset="-120"/>
                <a:sym typeface="Arial" panose="020B0604020202020204" pitchFamily="34" charset="0"/>
              </a:rPr>
            </a:br>
            <a:r>
              <a:rPr lang="zh-TW" altLang="zh-TW" sz="5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軟正黑體" panose="020B0604030504040204" pitchFamily="34" charset="-120"/>
                <a:sym typeface="Arial" panose="020B0604020202020204" pitchFamily="34" charset="0"/>
              </a:rPr>
              <a:t>「</a:t>
            </a:r>
            <a:r>
              <a:rPr lang="zh-TW" altLang="en-US" sz="5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軟正黑體" panose="020B0604030504040204" pitchFamily="34" charset="-120"/>
                <a:sym typeface="Arial" panose="020B0604020202020204" pitchFamily="34" charset="0"/>
              </a:rPr>
              <a:t>用机我至醒」</a:t>
            </a:r>
          </a:p>
        </p:txBody>
      </p:sp>
      <p:sp>
        <p:nvSpPr>
          <p:cNvPr id="8" name="副標題 7"/>
          <p:cNvSpPr>
            <a:spLocks noGrp="1"/>
          </p:cNvSpPr>
          <p:nvPr>
            <p:ph type="subTitle" idx="1"/>
          </p:nvPr>
        </p:nvSpPr>
        <p:spPr>
          <a:xfrm>
            <a:off x="1031139" y="1788123"/>
            <a:ext cx="2759148" cy="267403"/>
          </a:xfrm>
        </p:spPr>
        <p:txBody>
          <a:bodyPr>
            <a:normAutofit/>
          </a:bodyPr>
          <a:lstStyle/>
          <a:p>
            <a:pPr algn="r"/>
            <a:r>
              <a:rPr lang="zh-TW" altLang="en-US" sz="1000" dirty="0"/>
              <a:t>图片来源：卫生署学生健康服务网站</a:t>
            </a:r>
            <a:endParaRPr lang="zh-HK" altLang="en-US" sz="1000" dirty="0"/>
          </a:p>
        </p:txBody>
      </p:sp>
      <p:sp>
        <p:nvSpPr>
          <p:cNvPr id="13" name="投影片編號版面配置區 12"/>
          <p:cNvSpPr>
            <a:spLocks noGrp="1"/>
          </p:cNvSpPr>
          <p:nvPr>
            <p:ph type="sldNum" sz="quarter" idx="12"/>
          </p:nvPr>
        </p:nvSpPr>
        <p:spPr/>
        <p:txBody>
          <a:bodyPr/>
          <a:lstStyle/>
          <a:p>
            <a:fld id="{CD5B5C49-F907-4BA4-BBFE-60D95DFAEC55}" type="slidenum">
              <a:rPr lang="zh-HK" altLang="en-US" smtClean="0"/>
              <a:t>1</a:t>
            </a:fld>
            <a:endParaRPr lang="zh-HK" altLang="en-US" dirty="0"/>
          </a:p>
        </p:txBody>
      </p:sp>
      <p:sp>
        <p:nvSpPr>
          <p:cNvPr id="11" name="副標題 2"/>
          <p:cNvSpPr txBox="1">
            <a:spLocks/>
          </p:cNvSpPr>
          <p:nvPr/>
        </p:nvSpPr>
        <p:spPr>
          <a:xfrm>
            <a:off x="3790287" y="4095325"/>
            <a:ext cx="5254036" cy="2165868"/>
          </a:xfrm>
          <a:prstGeom prst="rect">
            <a:avLst/>
          </a:prstGeom>
        </p:spPr>
        <p:txBody>
          <a:bodyPr vert="horz" lIns="91440" tIns="45720" rIns="91440" bIns="45720" rtlCol="0">
            <a:normAutofit lnSpcReduction="10000"/>
            <a:scene3d>
              <a:camera prst="orthographicFront"/>
              <a:lightRig rig="harsh" dir="t"/>
            </a:scene3d>
            <a:sp3d extrusionH="57150" prstMaterial="matte">
              <a:bevelT w="63500" h="12700" prst="angle"/>
              <a:contourClr>
                <a:schemeClr val="bg1">
                  <a:lumMod val="65000"/>
                </a:schemeClr>
              </a:contourClr>
            </a:sp3d>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r">
              <a:lnSpc>
                <a:spcPct val="100000"/>
              </a:lnSpc>
              <a:spcBef>
                <a:spcPts val="600"/>
              </a:spcBef>
            </a:pPr>
            <a:r>
              <a:rPr lang="zh-TW" altLang="en-US" sz="2300" b="1" cap="none" spc="0" dirty="0">
                <a:ln/>
                <a:solidFill>
                  <a:schemeClr val="accent3"/>
                </a:solidFill>
                <a:latin typeface="Arial" panose="020B0604020202020204" pitchFamily="34" charset="0"/>
                <a:sym typeface="Arial" panose="020B0604020202020204" pitchFamily="34" charset="0"/>
              </a:rPr>
              <a:t>价值观教育 </a:t>
            </a:r>
            <a:r>
              <a:rPr lang="en-US" altLang="zh-TW" sz="2300" b="1" cap="none" spc="0" dirty="0">
                <a:ln/>
                <a:solidFill>
                  <a:schemeClr val="accent3"/>
                </a:solidFill>
                <a:latin typeface="Arial" panose="020B0604020202020204" pitchFamily="34" charset="0"/>
                <a:sym typeface="Arial" panose="020B0604020202020204" pitchFamily="34" charset="0"/>
              </a:rPr>
              <a:t>(</a:t>
            </a:r>
            <a:r>
              <a:rPr lang="zh-TW" altLang="en-US" sz="2300" b="1" cap="none" spc="0" dirty="0">
                <a:ln/>
                <a:solidFill>
                  <a:schemeClr val="accent3"/>
                </a:solidFill>
                <a:latin typeface="Arial" panose="020B0604020202020204" pitchFamily="34" charset="0"/>
                <a:sym typeface="Arial" panose="020B0604020202020204" pitchFamily="34" charset="0"/>
              </a:rPr>
              <a:t>使用资讯科技的正确态度</a:t>
            </a:r>
            <a:r>
              <a:rPr lang="en-US" altLang="zh-TW" sz="2300" b="1" cap="none" spc="0" dirty="0">
                <a:ln/>
                <a:solidFill>
                  <a:schemeClr val="accent3"/>
                </a:solidFill>
                <a:latin typeface="Arial" panose="020B0604020202020204" pitchFamily="34" charset="0"/>
                <a:sym typeface="Arial" panose="020B0604020202020204" pitchFamily="34" charset="0"/>
              </a:rPr>
              <a:t>)</a:t>
            </a:r>
          </a:p>
          <a:p>
            <a:pPr algn="r">
              <a:lnSpc>
                <a:spcPct val="100000"/>
              </a:lnSpc>
              <a:spcBef>
                <a:spcPts val="600"/>
              </a:spcBef>
            </a:pPr>
            <a:r>
              <a:rPr lang="zh-TW" altLang="en-US" sz="2300" b="1" cap="none" spc="0" dirty="0">
                <a:ln/>
                <a:solidFill>
                  <a:schemeClr val="accent3"/>
                </a:solidFill>
                <a:latin typeface="Arial" panose="020B0604020202020204" pitchFamily="34" charset="0"/>
                <a:sym typeface="Arial" panose="020B0604020202020204" pitchFamily="34" charset="0"/>
              </a:rPr>
              <a:t>初小至高小</a:t>
            </a:r>
          </a:p>
          <a:p>
            <a:pPr algn="r">
              <a:lnSpc>
                <a:spcPct val="100000"/>
              </a:lnSpc>
              <a:spcBef>
                <a:spcPts val="600"/>
              </a:spcBef>
            </a:pPr>
            <a:r>
              <a:rPr lang="zh-TW" altLang="en-US" sz="2300" b="1" cap="none" spc="0" dirty="0">
                <a:ln/>
                <a:solidFill>
                  <a:schemeClr val="accent3"/>
                </a:solidFill>
                <a:latin typeface="Arial" panose="020B0604020202020204" pitchFamily="34" charset="0"/>
                <a:sym typeface="Arial" panose="020B0604020202020204" pitchFamily="34" charset="0"/>
              </a:rPr>
              <a:t>教育局</a:t>
            </a:r>
            <a:endParaRPr lang="en-US" altLang="zh-TW" sz="2300" b="1" cap="none" spc="0" dirty="0">
              <a:ln/>
              <a:solidFill>
                <a:schemeClr val="accent3"/>
              </a:solidFill>
              <a:latin typeface="Arial" panose="020B0604020202020204" pitchFamily="34" charset="0"/>
              <a:sym typeface="Arial" panose="020B0604020202020204" pitchFamily="34" charset="0"/>
            </a:endParaRPr>
          </a:p>
          <a:p>
            <a:pPr algn="r">
              <a:lnSpc>
                <a:spcPct val="100000"/>
              </a:lnSpc>
              <a:spcBef>
                <a:spcPts val="600"/>
              </a:spcBef>
            </a:pPr>
            <a:r>
              <a:rPr lang="zh-TW" altLang="en-US" sz="2300" b="1" cap="none" spc="0" dirty="0">
                <a:ln/>
                <a:solidFill>
                  <a:schemeClr val="accent3"/>
                </a:solidFill>
                <a:latin typeface="Arial" panose="020B0604020202020204" pitchFamily="34" charset="0"/>
                <a:sym typeface="Arial" panose="020B0604020202020204" pitchFamily="34" charset="0"/>
              </a:rPr>
              <a:t>德育、公民及国民教育组制作</a:t>
            </a:r>
            <a:endParaRPr lang="en-US" altLang="zh-TW" sz="2300" b="1" cap="none" spc="0" dirty="0">
              <a:ln/>
              <a:solidFill>
                <a:schemeClr val="accent3"/>
              </a:solidFill>
              <a:latin typeface="Arial" panose="020B0604020202020204" pitchFamily="34" charset="0"/>
              <a:sym typeface="Arial" panose="020B0604020202020204" pitchFamily="34" charset="0"/>
            </a:endParaRPr>
          </a:p>
          <a:p>
            <a:pPr algn="r">
              <a:lnSpc>
                <a:spcPct val="100000"/>
              </a:lnSpc>
              <a:spcBef>
                <a:spcPts val="600"/>
              </a:spcBef>
            </a:pPr>
            <a:r>
              <a:rPr lang="en-US" altLang="zh-TW" sz="2300" b="1" cap="none" spc="0" dirty="0">
                <a:ln/>
                <a:solidFill>
                  <a:schemeClr val="accent3"/>
                </a:solidFill>
                <a:latin typeface="Arial" panose="020B0604020202020204" pitchFamily="34" charset="0"/>
                <a:sym typeface="Arial" panose="020B0604020202020204" pitchFamily="34" charset="0"/>
              </a:rPr>
              <a:t>2020</a:t>
            </a:r>
            <a:r>
              <a:rPr lang="zh-TW" altLang="en-US" sz="2300" b="1" cap="none" spc="0" dirty="0">
                <a:ln/>
                <a:solidFill>
                  <a:schemeClr val="accent3"/>
                </a:solidFill>
                <a:latin typeface="Arial" panose="020B0604020202020204" pitchFamily="34" charset="0"/>
                <a:sym typeface="Arial" panose="020B0604020202020204" pitchFamily="34" charset="0"/>
              </a:rPr>
              <a:t>年</a:t>
            </a:r>
            <a:r>
              <a:rPr lang="en-US" altLang="zh-TW" sz="2300" b="1" cap="none" spc="0" dirty="0">
                <a:ln/>
                <a:solidFill>
                  <a:schemeClr val="accent3"/>
                </a:solidFill>
                <a:latin typeface="Arial" panose="020B0604020202020204" pitchFamily="34" charset="0"/>
                <a:sym typeface="Arial" panose="020B0604020202020204" pitchFamily="34" charset="0"/>
              </a:rPr>
              <a:t>10</a:t>
            </a:r>
            <a:r>
              <a:rPr lang="zh-TW" altLang="en-US" sz="2300" b="1" cap="none" spc="0" dirty="0">
                <a:ln/>
                <a:solidFill>
                  <a:schemeClr val="accent3"/>
                </a:solidFill>
                <a:latin typeface="Arial" panose="020B0604020202020204" pitchFamily="34" charset="0"/>
                <a:sym typeface="Arial" panose="020B0604020202020204" pitchFamily="34" charset="0"/>
              </a:rPr>
              <a:t>月</a:t>
            </a:r>
          </a:p>
        </p:txBody>
      </p:sp>
      <p:pic>
        <p:nvPicPr>
          <p:cNvPr id="6" name="圖片 5">
            <a:hlinkClick r:id="rId3"/>
          </p:cNvPr>
          <p:cNvPicPr>
            <a:picLocks noChangeAspect="1"/>
          </p:cNvPicPr>
          <p:nvPr/>
        </p:nvPicPr>
        <p:blipFill>
          <a:blip r:embed="rId4"/>
          <a:stretch>
            <a:fillRect/>
          </a:stretch>
        </p:blipFill>
        <p:spPr>
          <a:xfrm>
            <a:off x="1031139" y="590298"/>
            <a:ext cx="7198461" cy="1197825"/>
          </a:xfrm>
          <a:prstGeom prst="rect">
            <a:avLst/>
          </a:prstGeom>
        </p:spPr>
      </p:pic>
      <p:sp>
        <p:nvSpPr>
          <p:cNvPr id="3" name="文字方塊 2">
            <a:extLst>
              <a:ext uri="{FF2B5EF4-FFF2-40B4-BE49-F238E27FC236}">
                <a16:creationId xmlns:a16="http://schemas.microsoft.com/office/drawing/2014/main" id="{615AE801-898B-4630-8E1E-BE8CA361E541}"/>
              </a:ext>
            </a:extLst>
          </p:cNvPr>
          <p:cNvSpPr txBox="1"/>
          <p:nvPr/>
        </p:nvSpPr>
        <p:spPr>
          <a:xfrm>
            <a:off x="7078894" y="635838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52" y="528912"/>
            <a:ext cx="8270848" cy="6287648"/>
          </a:xfrm>
          <a:prstGeom prst="rect">
            <a:avLst/>
          </a:prstGeom>
        </p:spPr>
      </p:pic>
      <p:sp>
        <p:nvSpPr>
          <p:cNvPr id="2" name="標題 1"/>
          <p:cNvSpPr>
            <a:spLocks noGrp="1"/>
          </p:cNvSpPr>
          <p:nvPr>
            <p:ph type="title"/>
          </p:nvPr>
        </p:nvSpPr>
        <p:spPr>
          <a:xfrm>
            <a:off x="2642155" y="686020"/>
            <a:ext cx="2298145" cy="888780"/>
          </a:xfrm>
        </p:spPr>
        <p:txBody>
          <a:bodyPr>
            <a:normAutofit/>
          </a:bodyPr>
          <a:lstStyle/>
          <a:p>
            <a:r>
              <a:rPr lang="zh-TW" altLang="en-US" sz="3200" dirty="0">
                <a:latin typeface="微軟正黑體" panose="020B0604030504040204" pitchFamily="34" charset="-120"/>
                <a:ea typeface="微軟正黑體" panose="020B0604030504040204" pitchFamily="34" charset="-120"/>
              </a:rPr>
              <a:t>抢答时间</a:t>
            </a:r>
          </a:p>
        </p:txBody>
      </p:sp>
      <p:sp>
        <p:nvSpPr>
          <p:cNvPr id="5" name="投影片編號版面配置區 4"/>
          <p:cNvSpPr>
            <a:spLocks noGrp="1"/>
          </p:cNvSpPr>
          <p:nvPr>
            <p:ph type="sldNum" sz="quarter" idx="12"/>
          </p:nvPr>
        </p:nvSpPr>
        <p:spPr/>
        <p:txBody>
          <a:bodyPr/>
          <a:lstStyle/>
          <a:p>
            <a:pPr rtl="0"/>
            <a:fld id="{9CD8D479-8942-46E8-A226-A4E01F7A105C}" type="slidenum">
              <a:rPr lang="en-US" altLang="zh-TW" noProof="0" smtClean="0"/>
              <a:t>10</a:t>
            </a:fld>
            <a:endParaRPr lang="zh-TW" altLang="en-US" noProof="0" dirty="0"/>
          </a:p>
        </p:txBody>
      </p:sp>
      <p:sp>
        <p:nvSpPr>
          <p:cNvPr id="4" name="文字方塊 3"/>
          <p:cNvSpPr txBox="1"/>
          <p:nvPr/>
        </p:nvSpPr>
        <p:spPr>
          <a:xfrm>
            <a:off x="6728227" y="2894185"/>
            <a:ext cx="697117" cy="1200329"/>
          </a:xfrm>
          <a:prstGeom prst="rect">
            <a:avLst/>
          </a:prstGeom>
          <a:noFill/>
        </p:spPr>
        <p:txBody>
          <a:bodyPr wrap="square" rtlCol="0">
            <a:spAutoFit/>
          </a:bodyPr>
          <a:lstStyle/>
          <a:p>
            <a:r>
              <a:rPr lang="en-US" altLang="zh-TW" sz="7200" dirty="0">
                <a:solidFill>
                  <a:schemeClr val="bg1">
                    <a:lumMod val="85000"/>
                  </a:schemeClr>
                </a:solidFill>
                <a:latin typeface="微軟正黑體" panose="020B0604030504040204" pitchFamily="34" charset="-120"/>
                <a:ea typeface="微軟正黑體" panose="020B0604030504040204" pitchFamily="34" charset="-120"/>
              </a:rPr>
              <a:t>?</a:t>
            </a:r>
            <a:endParaRPr lang="zh-TW" altLang="en-US" sz="7200" dirty="0">
              <a:solidFill>
                <a:schemeClr val="bg1">
                  <a:lumMod val="85000"/>
                </a:schemeClr>
              </a:solidFill>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20E093B8-3075-41C4-B0D6-17A8468BC443}"/>
              </a:ext>
            </a:extLst>
          </p:cNvPr>
          <p:cNvSpPr txBox="1"/>
          <p:nvPr/>
        </p:nvSpPr>
        <p:spPr>
          <a:xfrm>
            <a:off x="1161077" y="1323258"/>
            <a:ext cx="4809325" cy="165692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627063" indent="-627063">
              <a:lnSpc>
                <a:spcPct val="150000"/>
              </a:lnSpc>
            </a:pPr>
            <a:r>
              <a:rPr lang="en-US" altLang="zh-TW" sz="3600" b="1" dirty="0">
                <a:ln/>
                <a:solidFill>
                  <a:schemeClr val="accent3"/>
                </a:solidFill>
                <a:latin typeface="+mn-ea"/>
              </a:rPr>
              <a:t>2.	</a:t>
            </a:r>
            <a:r>
              <a:rPr lang="zh-TW" altLang="en-US" sz="3600" b="1" dirty="0">
                <a:ln/>
                <a:solidFill>
                  <a:schemeClr val="accent3"/>
                </a:solidFill>
                <a:latin typeface="+mn-ea"/>
              </a:rPr>
              <a:t>学生每天最少要做多少体能活动？</a:t>
            </a:r>
          </a:p>
        </p:txBody>
      </p:sp>
      <p:sp>
        <p:nvSpPr>
          <p:cNvPr id="7" name="文字方塊 6">
            <a:extLst>
              <a:ext uri="{FF2B5EF4-FFF2-40B4-BE49-F238E27FC236}">
                <a16:creationId xmlns:a16="http://schemas.microsoft.com/office/drawing/2014/main" id="{70ADF425-0411-4EEE-8E71-AF93F814C668}"/>
              </a:ext>
            </a:extLst>
          </p:cNvPr>
          <p:cNvSpPr txBox="1"/>
          <p:nvPr/>
        </p:nvSpPr>
        <p:spPr>
          <a:xfrm>
            <a:off x="1726121" y="6451404"/>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350445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F5A8D053-C7BA-4B5E-ABA0-2F4F31A22AD0}"/>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34637" y="816709"/>
            <a:ext cx="8406156" cy="3623845"/>
          </a:xfrm>
          <a:prstGeom prst="rect">
            <a:avLst/>
          </a:prstGeom>
          <a:effectLst>
            <a:softEdge rad="50800"/>
          </a:effectLst>
        </p:spPr>
      </p:pic>
      <p:sp>
        <p:nvSpPr>
          <p:cNvPr id="18" name="文字方塊 17">
            <a:extLst>
              <a:ext uri="{FF2B5EF4-FFF2-40B4-BE49-F238E27FC236}">
                <a16:creationId xmlns:a16="http://schemas.microsoft.com/office/drawing/2014/main" id="{20E093B8-3075-41C4-B0D6-17A8468BC443}"/>
              </a:ext>
            </a:extLst>
          </p:cNvPr>
          <p:cNvSpPr txBox="1"/>
          <p:nvPr/>
        </p:nvSpPr>
        <p:spPr>
          <a:xfrm>
            <a:off x="1526761" y="2133335"/>
            <a:ext cx="6375794" cy="1200329"/>
          </a:xfrm>
          <a:prstGeom prst="rect">
            <a:avLst/>
          </a:prstGeom>
          <a:noFill/>
        </p:spPr>
        <p:txBody>
          <a:bodyPr wrap="square" rtlCol="0">
            <a:spAutoFit/>
          </a:bodyPr>
          <a:lstStyle/>
          <a:p>
            <a:r>
              <a:rPr lang="zh-TW" altLang="en-US" sz="3600" dirty="0"/>
              <a:t>世界卫生组织建议学生每天最少要做</a:t>
            </a:r>
            <a:r>
              <a:rPr lang="zh-TW" altLang="en-US" sz="3600" dirty="0">
                <a:solidFill>
                  <a:srgbClr val="FF0000"/>
                </a:solidFill>
              </a:rPr>
              <a:t>一小时体能活动</a:t>
            </a:r>
            <a:r>
              <a:rPr lang="zh-TW" altLang="en-US" sz="3600" dirty="0"/>
              <a:t>。</a:t>
            </a:r>
            <a:endParaRPr lang="en-US" altLang="zh-TW" sz="3600" dirty="0"/>
          </a:p>
        </p:txBody>
      </p:sp>
      <p:sp>
        <p:nvSpPr>
          <p:cNvPr id="5" name="投影片編號版面配置區 4"/>
          <p:cNvSpPr>
            <a:spLocks noGrp="1"/>
          </p:cNvSpPr>
          <p:nvPr>
            <p:ph type="sldNum" sz="quarter" idx="12"/>
          </p:nvPr>
        </p:nvSpPr>
        <p:spPr/>
        <p:txBody>
          <a:bodyPr/>
          <a:lstStyle/>
          <a:p>
            <a:pPr rtl="0"/>
            <a:fld id="{9CD8D479-8942-46E8-A226-A4E01F7A105C}" type="slidenum">
              <a:rPr lang="en-US" altLang="zh-TW" noProof="0" smtClean="0"/>
              <a:t>11</a:t>
            </a:fld>
            <a:endParaRPr lang="zh-TW" altLang="en-US" noProof="0" dirty="0"/>
          </a:p>
        </p:txBody>
      </p:sp>
      <p:pic>
        <p:nvPicPr>
          <p:cNvPr id="4098" name="Picture 2" descr="https://www.studenthealth.gov.hk/tc_chi/images/internet/miniweb/tips/tips_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1722" y="4124591"/>
            <a:ext cx="3556134" cy="23351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4499" y="332424"/>
            <a:ext cx="1294864" cy="1316626"/>
          </a:xfrm>
          <a:prstGeom prst="rect">
            <a:avLst/>
          </a:prstGeom>
          <a:noFill/>
          <a:extLst>
            <a:ext uri="{909E8E84-426E-40DD-AFC4-6F175D3DCCD1}">
              <a14:hiddenFill xmlns:a14="http://schemas.microsoft.com/office/drawing/2010/main">
                <a:solidFill>
                  <a:srgbClr val="FFFFFF"/>
                </a:solidFill>
              </a14:hiddenFill>
            </a:ext>
          </a:extLst>
        </p:spPr>
      </p:pic>
      <p:sp>
        <p:nvSpPr>
          <p:cNvPr id="8" name="副標題 7"/>
          <p:cNvSpPr txBox="1">
            <a:spLocks/>
          </p:cNvSpPr>
          <p:nvPr/>
        </p:nvSpPr>
        <p:spPr>
          <a:xfrm>
            <a:off x="5650215" y="6374945"/>
            <a:ext cx="2759148" cy="26740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r>
              <a:rPr lang="zh-TW" altLang="en-US" sz="1000" dirty="0"/>
              <a:t>图片来源：卫生署学生健康服务网站</a:t>
            </a:r>
            <a:endParaRPr lang="zh-HK" altLang="en-US" sz="1000" dirty="0"/>
          </a:p>
        </p:txBody>
      </p:sp>
      <p:pic>
        <p:nvPicPr>
          <p:cNvPr id="2" name="圖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444" y="3920083"/>
            <a:ext cx="3715714" cy="2588563"/>
          </a:xfrm>
          <a:prstGeom prst="rect">
            <a:avLst/>
          </a:prstGeom>
        </p:spPr>
      </p:pic>
      <p:sp>
        <p:nvSpPr>
          <p:cNvPr id="10" name="文字方塊 9">
            <a:extLst>
              <a:ext uri="{FF2B5EF4-FFF2-40B4-BE49-F238E27FC236}">
                <a16:creationId xmlns:a16="http://schemas.microsoft.com/office/drawing/2014/main" id="{7932552C-0BAA-4998-BDDF-12C078306432}"/>
              </a:ext>
            </a:extLst>
          </p:cNvPr>
          <p:cNvSpPr txBox="1"/>
          <p:nvPr/>
        </p:nvSpPr>
        <p:spPr>
          <a:xfrm>
            <a:off x="92467" y="645978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154752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25" y="337457"/>
            <a:ext cx="10045654" cy="7534240"/>
          </a:xfrm>
          <a:prstGeom prst="rect">
            <a:avLst/>
          </a:prstGeom>
        </p:spPr>
      </p:pic>
      <p:sp>
        <p:nvSpPr>
          <p:cNvPr id="2" name="標題 1"/>
          <p:cNvSpPr>
            <a:spLocks noGrp="1"/>
          </p:cNvSpPr>
          <p:nvPr>
            <p:ph type="title"/>
          </p:nvPr>
        </p:nvSpPr>
        <p:spPr>
          <a:xfrm>
            <a:off x="584850" y="337457"/>
            <a:ext cx="7200900" cy="1354184"/>
          </a:xfrm>
          <a:noFill/>
        </p:spPr>
        <p:txBody>
          <a:bodyPr>
            <a:normAutofit/>
          </a:bodyPr>
          <a:lstStyle/>
          <a:p>
            <a:r>
              <a:rPr lang="zh-TW" altLang="en-US"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健康使用电子产品</a:t>
            </a:r>
            <a:br>
              <a:rPr lang="en-US" altLang="zh-TW"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br>
            <a:r>
              <a:rPr lang="zh-TW" altLang="en-US"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短片二</a:t>
            </a:r>
            <a:r>
              <a:rPr lang="en-US" altLang="zh-TW"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r>
              <a:rPr lang="zh-TW" altLang="en-US"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保护听觉和视力</a:t>
            </a:r>
          </a:p>
        </p:txBody>
      </p:sp>
      <p:sp>
        <p:nvSpPr>
          <p:cNvPr id="3" name="投影片編號版面配置區 2"/>
          <p:cNvSpPr>
            <a:spLocks noGrp="1"/>
          </p:cNvSpPr>
          <p:nvPr>
            <p:ph type="sldNum" sz="quarter" idx="12"/>
          </p:nvPr>
        </p:nvSpPr>
        <p:spPr/>
        <p:txBody>
          <a:bodyPr/>
          <a:lstStyle/>
          <a:p>
            <a:pPr rtl="0"/>
            <a:fld id="{9CD8D479-8942-46E8-A226-A4E01F7A105C}" type="slidenum">
              <a:rPr lang="en-US" altLang="zh-TW" noProof="0" smtClean="0"/>
              <a:t>12</a:t>
            </a:fld>
            <a:endParaRPr lang="zh-TW" altLang="en-US" noProof="0" dirty="0"/>
          </a:p>
        </p:txBody>
      </p:sp>
      <p:sp>
        <p:nvSpPr>
          <p:cNvPr id="4" name="矩形 3"/>
          <p:cNvSpPr/>
          <p:nvPr/>
        </p:nvSpPr>
        <p:spPr>
          <a:xfrm>
            <a:off x="2689412" y="6539690"/>
            <a:ext cx="6327554" cy="261610"/>
          </a:xfrm>
          <a:prstGeom prst="rect">
            <a:avLst/>
          </a:prstGeom>
        </p:spPr>
        <p:txBody>
          <a:bodyPr wrap="square">
            <a:spAutoFit/>
          </a:bodyPr>
          <a:lstStyle/>
          <a:p>
            <a:r>
              <a:rPr lang="zh-TW" altLang="en-US" sz="1100" dirty="0"/>
              <a:t>资料来源</a:t>
            </a:r>
            <a:r>
              <a:rPr lang="en-US" altLang="zh-TW" sz="1100" dirty="0"/>
              <a:t>:  </a:t>
            </a:r>
            <a:r>
              <a:rPr lang="zh-TW" altLang="en-US" sz="1100" dirty="0"/>
              <a:t>教育局及卫生署 </a:t>
            </a:r>
            <a:r>
              <a:rPr lang="en-US" altLang="zh-TW" sz="1100" dirty="0"/>
              <a:t>(2018) </a:t>
            </a:r>
            <a:r>
              <a:rPr lang="zh-TW" altLang="en-US" sz="1100" dirty="0"/>
              <a:t>「健康网络由你创」短片系列 </a:t>
            </a:r>
            <a:r>
              <a:rPr lang="en-US" altLang="zh-TW" sz="1100" dirty="0"/>
              <a:t>– </a:t>
            </a:r>
            <a:r>
              <a:rPr lang="zh-TW" altLang="en-US" sz="1100" dirty="0"/>
              <a:t>学生篇，第三集</a:t>
            </a:r>
            <a:r>
              <a:rPr lang="en-US" altLang="zh-TW" sz="1100" dirty="0"/>
              <a:t>《</a:t>
            </a:r>
            <a:r>
              <a:rPr lang="zh-TW" altLang="en-US" sz="1100" dirty="0">
                <a:latin typeface="微軟正黑體" panose="020B0604030504040204" pitchFamily="34" charset="-120"/>
                <a:ea typeface="微軟正黑體" panose="020B0604030504040204" pitchFamily="34" charset="-120"/>
              </a:rPr>
              <a:t>保护听觉和视力</a:t>
            </a:r>
            <a:r>
              <a:rPr lang="en-US" altLang="zh-TW" sz="1100" dirty="0"/>
              <a:t>》</a:t>
            </a:r>
          </a:p>
        </p:txBody>
      </p:sp>
      <p:sp>
        <p:nvSpPr>
          <p:cNvPr id="7" name="文字方塊 6">
            <a:extLst>
              <a:ext uri="{FF2B5EF4-FFF2-40B4-BE49-F238E27FC236}">
                <a16:creationId xmlns:a16="http://schemas.microsoft.com/office/drawing/2014/main" id="{04C4D72A-ACB1-4A8E-8556-58CB6D6023DA}"/>
              </a:ext>
            </a:extLst>
          </p:cNvPr>
          <p:cNvSpPr txBox="1"/>
          <p:nvPr/>
        </p:nvSpPr>
        <p:spPr>
          <a:xfrm>
            <a:off x="7078894" y="6255646"/>
            <a:ext cx="2065106" cy="369332"/>
          </a:xfrm>
          <a:prstGeom prst="rect">
            <a:avLst/>
          </a:prstGeom>
          <a:noFill/>
        </p:spPr>
        <p:txBody>
          <a:bodyPr wrap="square" rtlCol="0">
            <a:spAutoFit/>
          </a:bodyPr>
          <a:lstStyle/>
          <a:p>
            <a:r>
              <a:rPr lang="en-US" altLang="zh-HK" dirty="0" err="1"/>
              <a:t>Image:Freepik.com</a:t>
            </a:r>
            <a:endParaRPr lang="zh-HK" altLang="en-US" dirty="0"/>
          </a:p>
        </p:txBody>
      </p:sp>
      <p:pic>
        <p:nvPicPr>
          <p:cNvPr id="8" name="Picture 7">
            <a:hlinkClick r:id="rId4"/>
          </p:cNvPr>
          <p:cNvPicPr/>
          <p:nvPr/>
        </p:nvPicPr>
        <p:blipFill rotWithShape="1">
          <a:blip r:embed="rId5"/>
          <a:srcRect l="55623" t="18301" r="11149" b="38998"/>
          <a:stretch/>
        </p:blipFill>
        <p:spPr bwMode="auto">
          <a:xfrm>
            <a:off x="1676139" y="2084295"/>
            <a:ext cx="5504589" cy="35903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587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52" y="528912"/>
            <a:ext cx="8270848" cy="6287648"/>
          </a:xfrm>
          <a:prstGeom prst="rect">
            <a:avLst/>
          </a:prstGeom>
        </p:spPr>
      </p:pic>
      <p:sp>
        <p:nvSpPr>
          <p:cNvPr id="2" name="標題 1"/>
          <p:cNvSpPr>
            <a:spLocks noGrp="1"/>
          </p:cNvSpPr>
          <p:nvPr>
            <p:ph type="title"/>
          </p:nvPr>
        </p:nvSpPr>
        <p:spPr>
          <a:xfrm>
            <a:off x="2497938" y="765718"/>
            <a:ext cx="6316490" cy="632530"/>
          </a:xfrm>
        </p:spPr>
        <p:txBody>
          <a:bodyPr>
            <a:normAutofit/>
          </a:bodyPr>
          <a:lstStyle/>
          <a:p>
            <a:r>
              <a:rPr lang="zh-TW" altLang="en-US" sz="3200" dirty="0">
                <a:latin typeface="微軟正黑體" panose="020B0604030504040204" pitchFamily="34" charset="-120"/>
                <a:ea typeface="微軟正黑體" panose="020B0604030504040204" pitchFamily="34" charset="-120"/>
              </a:rPr>
              <a:t>抢答时间</a:t>
            </a:r>
          </a:p>
        </p:txBody>
      </p:sp>
      <p:sp>
        <p:nvSpPr>
          <p:cNvPr id="5" name="投影片編號版面配置區 4"/>
          <p:cNvSpPr>
            <a:spLocks noGrp="1"/>
          </p:cNvSpPr>
          <p:nvPr>
            <p:ph type="sldNum" sz="quarter" idx="12"/>
          </p:nvPr>
        </p:nvSpPr>
        <p:spPr/>
        <p:txBody>
          <a:bodyPr/>
          <a:lstStyle/>
          <a:p>
            <a:pPr rtl="0"/>
            <a:fld id="{9CD8D479-8942-46E8-A226-A4E01F7A105C}" type="slidenum">
              <a:rPr lang="en-US" altLang="zh-TW" noProof="0" smtClean="0"/>
              <a:t>13</a:t>
            </a:fld>
            <a:endParaRPr lang="zh-TW" altLang="en-US" noProof="0" dirty="0"/>
          </a:p>
        </p:txBody>
      </p:sp>
      <p:sp>
        <p:nvSpPr>
          <p:cNvPr id="4" name="文字方塊 3"/>
          <p:cNvSpPr txBox="1"/>
          <p:nvPr/>
        </p:nvSpPr>
        <p:spPr>
          <a:xfrm>
            <a:off x="6806444" y="2907074"/>
            <a:ext cx="697117" cy="1200329"/>
          </a:xfrm>
          <a:prstGeom prst="rect">
            <a:avLst/>
          </a:prstGeom>
          <a:noFill/>
        </p:spPr>
        <p:txBody>
          <a:bodyPr wrap="square" rtlCol="0">
            <a:spAutoFit/>
          </a:bodyPr>
          <a:lstStyle/>
          <a:p>
            <a:r>
              <a:rPr lang="en-US" altLang="zh-TW" sz="7200" dirty="0">
                <a:solidFill>
                  <a:schemeClr val="bg1">
                    <a:lumMod val="85000"/>
                  </a:schemeClr>
                </a:solidFill>
                <a:latin typeface="微軟正黑體" panose="020B0604030504040204" pitchFamily="34" charset="-120"/>
                <a:ea typeface="微軟正黑體" panose="020B0604030504040204" pitchFamily="34" charset="-120"/>
              </a:rPr>
              <a:t>?</a:t>
            </a:r>
            <a:endParaRPr lang="zh-TW" altLang="en-US" sz="7200" dirty="0">
              <a:solidFill>
                <a:schemeClr val="bg1">
                  <a:lumMod val="85000"/>
                </a:schemeClr>
              </a:solidFill>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20E093B8-3075-41C4-B0D6-17A8468BC443}"/>
              </a:ext>
            </a:extLst>
          </p:cNvPr>
          <p:cNvSpPr txBox="1"/>
          <p:nvPr/>
        </p:nvSpPr>
        <p:spPr>
          <a:xfrm>
            <a:off x="977901" y="1364412"/>
            <a:ext cx="5016500" cy="230832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627063" indent="-627063">
              <a:lnSpc>
                <a:spcPct val="150000"/>
              </a:lnSpc>
            </a:pPr>
            <a:r>
              <a:rPr lang="en-US" altLang="zh-TW" sz="3200" b="1" dirty="0">
                <a:ln/>
                <a:solidFill>
                  <a:schemeClr val="accent3"/>
                </a:solidFill>
                <a:latin typeface="+mn-ea"/>
              </a:rPr>
              <a:t>3.	</a:t>
            </a:r>
            <a:r>
              <a:rPr lang="zh-TW" altLang="en-US" sz="3200" b="1" dirty="0">
                <a:ln/>
                <a:solidFill>
                  <a:schemeClr val="accent3"/>
                </a:solidFill>
                <a:latin typeface="+mn-ea"/>
              </a:rPr>
              <a:t>使用手机、平板电脑和桌上电脑时，眼睛和屏幕应保持多少距离？</a:t>
            </a:r>
          </a:p>
        </p:txBody>
      </p:sp>
      <p:sp>
        <p:nvSpPr>
          <p:cNvPr id="7" name="文字方塊 6">
            <a:extLst>
              <a:ext uri="{FF2B5EF4-FFF2-40B4-BE49-F238E27FC236}">
                <a16:creationId xmlns:a16="http://schemas.microsoft.com/office/drawing/2014/main" id="{2608EE9E-1894-4719-A7F3-7475B0A5D2E7}"/>
              </a:ext>
            </a:extLst>
          </p:cNvPr>
          <p:cNvSpPr txBox="1"/>
          <p:nvPr/>
        </p:nvSpPr>
        <p:spPr>
          <a:xfrm>
            <a:off x="7078894" y="635838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181331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09782C0A-1FB7-4A82-A5DD-B7C37B6FA67F}"/>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36930" y="688369"/>
            <a:ext cx="8703863" cy="3752185"/>
          </a:xfrm>
          <a:prstGeom prst="rect">
            <a:avLst/>
          </a:prstGeom>
          <a:effectLst>
            <a:softEdge rad="50800"/>
          </a:effectLst>
        </p:spPr>
      </p:pic>
      <p:sp>
        <p:nvSpPr>
          <p:cNvPr id="18" name="文字方塊 17">
            <a:extLst>
              <a:ext uri="{FF2B5EF4-FFF2-40B4-BE49-F238E27FC236}">
                <a16:creationId xmlns:a16="http://schemas.microsoft.com/office/drawing/2014/main" id="{20E093B8-3075-41C4-B0D6-17A8468BC443}"/>
              </a:ext>
            </a:extLst>
          </p:cNvPr>
          <p:cNvSpPr txBox="1"/>
          <p:nvPr/>
        </p:nvSpPr>
        <p:spPr>
          <a:xfrm>
            <a:off x="1386137" y="1354605"/>
            <a:ext cx="6375794" cy="2554545"/>
          </a:xfrm>
          <a:prstGeom prst="rect">
            <a:avLst/>
          </a:prstGeom>
          <a:noFill/>
        </p:spPr>
        <p:txBody>
          <a:bodyPr wrap="square" rtlCol="0">
            <a:spAutoFit/>
          </a:bodyPr>
          <a:lstStyle/>
          <a:p>
            <a:r>
              <a:rPr lang="zh-TW" altLang="en-US" sz="3200" dirty="0"/>
              <a:t>按照「</a:t>
            </a:r>
            <a:r>
              <a:rPr lang="en-US" altLang="zh-TW" sz="3200" dirty="0"/>
              <a:t>30-40-50</a:t>
            </a:r>
            <a:r>
              <a:rPr lang="zh-TW" altLang="en-US" sz="3200" dirty="0"/>
              <a:t>」原则，眼睛与屏幕的恰当距离分别为：</a:t>
            </a:r>
            <a:endParaRPr lang="en-US" altLang="zh-TW" sz="3200" dirty="0"/>
          </a:p>
          <a:p>
            <a:pPr marL="985838">
              <a:tabLst>
                <a:tab pos="3133725" algn="l"/>
              </a:tabLst>
            </a:pPr>
            <a:r>
              <a:rPr lang="zh-HK" altLang="en-US" sz="3200" dirty="0">
                <a:solidFill>
                  <a:srgbClr val="FF0000"/>
                </a:solidFill>
              </a:rPr>
              <a:t>手机</a:t>
            </a:r>
            <a:r>
              <a:rPr lang="zh-TW" altLang="en-US" sz="3200" dirty="0">
                <a:solidFill>
                  <a:srgbClr val="FF0000"/>
                </a:solidFill>
              </a:rPr>
              <a:t>：</a:t>
            </a:r>
            <a:r>
              <a:rPr lang="en-US" altLang="zh-TW" sz="3200" dirty="0">
                <a:solidFill>
                  <a:srgbClr val="FF0000"/>
                </a:solidFill>
              </a:rPr>
              <a:t>	30cm</a:t>
            </a:r>
          </a:p>
          <a:p>
            <a:pPr marL="985838">
              <a:tabLst>
                <a:tab pos="3133725" algn="l"/>
              </a:tabLst>
            </a:pPr>
            <a:r>
              <a:rPr lang="zh-HK" altLang="en-US" sz="3200" dirty="0">
                <a:solidFill>
                  <a:srgbClr val="FF0000"/>
                </a:solidFill>
              </a:rPr>
              <a:t>平板电脑</a:t>
            </a:r>
            <a:r>
              <a:rPr lang="zh-TW" altLang="en-US" sz="3200" dirty="0">
                <a:solidFill>
                  <a:srgbClr val="FF0000"/>
                </a:solidFill>
              </a:rPr>
              <a:t>：</a:t>
            </a:r>
            <a:r>
              <a:rPr lang="en-US" altLang="zh-TW" sz="3200" dirty="0">
                <a:solidFill>
                  <a:srgbClr val="FF0000"/>
                </a:solidFill>
              </a:rPr>
              <a:t>	40cm</a:t>
            </a:r>
          </a:p>
          <a:p>
            <a:pPr marL="985838">
              <a:tabLst>
                <a:tab pos="3133725" algn="l"/>
              </a:tabLst>
            </a:pPr>
            <a:r>
              <a:rPr lang="zh-HK" altLang="en-US" sz="3200" dirty="0">
                <a:solidFill>
                  <a:srgbClr val="FF0000"/>
                </a:solidFill>
              </a:rPr>
              <a:t>桌上电脑</a:t>
            </a:r>
            <a:r>
              <a:rPr lang="zh-TW" altLang="en-US" sz="3200" dirty="0">
                <a:solidFill>
                  <a:srgbClr val="FF0000"/>
                </a:solidFill>
              </a:rPr>
              <a:t>：</a:t>
            </a:r>
            <a:r>
              <a:rPr lang="en-US" altLang="zh-TW" sz="3200" dirty="0">
                <a:solidFill>
                  <a:srgbClr val="FF0000"/>
                </a:solidFill>
              </a:rPr>
              <a:t>	50cm</a:t>
            </a:r>
          </a:p>
        </p:txBody>
      </p:sp>
      <p:sp>
        <p:nvSpPr>
          <p:cNvPr id="5" name="投影片編號版面配置區 4"/>
          <p:cNvSpPr>
            <a:spLocks noGrp="1"/>
          </p:cNvSpPr>
          <p:nvPr>
            <p:ph type="sldNum" sz="quarter" idx="12"/>
          </p:nvPr>
        </p:nvSpPr>
        <p:spPr/>
        <p:txBody>
          <a:bodyPr/>
          <a:lstStyle/>
          <a:p>
            <a:pPr rtl="0"/>
            <a:fld id="{9CD8D479-8942-46E8-A226-A4E01F7A105C}" type="slidenum">
              <a:rPr lang="en-US" altLang="zh-TW" noProof="0" smtClean="0"/>
              <a:t>14</a:t>
            </a:fld>
            <a:endParaRPr lang="zh-TW" altLang="en-US" noProof="0" dirty="0"/>
          </a:p>
        </p:txBody>
      </p:sp>
      <p:pic>
        <p:nvPicPr>
          <p:cNvPr id="2050" name="Picture 2" descr="https://www.studenthealth.gov.hk/tc_chi/images/internet/miniweb/tips/tips_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5260" y="4246722"/>
            <a:ext cx="4615561" cy="2046232"/>
          </a:xfrm>
          <a:prstGeom prst="rect">
            <a:avLst/>
          </a:prstGeom>
          <a:noFill/>
          <a:extLst>
            <a:ext uri="{909E8E84-426E-40DD-AFC4-6F175D3DCCD1}">
              <a14:hiddenFill xmlns:a14="http://schemas.microsoft.com/office/drawing/2010/main">
                <a:solidFill>
                  <a:srgbClr val="FFFFFF"/>
                </a:solidFill>
              </a14:hiddenFill>
            </a:ext>
          </a:extLst>
        </p:spPr>
      </p:pic>
      <p:sp>
        <p:nvSpPr>
          <p:cNvPr id="7" name="副標題 7"/>
          <p:cNvSpPr txBox="1">
            <a:spLocks/>
          </p:cNvSpPr>
          <p:nvPr/>
        </p:nvSpPr>
        <p:spPr>
          <a:xfrm>
            <a:off x="6161673" y="6159252"/>
            <a:ext cx="2759148" cy="26740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r>
              <a:rPr lang="zh-TW" altLang="en-US" sz="1000" dirty="0"/>
              <a:t>图片来源：卫生署学生健康服务网站</a:t>
            </a:r>
            <a:endParaRPr lang="zh-HK" altLang="en-US" sz="1000" dirty="0"/>
          </a:p>
        </p:txBody>
      </p:sp>
      <p:pic>
        <p:nvPicPr>
          <p:cNvPr id="2" name="圖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765" y="4457104"/>
            <a:ext cx="2580235" cy="2400896"/>
          </a:xfrm>
          <a:prstGeom prst="rect">
            <a:avLst/>
          </a:prstGeom>
        </p:spPr>
      </p:pic>
      <p:pic>
        <p:nvPicPr>
          <p:cNvPr id="3" name="圖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3064" y="5269838"/>
            <a:ext cx="1019156" cy="2095500"/>
          </a:xfrm>
          <a:prstGeom prst="rect">
            <a:avLst/>
          </a:prstGeom>
        </p:spPr>
      </p:pic>
      <p:sp>
        <p:nvSpPr>
          <p:cNvPr id="11" name="文字方塊 10">
            <a:extLst>
              <a:ext uri="{FF2B5EF4-FFF2-40B4-BE49-F238E27FC236}">
                <a16:creationId xmlns:a16="http://schemas.microsoft.com/office/drawing/2014/main" id="{1F08E7CE-8E44-4D24-8411-5E19E74331CA}"/>
              </a:ext>
            </a:extLst>
          </p:cNvPr>
          <p:cNvSpPr txBox="1"/>
          <p:nvPr/>
        </p:nvSpPr>
        <p:spPr>
          <a:xfrm>
            <a:off x="7078894" y="635838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163063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8923 0.09351 L 2.94903E-17 3.33333E-6 " pathEditMode="relative" rAng="0" ptsTypes="AA">
                                      <p:cBhvr>
                                        <p:cTn id="6" dur="2000" fill="hold"/>
                                        <p:tgtEl>
                                          <p:spTgt spid="3"/>
                                        </p:tgtEl>
                                        <p:attrNameLst>
                                          <p:attrName>ppt_x</p:attrName>
                                          <p:attrName>ppt_y</p:attrName>
                                        </p:attrNameLst>
                                      </p:cBhvr>
                                      <p:rCtr x="-4861" y="-4907"/>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1000"/>
                                        <p:tgtEl>
                                          <p:spTgt spid="18">
                                            <p:txEl>
                                              <p:pRg st="0" end="0"/>
                                            </p:txEl>
                                          </p:spTgt>
                                        </p:tgtEl>
                                      </p:cBhvr>
                                    </p:animEffect>
                                    <p:anim calcmode="lin" valueType="num">
                                      <p:cBhvr>
                                        <p:cTn id="12"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animEffect transition="in" filter="fade">
                                      <p:cBhvr>
                                        <p:cTn id="18" dur="1000"/>
                                        <p:tgtEl>
                                          <p:spTgt spid="18">
                                            <p:txEl>
                                              <p:pRg st="1" end="1"/>
                                            </p:txEl>
                                          </p:spTgt>
                                        </p:tgtEl>
                                      </p:cBhvr>
                                    </p:animEffect>
                                    <p:anim calcmode="lin" valueType="num">
                                      <p:cBhvr>
                                        <p:cTn id="19"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Effect transition="in" filter="fade">
                                      <p:cBhvr>
                                        <p:cTn id="25" dur="1000"/>
                                        <p:tgtEl>
                                          <p:spTgt spid="18">
                                            <p:txEl>
                                              <p:pRg st="2" end="2"/>
                                            </p:txEl>
                                          </p:spTgt>
                                        </p:tgtEl>
                                      </p:cBhvr>
                                    </p:animEffect>
                                    <p:anim calcmode="lin" valueType="num">
                                      <p:cBhvr>
                                        <p:cTn id="26"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fade">
                                      <p:cBhvr>
                                        <p:cTn id="32" dur="1000"/>
                                        <p:tgtEl>
                                          <p:spTgt spid="18">
                                            <p:txEl>
                                              <p:pRg st="3" end="3"/>
                                            </p:txEl>
                                          </p:spTgt>
                                        </p:tgtEl>
                                      </p:cBhvr>
                                    </p:animEffect>
                                    <p:anim calcmode="lin" valueType="num">
                                      <p:cBhvr>
                                        <p:cTn id="33"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52" y="528912"/>
            <a:ext cx="8270848" cy="6287648"/>
          </a:xfrm>
          <a:prstGeom prst="rect">
            <a:avLst/>
          </a:prstGeom>
        </p:spPr>
      </p:pic>
      <p:sp>
        <p:nvSpPr>
          <p:cNvPr id="2" name="標題 1"/>
          <p:cNvSpPr>
            <a:spLocks noGrp="1"/>
          </p:cNvSpPr>
          <p:nvPr>
            <p:ph type="title"/>
          </p:nvPr>
        </p:nvSpPr>
        <p:spPr>
          <a:xfrm>
            <a:off x="2640156" y="779425"/>
            <a:ext cx="1931844" cy="632530"/>
          </a:xfrm>
        </p:spPr>
        <p:txBody>
          <a:bodyPr>
            <a:normAutofit/>
          </a:bodyPr>
          <a:lstStyle/>
          <a:p>
            <a:r>
              <a:rPr lang="zh-TW" altLang="en-US" sz="3200" dirty="0">
                <a:latin typeface="微軟正黑體" panose="020B0604030504040204" pitchFamily="34" charset="-120"/>
                <a:ea typeface="微軟正黑體" panose="020B0604030504040204" pitchFamily="34" charset="-120"/>
              </a:rPr>
              <a:t>抢答时间</a:t>
            </a:r>
          </a:p>
        </p:txBody>
      </p:sp>
      <p:sp>
        <p:nvSpPr>
          <p:cNvPr id="5" name="投影片編號版面配置區 4"/>
          <p:cNvSpPr>
            <a:spLocks noGrp="1"/>
          </p:cNvSpPr>
          <p:nvPr>
            <p:ph type="sldNum" sz="quarter" idx="12"/>
          </p:nvPr>
        </p:nvSpPr>
        <p:spPr/>
        <p:txBody>
          <a:bodyPr/>
          <a:lstStyle/>
          <a:p>
            <a:pPr rtl="0"/>
            <a:fld id="{9CD8D479-8942-46E8-A226-A4E01F7A105C}" type="slidenum">
              <a:rPr lang="en-US" altLang="zh-TW" noProof="0" smtClean="0"/>
              <a:t>15</a:t>
            </a:fld>
            <a:endParaRPr lang="zh-TW" altLang="en-US" noProof="0" dirty="0"/>
          </a:p>
        </p:txBody>
      </p:sp>
      <p:sp>
        <p:nvSpPr>
          <p:cNvPr id="4" name="文字方塊 3"/>
          <p:cNvSpPr txBox="1"/>
          <p:nvPr/>
        </p:nvSpPr>
        <p:spPr>
          <a:xfrm>
            <a:off x="6884857" y="2829125"/>
            <a:ext cx="697117" cy="1200329"/>
          </a:xfrm>
          <a:prstGeom prst="rect">
            <a:avLst/>
          </a:prstGeom>
          <a:noFill/>
        </p:spPr>
        <p:txBody>
          <a:bodyPr wrap="square" rtlCol="0">
            <a:spAutoFit/>
          </a:bodyPr>
          <a:lstStyle/>
          <a:p>
            <a:r>
              <a:rPr lang="en-US" altLang="zh-TW" sz="7200" dirty="0">
                <a:solidFill>
                  <a:schemeClr val="bg1">
                    <a:lumMod val="85000"/>
                  </a:schemeClr>
                </a:solidFill>
                <a:latin typeface="微軟正黑體" panose="020B0604030504040204" pitchFamily="34" charset="-120"/>
                <a:ea typeface="微軟正黑體" panose="020B0604030504040204" pitchFamily="34" charset="-120"/>
              </a:rPr>
              <a:t>?</a:t>
            </a:r>
            <a:endParaRPr lang="zh-TW" altLang="en-US" sz="7200" dirty="0">
              <a:solidFill>
                <a:schemeClr val="bg1">
                  <a:lumMod val="85000"/>
                </a:schemeClr>
              </a:solidFill>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20E093B8-3075-41C4-B0D6-17A8468BC443}"/>
              </a:ext>
            </a:extLst>
          </p:cNvPr>
          <p:cNvSpPr txBox="1"/>
          <p:nvPr/>
        </p:nvSpPr>
        <p:spPr>
          <a:xfrm>
            <a:off x="918375" y="1323258"/>
            <a:ext cx="5126825" cy="34163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627063" indent="-627063">
              <a:lnSpc>
                <a:spcPct val="150000"/>
              </a:lnSpc>
            </a:pPr>
            <a:r>
              <a:rPr lang="en-US" altLang="zh-TW" sz="3600" b="1" dirty="0">
                <a:ln/>
                <a:solidFill>
                  <a:schemeClr val="accent3"/>
                </a:solidFill>
                <a:latin typeface="+mn-ea"/>
              </a:rPr>
              <a:t>4.	</a:t>
            </a:r>
            <a:r>
              <a:rPr lang="zh-TW" altLang="en-US" sz="3600" b="1" dirty="0">
                <a:ln/>
                <a:solidFill>
                  <a:schemeClr val="accent3"/>
                </a:solidFill>
                <a:latin typeface="+mn-ea"/>
              </a:rPr>
              <a:t>使用电子产品时，有什么方法可以保护自己的听觉？</a:t>
            </a:r>
          </a:p>
          <a:p>
            <a:pPr marL="627063" indent="-627063">
              <a:lnSpc>
                <a:spcPct val="150000"/>
              </a:lnSpc>
            </a:pPr>
            <a:endParaRPr lang="zh-TW" altLang="en-US" sz="3600" b="1" dirty="0">
              <a:ln/>
              <a:solidFill>
                <a:schemeClr val="accent3"/>
              </a:solidFill>
              <a:latin typeface="+mn-ea"/>
            </a:endParaRPr>
          </a:p>
        </p:txBody>
      </p:sp>
      <p:sp>
        <p:nvSpPr>
          <p:cNvPr id="7" name="文字方塊 6">
            <a:extLst>
              <a:ext uri="{FF2B5EF4-FFF2-40B4-BE49-F238E27FC236}">
                <a16:creationId xmlns:a16="http://schemas.microsoft.com/office/drawing/2014/main" id="{5330B4F1-96BD-4346-BF2E-B216534E01CF}"/>
              </a:ext>
            </a:extLst>
          </p:cNvPr>
          <p:cNvSpPr txBox="1"/>
          <p:nvPr/>
        </p:nvSpPr>
        <p:spPr>
          <a:xfrm>
            <a:off x="7233415" y="6585754"/>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301254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F3BA0249-D61B-4D34-8F31-57D741E4E1AF}"/>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78492" y="804838"/>
            <a:ext cx="8703863" cy="3752185"/>
          </a:xfrm>
          <a:prstGeom prst="rect">
            <a:avLst/>
          </a:prstGeom>
          <a:effectLst>
            <a:softEdge rad="50800"/>
          </a:effectLst>
        </p:spPr>
      </p:pic>
      <p:sp>
        <p:nvSpPr>
          <p:cNvPr id="18" name="文字方塊 17">
            <a:extLst>
              <a:ext uri="{FF2B5EF4-FFF2-40B4-BE49-F238E27FC236}">
                <a16:creationId xmlns:a16="http://schemas.microsoft.com/office/drawing/2014/main" id="{20E093B8-3075-41C4-B0D6-17A8468BC443}"/>
              </a:ext>
            </a:extLst>
          </p:cNvPr>
          <p:cNvSpPr txBox="1"/>
          <p:nvPr/>
        </p:nvSpPr>
        <p:spPr>
          <a:xfrm>
            <a:off x="1271267" y="1649050"/>
            <a:ext cx="6918312" cy="2308324"/>
          </a:xfrm>
          <a:prstGeom prst="rect">
            <a:avLst/>
          </a:prstGeom>
          <a:noFill/>
        </p:spPr>
        <p:txBody>
          <a:bodyPr wrap="square" rtlCol="0">
            <a:spAutoFit/>
          </a:bodyPr>
          <a:lstStyle/>
          <a:p>
            <a:r>
              <a:rPr lang="zh-TW" altLang="en-US" sz="3600" dirty="0"/>
              <a:t>按照「</a:t>
            </a:r>
            <a:r>
              <a:rPr lang="en-US" altLang="zh-TW" sz="3600" dirty="0"/>
              <a:t>60-60</a:t>
            </a:r>
            <a:r>
              <a:rPr lang="zh-TW" altLang="en-US" sz="3600" dirty="0"/>
              <a:t>」原则，使用电子产品时，耳机音量应调整至</a:t>
            </a:r>
            <a:r>
              <a:rPr lang="zh-TW" altLang="en-US" sz="3600" dirty="0">
                <a:solidFill>
                  <a:srgbClr val="FF0000"/>
                </a:solidFill>
              </a:rPr>
              <a:t>低于最高音量的</a:t>
            </a:r>
            <a:r>
              <a:rPr lang="en-US" altLang="zh-TW" sz="3600" dirty="0">
                <a:solidFill>
                  <a:srgbClr val="FF0000"/>
                </a:solidFill>
              </a:rPr>
              <a:t>60%</a:t>
            </a:r>
            <a:r>
              <a:rPr lang="zh-TW" altLang="en-US" sz="3600" dirty="0"/>
              <a:t>，而且</a:t>
            </a:r>
            <a:r>
              <a:rPr lang="zh-TW" altLang="en-US" sz="3600" dirty="0">
                <a:solidFill>
                  <a:srgbClr val="FF0000"/>
                </a:solidFill>
              </a:rPr>
              <a:t>每日不应听超过</a:t>
            </a:r>
            <a:r>
              <a:rPr lang="en-US" altLang="zh-TW" sz="3600" dirty="0">
                <a:solidFill>
                  <a:srgbClr val="FF0000"/>
                </a:solidFill>
              </a:rPr>
              <a:t>60</a:t>
            </a:r>
            <a:r>
              <a:rPr lang="zh-TW" altLang="en-US" sz="3600" dirty="0">
                <a:solidFill>
                  <a:srgbClr val="FF0000"/>
                </a:solidFill>
              </a:rPr>
              <a:t>分钟</a:t>
            </a:r>
            <a:r>
              <a:rPr lang="zh-TW" altLang="en-US" sz="3600" dirty="0"/>
              <a:t>。</a:t>
            </a:r>
            <a:endParaRPr lang="en-US" altLang="zh-TW" sz="3600" dirty="0"/>
          </a:p>
        </p:txBody>
      </p:sp>
      <p:sp>
        <p:nvSpPr>
          <p:cNvPr id="5" name="投影片編號版面配置區 4"/>
          <p:cNvSpPr>
            <a:spLocks noGrp="1"/>
          </p:cNvSpPr>
          <p:nvPr>
            <p:ph type="sldNum" sz="quarter" idx="12"/>
          </p:nvPr>
        </p:nvSpPr>
        <p:spPr/>
        <p:txBody>
          <a:bodyPr/>
          <a:lstStyle/>
          <a:p>
            <a:pPr rtl="0"/>
            <a:fld id="{9CD8D479-8942-46E8-A226-A4E01F7A105C}" type="slidenum">
              <a:rPr lang="en-US" altLang="zh-TW" noProof="0" smtClean="0"/>
              <a:t>16</a:t>
            </a:fld>
            <a:endParaRPr lang="zh-TW" altLang="en-US" noProof="0" dirty="0"/>
          </a:p>
        </p:txBody>
      </p:sp>
      <p:pic>
        <p:nvPicPr>
          <p:cNvPr id="1026" name="Picture 2" descr="https://www.studenthealth.gov.hk/tc_chi/images/internet/miniweb/tips/tips_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8727" y="4282286"/>
            <a:ext cx="3553003" cy="24160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2147" y="71641"/>
            <a:ext cx="1294864" cy="1316626"/>
          </a:xfrm>
          <a:prstGeom prst="rect">
            <a:avLst/>
          </a:prstGeom>
          <a:noFill/>
          <a:extLst>
            <a:ext uri="{909E8E84-426E-40DD-AFC4-6F175D3DCCD1}">
              <a14:hiddenFill xmlns:a14="http://schemas.microsoft.com/office/drawing/2010/main">
                <a:solidFill>
                  <a:srgbClr val="FFFFFF"/>
                </a:solidFill>
              </a14:hiddenFill>
            </a:ext>
          </a:extLst>
        </p:spPr>
      </p:pic>
      <p:sp>
        <p:nvSpPr>
          <p:cNvPr id="8" name="副標題 7"/>
          <p:cNvSpPr txBox="1">
            <a:spLocks/>
          </p:cNvSpPr>
          <p:nvPr/>
        </p:nvSpPr>
        <p:spPr>
          <a:xfrm>
            <a:off x="5650215" y="6430925"/>
            <a:ext cx="2759148" cy="26740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r>
              <a:rPr lang="zh-TW" altLang="en-US" sz="1000" dirty="0"/>
              <a:t>图片来源：卫生署学生健康服务网站</a:t>
            </a:r>
            <a:endParaRPr lang="zh-HK" altLang="en-US" sz="1000" dirty="0"/>
          </a:p>
        </p:txBody>
      </p:sp>
      <p:pic>
        <p:nvPicPr>
          <p:cNvPr id="3" name="圖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88848" y="4463798"/>
            <a:ext cx="1149112" cy="1054144"/>
          </a:xfrm>
          <a:prstGeom prst="rect">
            <a:avLst/>
          </a:prstGeom>
        </p:spPr>
      </p:pic>
      <p:pic>
        <p:nvPicPr>
          <p:cNvPr id="4" name="圖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668" y="4683606"/>
            <a:ext cx="1916180" cy="1881021"/>
          </a:xfrm>
          <a:prstGeom prst="rect">
            <a:avLst/>
          </a:prstGeom>
        </p:spPr>
      </p:pic>
      <p:sp>
        <p:nvSpPr>
          <p:cNvPr id="11" name="文字方塊 10">
            <a:extLst>
              <a:ext uri="{FF2B5EF4-FFF2-40B4-BE49-F238E27FC236}">
                <a16:creationId xmlns:a16="http://schemas.microsoft.com/office/drawing/2014/main" id="{9BCC0127-D7A7-40E4-BBBA-B6E7A292066F}"/>
              </a:ext>
            </a:extLst>
          </p:cNvPr>
          <p:cNvSpPr txBox="1"/>
          <p:nvPr/>
        </p:nvSpPr>
        <p:spPr>
          <a:xfrm>
            <a:off x="3539447" y="648282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319988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2000" fill="hold"/>
                                        <p:tgtEl>
                                          <p:spTgt spid="3"/>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1000"/>
                                        <p:tgtEl>
                                          <p:spTgt spid="18">
                                            <p:txEl>
                                              <p:pRg st="0" end="0"/>
                                            </p:txEl>
                                          </p:spTgt>
                                        </p:tgtEl>
                                      </p:cBhvr>
                                    </p:animEffect>
                                    <p:anim calcmode="lin" valueType="num">
                                      <p:cBhvr>
                                        <p:cTn id="12"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25" y="337457"/>
            <a:ext cx="10045654" cy="753424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標題 1"/>
          <p:cNvSpPr>
            <a:spLocks noGrp="1"/>
          </p:cNvSpPr>
          <p:nvPr>
            <p:ph type="title"/>
          </p:nvPr>
        </p:nvSpPr>
        <p:spPr>
          <a:xfrm>
            <a:off x="910547" y="405120"/>
            <a:ext cx="7200900" cy="1354183"/>
          </a:xfrm>
          <a:noFill/>
        </p:spPr>
        <p:txBody>
          <a:bodyPr>
            <a:normAutofit/>
          </a:bodyPr>
          <a:lstStyle/>
          <a:p>
            <a:r>
              <a:rPr lang="zh-TW" altLang="en-US"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健康使用电子产品</a:t>
            </a:r>
            <a:br>
              <a:rPr lang="en-US" altLang="zh-TW"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br>
            <a:r>
              <a:rPr lang="zh-TW" altLang="en-US"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短片三</a:t>
            </a:r>
            <a:r>
              <a:rPr lang="en-US" altLang="zh-TW"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r>
              <a:rPr lang="zh-TW" altLang="en-US"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体胳肌肉健康</a:t>
            </a:r>
          </a:p>
        </p:txBody>
      </p:sp>
      <p:sp>
        <p:nvSpPr>
          <p:cNvPr id="4" name="矩形 3"/>
          <p:cNvSpPr/>
          <p:nvPr/>
        </p:nvSpPr>
        <p:spPr>
          <a:xfrm>
            <a:off x="2993663" y="6622202"/>
            <a:ext cx="6426166" cy="261610"/>
          </a:xfrm>
          <a:prstGeom prst="rect">
            <a:avLst/>
          </a:prstGeom>
        </p:spPr>
        <p:txBody>
          <a:bodyPr wrap="square">
            <a:spAutoFit/>
          </a:bodyPr>
          <a:lstStyle/>
          <a:p>
            <a:r>
              <a:rPr lang="zh-TW" altLang="en-US" sz="1100" dirty="0"/>
              <a:t>资料来源</a:t>
            </a:r>
            <a:r>
              <a:rPr lang="en-US" altLang="zh-TW" sz="1100" dirty="0"/>
              <a:t>:  </a:t>
            </a:r>
            <a:r>
              <a:rPr lang="zh-TW" altLang="en-US" sz="1100" dirty="0"/>
              <a:t>教育局及卫生署 </a:t>
            </a:r>
            <a:r>
              <a:rPr lang="en-US" altLang="zh-TW" sz="1100" dirty="0"/>
              <a:t>(2018) </a:t>
            </a:r>
            <a:r>
              <a:rPr lang="zh-TW" altLang="en-US" sz="1100" dirty="0"/>
              <a:t>「健康网络由你创」短片系列 </a:t>
            </a:r>
            <a:r>
              <a:rPr lang="en-US" altLang="zh-TW" sz="1100" dirty="0"/>
              <a:t>– </a:t>
            </a:r>
            <a:r>
              <a:rPr lang="zh-TW" altLang="en-US" sz="1100" dirty="0"/>
              <a:t>学生篇，第四集</a:t>
            </a:r>
            <a:r>
              <a:rPr lang="en-US" altLang="zh-TW" sz="1100" dirty="0"/>
              <a:t>《</a:t>
            </a:r>
            <a:r>
              <a:rPr lang="zh-TW" altLang="en-US" sz="1100" dirty="0">
                <a:latin typeface="微軟正黑體" panose="020B0604030504040204" pitchFamily="34" charset="-120"/>
                <a:ea typeface="微軟正黑體" panose="020B0604030504040204" pitchFamily="34" charset="-120"/>
              </a:rPr>
              <a:t>体胳肌肉健康</a:t>
            </a:r>
            <a:r>
              <a:rPr lang="en-US" altLang="zh-TW" sz="1100" dirty="0"/>
              <a:t>》</a:t>
            </a:r>
          </a:p>
        </p:txBody>
      </p:sp>
      <p:sp>
        <p:nvSpPr>
          <p:cNvPr id="7" name="文字方塊 6">
            <a:extLst>
              <a:ext uri="{FF2B5EF4-FFF2-40B4-BE49-F238E27FC236}">
                <a16:creationId xmlns:a16="http://schemas.microsoft.com/office/drawing/2014/main" id="{04C4D72A-ACB1-4A8E-8556-58CB6D6023DA}"/>
              </a:ext>
            </a:extLst>
          </p:cNvPr>
          <p:cNvSpPr txBox="1"/>
          <p:nvPr/>
        </p:nvSpPr>
        <p:spPr>
          <a:xfrm>
            <a:off x="7078894" y="6252947"/>
            <a:ext cx="2065106" cy="369332"/>
          </a:xfrm>
          <a:prstGeom prst="rect">
            <a:avLst/>
          </a:prstGeom>
          <a:noFill/>
        </p:spPr>
        <p:txBody>
          <a:bodyPr wrap="square" rtlCol="0">
            <a:spAutoFit/>
          </a:bodyPr>
          <a:lstStyle/>
          <a:p>
            <a:r>
              <a:rPr lang="en-US" altLang="zh-HK" dirty="0" err="1"/>
              <a:t>Image:Freepik.com</a:t>
            </a:r>
            <a:endParaRPr lang="zh-HK" altLang="en-US" dirty="0"/>
          </a:p>
        </p:txBody>
      </p:sp>
      <p:pic>
        <p:nvPicPr>
          <p:cNvPr id="10" name="Picture 9">
            <a:hlinkClick r:id="rId4"/>
          </p:cNvPr>
          <p:cNvPicPr/>
          <p:nvPr/>
        </p:nvPicPr>
        <p:blipFill rotWithShape="1">
          <a:blip r:embed="rId5"/>
          <a:srcRect l="57789" t="18621" r="8982" b="38677"/>
          <a:stretch/>
        </p:blipFill>
        <p:spPr bwMode="auto">
          <a:xfrm>
            <a:off x="1922929" y="2191586"/>
            <a:ext cx="5002305" cy="34427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48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67" y="344246"/>
            <a:ext cx="8270848" cy="6287648"/>
          </a:xfrm>
          <a:prstGeom prst="rect">
            <a:avLst/>
          </a:prstGeom>
        </p:spPr>
      </p:pic>
      <p:sp>
        <p:nvSpPr>
          <p:cNvPr id="2" name="標題 1"/>
          <p:cNvSpPr>
            <a:spLocks noGrp="1"/>
          </p:cNvSpPr>
          <p:nvPr>
            <p:ph type="title"/>
          </p:nvPr>
        </p:nvSpPr>
        <p:spPr>
          <a:xfrm>
            <a:off x="2477055" y="734338"/>
            <a:ext cx="6316490" cy="632530"/>
          </a:xfrm>
        </p:spPr>
        <p:txBody>
          <a:bodyPr>
            <a:normAutofit/>
          </a:bodyPr>
          <a:lstStyle/>
          <a:p>
            <a:r>
              <a:rPr lang="zh-TW" altLang="en-US" sz="3200" dirty="0">
                <a:latin typeface="微軟正黑體" panose="020B0604030504040204" pitchFamily="34" charset="-120"/>
                <a:ea typeface="微軟正黑體" panose="020B0604030504040204" pitchFamily="34" charset="-120"/>
              </a:rPr>
              <a:t>抢答时间</a:t>
            </a:r>
          </a:p>
        </p:txBody>
      </p:sp>
      <p:sp>
        <p:nvSpPr>
          <p:cNvPr id="5" name="投影片編號版面配置區 4"/>
          <p:cNvSpPr>
            <a:spLocks noGrp="1"/>
          </p:cNvSpPr>
          <p:nvPr>
            <p:ph type="sldNum" sz="quarter" idx="12"/>
          </p:nvPr>
        </p:nvSpPr>
        <p:spPr/>
        <p:txBody>
          <a:bodyPr/>
          <a:lstStyle/>
          <a:p>
            <a:pPr rtl="0"/>
            <a:fld id="{9CD8D479-8942-46E8-A226-A4E01F7A105C}" type="slidenum">
              <a:rPr lang="en-US" altLang="zh-TW" noProof="0" smtClean="0"/>
              <a:t>18</a:t>
            </a:fld>
            <a:endParaRPr lang="zh-TW" altLang="en-US" noProof="0" dirty="0"/>
          </a:p>
        </p:txBody>
      </p:sp>
      <p:sp>
        <p:nvSpPr>
          <p:cNvPr id="4" name="文字方塊 3"/>
          <p:cNvSpPr txBox="1"/>
          <p:nvPr/>
        </p:nvSpPr>
        <p:spPr>
          <a:xfrm>
            <a:off x="6847871" y="2891384"/>
            <a:ext cx="697117" cy="1200329"/>
          </a:xfrm>
          <a:prstGeom prst="rect">
            <a:avLst/>
          </a:prstGeom>
          <a:noFill/>
        </p:spPr>
        <p:txBody>
          <a:bodyPr wrap="square" rtlCol="0">
            <a:spAutoFit/>
          </a:bodyPr>
          <a:lstStyle/>
          <a:p>
            <a:r>
              <a:rPr lang="en-US" altLang="zh-TW" sz="7200" dirty="0">
                <a:solidFill>
                  <a:schemeClr val="bg1">
                    <a:lumMod val="85000"/>
                  </a:schemeClr>
                </a:solidFill>
                <a:latin typeface="微軟正黑體" panose="020B0604030504040204" pitchFamily="34" charset="-120"/>
                <a:ea typeface="微軟正黑體" panose="020B0604030504040204" pitchFamily="34" charset="-120"/>
              </a:rPr>
              <a:t>?</a:t>
            </a:r>
            <a:endParaRPr lang="zh-TW" altLang="en-US" sz="7200" dirty="0">
              <a:solidFill>
                <a:schemeClr val="bg1">
                  <a:lumMod val="85000"/>
                </a:schemeClr>
              </a:solidFill>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20E093B8-3075-41C4-B0D6-17A8468BC443}"/>
              </a:ext>
            </a:extLst>
          </p:cNvPr>
          <p:cNvSpPr txBox="1"/>
          <p:nvPr/>
        </p:nvSpPr>
        <p:spPr>
          <a:xfrm>
            <a:off x="1093029" y="1331046"/>
            <a:ext cx="4659443" cy="230832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627063" indent="-627063">
              <a:lnSpc>
                <a:spcPct val="150000"/>
              </a:lnSpc>
            </a:pPr>
            <a:r>
              <a:rPr lang="en-US" altLang="zh-TW" sz="3200" b="1" dirty="0">
                <a:ln/>
                <a:solidFill>
                  <a:schemeClr val="accent3"/>
                </a:solidFill>
                <a:latin typeface="+mn-ea"/>
              </a:rPr>
              <a:t>5.	</a:t>
            </a:r>
            <a:r>
              <a:rPr lang="zh-TW" altLang="en-US" sz="3200" b="1" dirty="0">
                <a:ln/>
                <a:solidFill>
                  <a:schemeClr val="accent3"/>
                </a:solidFill>
                <a:latin typeface="+mn-ea"/>
              </a:rPr>
              <a:t>短片中提及健康地使用电子产品的小贴士 「</a:t>
            </a:r>
            <a:r>
              <a:rPr lang="en-US" altLang="zh-TW" sz="3200" b="1" dirty="0">
                <a:ln/>
                <a:solidFill>
                  <a:schemeClr val="accent3"/>
                </a:solidFill>
                <a:latin typeface="+mn-ea"/>
              </a:rPr>
              <a:t>20-20</a:t>
            </a:r>
            <a:r>
              <a:rPr lang="zh-TW" altLang="en-US" sz="3200" b="1" dirty="0">
                <a:ln/>
                <a:solidFill>
                  <a:schemeClr val="accent3"/>
                </a:solidFill>
                <a:latin typeface="+mn-ea"/>
              </a:rPr>
              <a:t>」 是什么？</a:t>
            </a:r>
          </a:p>
        </p:txBody>
      </p:sp>
      <p:sp>
        <p:nvSpPr>
          <p:cNvPr id="7" name="文字方塊 6">
            <a:extLst>
              <a:ext uri="{FF2B5EF4-FFF2-40B4-BE49-F238E27FC236}">
                <a16:creationId xmlns:a16="http://schemas.microsoft.com/office/drawing/2014/main" id="{AD847B03-865B-470B-AC65-CC6CC1410D6A}"/>
              </a:ext>
            </a:extLst>
          </p:cNvPr>
          <p:cNvSpPr txBox="1"/>
          <p:nvPr/>
        </p:nvSpPr>
        <p:spPr>
          <a:xfrm>
            <a:off x="6926642" y="6493372"/>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151665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A192EB9E-C12E-45B7-B247-6D27AB6B51FE}"/>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36930" y="875345"/>
            <a:ext cx="8270139" cy="3565209"/>
          </a:xfrm>
          <a:prstGeom prst="rect">
            <a:avLst/>
          </a:prstGeom>
          <a:effectLst>
            <a:softEdge rad="50800"/>
          </a:effectLst>
        </p:spPr>
      </p:pic>
      <p:sp>
        <p:nvSpPr>
          <p:cNvPr id="18" name="文字方塊 17">
            <a:extLst>
              <a:ext uri="{FF2B5EF4-FFF2-40B4-BE49-F238E27FC236}">
                <a16:creationId xmlns:a16="http://schemas.microsoft.com/office/drawing/2014/main" id="{20E093B8-3075-41C4-B0D6-17A8468BC443}"/>
              </a:ext>
            </a:extLst>
          </p:cNvPr>
          <p:cNvSpPr txBox="1"/>
          <p:nvPr/>
        </p:nvSpPr>
        <p:spPr>
          <a:xfrm>
            <a:off x="1246430" y="1667372"/>
            <a:ext cx="6785032" cy="2062103"/>
          </a:xfrm>
          <a:prstGeom prst="rect">
            <a:avLst/>
          </a:prstGeom>
          <a:noFill/>
        </p:spPr>
        <p:txBody>
          <a:bodyPr wrap="square" rtlCol="0">
            <a:spAutoFit/>
          </a:bodyPr>
          <a:lstStyle/>
          <a:p>
            <a:r>
              <a:rPr lang="zh-TW" altLang="en-US" sz="3200" dirty="0"/>
              <a:t>「</a:t>
            </a:r>
            <a:r>
              <a:rPr lang="en-US" altLang="zh-TW" sz="3200" dirty="0"/>
              <a:t>20-20</a:t>
            </a:r>
            <a:r>
              <a:rPr lang="zh-TW" altLang="en-US" sz="3200" dirty="0"/>
              <a:t>」是指</a:t>
            </a:r>
            <a:r>
              <a:rPr lang="zh-TW" altLang="en-US" sz="3200" dirty="0">
                <a:solidFill>
                  <a:srgbClr val="FF0000"/>
                </a:solidFill>
              </a:rPr>
              <a:t>每使用</a:t>
            </a:r>
            <a:r>
              <a:rPr lang="en-US" altLang="zh-TW" sz="3200" dirty="0">
                <a:solidFill>
                  <a:srgbClr val="FF0000"/>
                </a:solidFill>
              </a:rPr>
              <a:t>20</a:t>
            </a:r>
            <a:r>
              <a:rPr lang="zh-TW" altLang="en-US" sz="3200" dirty="0">
                <a:solidFill>
                  <a:srgbClr val="FF0000"/>
                </a:solidFill>
              </a:rPr>
              <a:t>至</a:t>
            </a:r>
            <a:r>
              <a:rPr lang="en-US" altLang="zh-TW" sz="3200" dirty="0">
                <a:solidFill>
                  <a:srgbClr val="FF0000"/>
                </a:solidFill>
              </a:rPr>
              <a:t>30</a:t>
            </a:r>
            <a:r>
              <a:rPr lang="zh-TW" altLang="en-US" sz="3200" dirty="0">
                <a:solidFill>
                  <a:srgbClr val="FF0000"/>
                </a:solidFill>
              </a:rPr>
              <a:t>分钟</a:t>
            </a:r>
            <a:r>
              <a:rPr lang="zh-TW" altLang="en-US" sz="3200" dirty="0"/>
              <a:t>电子产品，就应该</a:t>
            </a:r>
            <a:r>
              <a:rPr lang="zh-TW" altLang="en-US" sz="3200" dirty="0">
                <a:solidFill>
                  <a:srgbClr val="FF0000"/>
                </a:solidFill>
              </a:rPr>
              <a:t>有</a:t>
            </a:r>
            <a:r>
              <a:rPr lang="en-US" altLang="zh-TW" sz="3200" dirty="0">
                <a:solidFill>
                  <a:srgbClr val="FF0000"/>
                </a:solidFill>
              </a:rPr>
              <a:t>20-30</a:t>
            </a:r>
            <a:r>
              <a:rPr lang="zh-TW" altLang="en-US" sz="3200" dirty="0">
                <a:solidFill>
                  <a:srgbClr val="FF0000"/>
                </a:solidFill>
              </a:rPr>
              <a:t>秒休息</a:t>
            </a:r>
            <a:r>
              <a:rPr lang="zh-TW" altLang="en-US" sz="3200" dirty="0"/>
              <a:t>时间，包括眼睛</a:t>
            </a:r>
            <a:r>
              <a:rPr lang="zh-TW" altLang="en-US" sz="3200" dirty="0">
                <a:solidFill>
                  <a:srgbClr val="FF0000"/>
                </a:solidFill>
              </a:rPr>
              <a:t>望远离屏幕的景物和做一些舒展运动</a:t>
            </a:r>
            <a:r>
              <a:rPr lang="zh-TW" altLang="en-US" sz="3200" dirty="0"/>
              <a:t>。</a:t>
            </a:r>
            <a:endParaRPr lang="en-US" altLang="zh-TW" sz="3200" dirty="0"/>
          </a:p>
        </p:txBody>
      </p:sp>
      <p:sp>
        <p:nvSpPr>
          <p:cNvPr id="5" name="投影片編號版面配置區 4"/>
          <p:cNvSpPr>
            <a:spLocks noGrp="1"/>
          </p:cNvSpPr>
          <p:nvPr>
            <p:ph type="sldNum" sz="quarter" idx="12"/>
          </p:nvPr>
        </p:nvSpPr>
        <p:spPr/>
        <p:txBody>
          <a:bodyPr/>
          <a:lstStyle/>
          <a:p>
            <a:pPr rtl="0"/>
            <a:fld id="{9CD8D479-8942-46E8-A226-A4E01F7A105C}" type="slidenum">
              <a:rPr lang="en-US" altLang="zh-TW" noProof="0" smtClean="0"/>
              <a:t>19</a:t>
            </a:fld>
            <a:endParaRPr lang="zh-TW" altLang="en-US" noProof="0" dirty="0"/>
          </a:p>
        </p:txBody>
      </p:sp>
      <p:pic>
        <p:nvPicPr>
          <p:cNvPr id="5124" name="Picture 4" descr="https://www.studenthealth.gov.hk/tc_chi/images/internet/miniweb/tips/tips_09_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776" y="4522972"/>
            <a:ext cx="2171718" cy="144781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studenthealth.gov.hk/tc_chi/images/internet/miniweb/tips/tips_09_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8592" y="4522972"/>
            <a:ext cx="2171718" cy="1447812"/>
          </a:xfrm>
          <a:prstGeom prst="rect">
            <a:avLst/>
          </a:prstGeom>
          <a:noFill/>
          <a:extLst>
            <a:ext uri="{909E8E84-426E-40DD-AFC4-6F175D3DCCD1}">
              <a14:hiddenFill xmlns:a14="http://schemas.microsoft.com/office/drawing/2010/main">
                <a:solidFill>
                  <a:srgbClr val="FFFFFF"/>
                </a:solidFill>
              </a14:hiddenFill>
            </a:ext>
          </a:extLst>
        </p:spPr>
      </p:pic>
      <p:sp>
        <p:nvSpPr>
          <p:cNvPr id="9" name="副標題 7"/>
          <p:cNvSpPr txBox="1">
            <a:spLocks/>
          </p:cNvSpPr>
          <p:nvPr/>
        </p:nvSpPr>
        <p:spPr>
          <a:xfrm>
            <a:off x="5815174" y="6027548"/>
            <a:ext cx="2759148" cy="26740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r>
              <a:rPr lang="zh-TW" altLang="en-US" sz="1000" dirty="0"/>
              <a:t>图片来源：卫生署学生健康服务网站</a:t>
            </a:r>
            <a:endParaRPr lang="zh-HK" altLang="en-US" sz="1000" dirty="0"/>
          </a:p>
        </p:txBody>
      </p:sp>
      <p:pic>
        <p:nvPicPr>
          <p:cNvPr id="3" name="圖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183" y="3649469"/>
            <a:ext cx="3201017" cy="3208531"/>
          </a:xfrm>
          <a:prstGeom prst="rect">
            <a:avLst/>
          </a:prstGeom>
        </p:spPr>
      </p:pic>
      <p:sp>
        <p:nvSpPr>
          <p:cNvPr id="11" name="文字方塊 10">
            <a:extLst>
              <a:ext uri="{FF2B5EF4-FFF2-40B4-BE49-F238E27FC236}">
                <a16:creationId xmlns:a16="http://schemas.microsoft.com/office/drawing/2014/main" id="{9BB94091-ED69-40EE-84E7-DA15712FCDB1}"/>
              </a:ext>
            </a:extLst>
          </p:cNvPr>
          <p:cNvSpPr txBox="1"/>
          <p:nvPr/>
        </p:nvSpPr>
        <p:spPr>
          <a:xfrm>
            <a:off x="7078894" y="635838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171253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413598" y="2485014"/>
            <a:ext cx="4294765" cy="1323439"/>
          </a:xfrm>
          <a:prstGeom prst="rect">
            <a:avLst/>
          </a:prstGeom>
          <a:noFill/>
        </p:spPr>
        <p:txBody>
          <a:bodyPr wrap="none" lIns="91440" tIns="45720" rIns="91440" bIns="45720">
            <a:spAutoFit/>
          </a:bodyPr>
          <a:lstStyle/>
          <a:p>
            <a:pPr algn="ctr"/>
            <a:r>
              <a:rPr lang="zh-TW" altLang="en-US" sz="8000" b="1" dirty="0">
                <a:ln w="6600">
                  <a:solidFill>
                    <a:schemeClr val="accent2"/>
                  </a:solidFill>
                  <a:prstDash val="solid"/>
                </a:ln>
                <a:solidFill>
                  <a:srgbClr val="FFFFFF"/>
                </a:solidFill>
                <a:effectLst>
                  <a:outerShdw dist="38100" dir="2700000" algn="tl" rotWithShape="0">
                    <a:schemeClr val="accent2"/>
                  </a:outerShdw>
                </a:effectLst>
              </a:rPr>
              <a:t>学习重点</a:t>
            </a:r>
          </a:p>
        </p:txBody>
      </p:sp>
      <p:sp>
        <p:nvSpPr>
          <p:cNvPr id="2" name="投影片編號版面配置區 1"/>
          <p:cNvSpPr>
            <a:spLocks noGrp="1"/>
          </p:cNvSpPr>
          <p:nvPr>
            <p:ph type="sldNum" sz="quarter" idx="12"/>
          </p:nvPr>
        </p:nvSpPr>
        <p:spPr/>
        <p:txBody>
          <a:bodyPr/>
          <a:lstStyle/>
          <a:p>
            <a:fld id="{9CD8D479-8942-46E8-A226-A4E01F7A105C}" type="slidenum">
              <a:rPr lang="en-US" altLang="zh-TW" smtClean="0"/>
              <a:pPr/>
              <a:t>2</a:t>
            </a:fld>
            <a:endParaRPr lang="zh-TW" altLang="en-US" dirty="0"/>
          </a:p>
        </p:txBody>
      </p:sp>
      <p:sp>
        <p:nvSpPr>
          <p:cNvPr id="4" name="文字方塊 3">
            <a:extLst>
              <a:ext uri="{FF2B5EF4-FFF2-40B4-BE49-F238E27FC236}">
                <a16:creationId xmlns:a16="http://schemas.microsoft.com/office/drawing/2014/main" id="{5538D11E-763E-4470-AF37-0DCA40C51F4F}"/>
              </a:ext>
            </a:extLst>
          </p:cNvPr>
          <p:cNvSpPr txBox="1"/>
          <p:nvPr/>
        </p:nvSpPr>
        <p:spPr>
          <a:xfrm>
            <a:off x="7078894" y="635838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205305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51985" y="2488788"/>
            <a:ext cx="6965368" cy="1446550"/>
          </a:xfrm>
          <a:prstGeom prst="rect">
            <a:avLst/>
          </a:prstGeom>
        </p:spPr>
        <p:txBody>
          <a:bodyPr wrap="none">
            <a:spAutoFit/>
          </a:bodyPr>
          <a:lstStyle/>
          <a:p>
            <a:r>
              <a:rPr lang="zh-TW" altLang="en-US" sz="8800" b="1" dirty="0">
                <a:ln w="10160">
                  <a:solidFill>
                    <a:schemeClr val="accent5"/>
                  </a:solidFill>
                  <a:prstDash val="solid"/>
                </a:ln>
                <a:solidFill>
                  <a:srgbClr val="FFFFFF"/>
                </a:solidFill>
                <a:effectLst>
                  <a:outerShdw blurRad="50800" dist="38100" dir="2700000" algn="tl" rotWithShape="0">
                    <a:prstClr val="black">
                      <a:alpha val="40000"/>
                    </a:prstClr>
                  </a:outerShdw>
                </a:effectLst>
              </a:rPr>
              <a:t>肌肉松弛练习</a:t>
            </a:r>
          </a:p>
        </p:txBody>
      </p:sp>
      <p:sp>
        <p:nvSpPr>
          <p:cNvPr id="2" name="投影片編號版面配置區 1"/>
          <p:cNvSpPr>
            <a:spLocks noGrp="1"/>
          </p:cNvSpPr>
          <p:nvPr>
            <p:ph type="sldNum" sz="quarter" idx="12"/>
          </p:nvPr>
        </p:nvSpPr>
        <p:spPr/>
        <p:txBody>
          <a:bodyPr/>
          <a:lstStyle/>
          <a:p>
            <a:pPr rtl="0"/>
            <a:fld id="{9CD8D479-8942-46E8-A226-A4E01F7A105C}" type="slidenum">
              <a:rPr lang="en-US" altLang="zh-TW" noProof="0" smtClean="0"/>
              <a:t>20</a:t>
            </a:fld>
            <a:endParaRPr lang="zh-TW" altLang="en-US" noProof="0" dirty="0"/>
          </a:p>
        </p:txBody>
      </p:sp>
      <p:sp>
        <p:nvSpPr>
          <p:cNvPr id="5" name="文字方塊 4">
            <a:extLst>
              <a:ext uri="{FF2B5EF4-FFF2-40B4-BE49-F238E27FC236}">
                <a16:creationId xmlns:a16="http://schemas.microsoft.com/office/drawing/2014/main" id="{537BC973-55F2-4D28-8092-3F171E7DF09A}"/>
              </a:ext>
            </a:extLst>
          </p:cNvPr>
          <p:cNvSpPr txBox="1"/>
          <p:nvPr/>
        </p:nvSpPr>
        <p:spPr>
          <a:xfrm>
            <a:off x="7078894" y="635838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222983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25" y="337457"/>
            <a:ext cx="10045654" cy="753424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標題 1"/>
          <p:cNvSpPr>
            <a:spLocks noGrp="1"/>
          </p:cNvSpPr>
          <p:nvPr>
            <p:ph type="title"/>
          </p:nvPr>
        </p:nvSpPr>
        <p:spPr>
          <a:xfrm>
            <a:off x="910547" y="526002"/>
            <a:ext cx="7200900" cy="1233301"/>
          </a:xfrm>
          <a:noFill/>
        </p:spPr>
        <p:txBody>
          <a:bodyPr>
            <a:normAutofit/>
          </a:bodyPr>
          <a:lstStyle/>
          <a:p>
            <a:r>
              <a:rPr lang="zh-TW" altLang="en-US"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肌肉松弛练习</a:t>
            </a:r>
            <a:br>
              <a:rPr lang="en-US" altLang="zh-TW"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br>
            <a:r>
              <a:rPr lang="zh-TW" altLang="en-US"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短片三</a:t>
            </a:r>
            <a:r>
              <a:rPr lang="en-US" altLang="zh-TW"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r>
              <a:rPr lang="zh-TW" altLang="en-US"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体胳肌肉健康</a:t>
            </a:r>
          </a:p>
        </p:txBody>
      </p:sp>
      <p:pic>
        <p:nvPicPr>
          <p:cNvPr id="10" name="Picture 9">
            <a:hlinkClick r:id="rId4"/>
          </p:cNvPr>
          <p:cNvPicPr/>
          <p:nvPr/>
        </p:nvPicPr>
        <p:blipFill rotWithShape="1">
          <a:blip r:embed="rId5"/>
          <a:srcRect l="57789" t="18621" r="8982" b="38677"/>
          <a:stretch/>
        </p:blipFill>
        <p:spPr bwMode="auto">
          <a:xfrm>
            <a:off x="1922929" y="2191586"/>
            <a:ext cx="5002305" cy="3442732"/>
          </a:xfrm>
          <a:prstGeom prst="rect">
            <a:avLst/>
          </a:prstGeom>
          <a:ln>
            <a:noFill/>
          </a:ln>
          <a:extLst>
            <a:ext uri="{53640926-AAD7-44D8-BBD7-CCE9431645EC}">
              <a14:shadowObscured xmlns:a14="http://schemas.microsoft.com/office/drawing/2010/main"/>
            </a:ext>
          </a:extLst>
        </p:spPr>
      </p:pic>
      <p:sp>
        <p:nvSpPr>
          <p:cNvPr id="8" name="矩形 3"/>
          <p:cNvSpPr/>
          <p:nvPr/>
        </p:nvSpPr>
        <p:spPr>
          <a:xfrm>
            <a:off x="2993663" y="6622202"/>
            <a:ext cx="6426166" cy="261610"/>
          </a:xfrm>
          <a:prstGeom prst="rect">
            <a:avLst/>
          </a:prstGeom>
        </p:spPr>
        <p:txBody>
          <a:bodyPr wrap="square">
            <a:spAutoFit/>
          </a:bodyPr>
          <a:lstStyle/>
          <a:p>
            <a:r>
              <a:rPr lang="zh-TW" altLang="en-US" sz="1100" dirty="0"/>
              <a:t>资料来源</a:t>
            </a:r>
            <a:r>
              <a:rPr lang="en-US" altLang="zh-TW" sz="1100" dirty="0"/>
              <a:t>:  </a:t>
            </a:r>
            <a:r>
              <a:rPr lang="zh-TW" altLang="en-US" sz="1100" dirty="0"/>
              <a:t>教育局及卫生署 </a:t>
            </a:r>
            <a:r>
              <a:rPr lang="en-US" altLang="zh-TW" sz="1100" dirty="0"/>
              <a:t>(2018) </a:t>
            </a:r>
            <a:r>
              <a:rPr lang="zh-TW" altLang="en-US" sz="1100" dirty="0"/>
              <a:t>「健康网络由你创」短片系列 </a:t>
            </a:r>
            <a:r>
              <a:rPr lang="en-US" altLang="zh-TW" sz="1100" dirty="0"/>
              <a:t>– </a:t>
            </a:r>
            <a:r>
              <a:rPr lang="zh-TW" altLang="en-US" sz="1100" dirty="0"/>
              <a:t>学生篇，第四集</a:t>
            </a:r>
            <a:r>
              <a:rPr lang="en-US" altLang="zh-TW" sz="1100" dirty="0"/>
              <a:t>《</a:t>
            </a:r>
            <a:r>
              <a:rPr lang="zh-TW" altLang="en-US" sz="1100" dirty="0">
                <a:latin typeface="微軟正黑體" panose="020B0604030504040204" pitchFamily="34" charset="-120"/>
                <a:ea typeface="微軟正黑體" panose="020B0604030504040204" pitchFamily="34" charset="-120"/>
              </a:rPr>
              <a:t>体胳肌肉健康</a:t>
            </a:r>
            <a:r>
              <a:rPr lang="en-US" altLang="zh-TW" sz="1100" dirty="0"/>
              <a:t>》</a:t>
            </a:r>
          </a:p>
        </p:txBody>
      </p:sp>
      <p:sp>
        <p:nvSpPr>
          <p:cNvPr id="9" name="文字方塊 6">
            <a:extLst>
              <a:ext uri="{FF2B5EF4-FFF2-40B4-BE49-F238E27FC236}">
                <a16:creationId xmlns:a16="http://schemas.microsoft.com/office/drawing/2014/main" id="{04C4D72A-ACB1-4A8E-8556-58CB6D6023DA}"/>
              </a:ext>
            </a:extLst>
          </p:cNvPr>
          <p:cNvSpPr txBox="1"/>
          <p:nvPr/>
        </p:nvSpPr>
        <p:spPr>
          <a:xfrm>
            <a:off x="7078894" y="6252947"/>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79172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441109" y="1931489"/>
            <a:ext cx="4705134" cy="1446550"/>
          </a:xfrm>
          <a:prstGeom prst="rect">
            <a:avLst/>
          </a:prstGeom>
        </p:spPr>
        <p:txBody>
          <a:bodyPr wrap="none">
            <a:spAutoFit/>
          </a:bodyPr>
          <a:lstStyle/>
          <a:p>
            <a:r>
              <a:rPr lang="zh-TW" altLang="en-US" sz="8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反思问题</a:t>
            </a:r>
          </a:p>
        </p:txBody>
      </p:sp>
      <p:sp>
        <p:nvSpPr>
          <p:cNvPr id="2" name="投影片編號版面配置區 1"/>
          <p:cNvSpPr>
            <a:spLocks noGrp="1"/>
          </p:cNvSpPr>
          <p:nvPr>
            <p:ph type="sldNum" sz="quarter" idx="12"/>
          </p:nvPr>
        </p:nvSpPr>
        <p:spPr/>
        <p:txBody>
          <a:bodyPr/>
          <a:lstStyle/>
          <a:p>
            <a:pPr rtl="0"/>
            <a:fld id="{9CD8D479-8942-46E8-A226-A4E01F7A105C}" type="slidenum">
              <a:rPr lang="en-US" altLang="zh-TW" noProof="0" smtClean="0"/>
              <a:t>22</a:t>
            </a:fld>
            <a:endParaRPr lang="zh-TW" altLang="en-US" noProof="0" dirty="0"/>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1" y="3953728"/>
            <a:ext cx="3314699" cy="2871183"/>
          </a:xfrm>
          <a:prstGeom prst="rect">
            <a:avLst/>
          </a:prstGeom>
        </p:spPr>
      </p:pic>
      <p:sp>
        <p:nvSpPr>
          <p:cNvPr id="6" name="文字方塊 5">
            <a:extLst>
              <a:ext uri="{FF2B5EF4-FFF2-40B4-BE49-F238E27FC236}">
                <a16:creationId xmlns:a16="http://schemas.microsoft.com/office/drawing/2014/main" id="{D0687598-1C02-44A3-B42D-623868ACA10B}"/>
              </a:ext>
            </a:extLst>
          </p:cNvPr>
          <p:cNvSpPr txBox="1"/>
          <p:nvPr/>
        </p:nvSpPr>
        <p:spPr>
          <a:xfrm>
            <a:off x="6634867" y="627301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134044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70" y="934184"/>
            <a:ext cx="8661980" cy="5868490"/>
          </a:xfrm>
          <a:prstGeom prst="rect">
            <a:avLst/>
          </a:prstGeom>
        </p:spPr>
      </p:pic>
      <p:sp>
        <p:nvSpPr>
          <p:cNvPr id="2" name="標題 1"/>
          <p:cNvSpPr>
            <a:spLocks noGrp="1"/>
          </p:cNvSpPr>
          <p:nvPr>
            <p:ph type="title"/>
          </p:nvPr>
        </p:nvSpPr>
        <p:spPr>
          <a:xfrm>
            <a:off x="2982339" y="2300493"/>
            <a:ext cx="3786796" cy="892201"/>
          </a:xfrm>
        </p:spPr>
        <p:txBody>
          <a:bodyPr>
            <a:noAutofit/>
          </a:bodyPr>
          <a:lstStyle/>
          <a:p>
            <a:r>
              <a:rPr lang="zh-HK" altLang="en-US" sz="6600" b="1" spc="50" dirty="0">
                <a:ln w="9525" cmpd="sng">
                  <a:solidFill>
                    <a:schemeClr val="accent1"/>
                  </a:solidFill>
                  <a:prstDash val="solid"/>
                </a:ln>
                <a:solidFill>
                  <a:srgbClr val="70AD47">
                    <a:tint val="1000"/>
                  </a:srgbClr>
                </a:solidFill>
                <a:effectLst>
                  <a:glow rad="38100">
                    <a:schemeClr val="accent1">
                      <a:alpha val="40000"/>
                    </a:schemeClr>
                  </a:glow>
                </a:effectLst>
              </a:rPr>
              <a:t>反思问题</a:t>
            </a:r>
          </a:p>
        </p:txBody>
      </p:sp>
      <p:sp>
        <p:nvSpPr>
          <p:cNvPr id="3" name="投影片編號版面配置區 2"/>
          <p:cNvSpPr>
            <a:spLocks noGrp="1"/>
          </p:cNvSpPr>
          <p:nvPr>
            <p:ph type="sldNum" sz="quarter" idx="12"/>
          </p:nvPr>
        </p:nvSpPr>
        <p:spPr/>
        <p:txBody>
          <a:bodyPr/>
          <a:lstStyle/>
          <a:p>
            <a:pPr rtl="0"/>
            <a:fld id="{9CD8D479-8942-46E8-A226-A4E01F7A105C}" type="slidenum">
              <a:rPr lang="en-US" altLang="zh-TW" noProof="0" smtClean="0"/>
              <a:t>23</a:t>
            </a:fld>
            <a:endParaRPr lang="zh-TW" altLang="en-US" noProof="0" dirty="0"/>
          </a:p>
        </p:txBody>
      </p:sp>
      <p:sp>
        <p:nvSpPr>
          <p:cNvPr id="5" name="文字方塊 4">
            <a:extLst>
              <a:ext uri="{FF2B5EF4-FFF2-40B4-BE49-F238E27FC236}">
                <a16:creationId xmlns:a16="http://schemas.microsoft.com/office/drawing/2014/main" id="{20E093B8-3075-41C4-B0D6-17A8468BC443}"/>
              </a:ext>
            </a:extLst>
          </p:cNvPr>
          <p:cNvSpPr txBox="1"/>
          <p:nvPr/>
        </p:nvSpPr>
        <p:spPr>
          <a:xfrm>
            <a:off x="1396368" y="1533623"/>
            <a:ext cx="6913467" cy="298543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514350" indent="-514350">
              <a:lnSpc>
                <a:spcPct val="150000"/>
              </a:lnSpc>
              <a:spcBef>
                <a:spcPts val="1200"/>
              </a:spcBef>
              <a:spcAft>
                <a:spcPts val="1200"/>
              </a:spcAft>
              <a:buAutoNum type="arabicPeriod"/>
            </a:pPr>
            <a:r>
              <a:rPr lang="zh-TW" altLang="en-US" sz="2800" b="1" dirty="0">
                <a:ln/>
                <a:solidFill>
                  <a:schemeClr val="accent3"/>
                </a:solidFill>
                <a:latin typeface="+mn-ea"/>
              </a:rPr>
              <a:t>你使用电子产品的习惯对你的健康有影响吗？ 如有，是怎样的影响？</a:t>
            </a:r>
            <a:endParaRPr lang="en-US" altLang="zh-TW" sz="2800" b="1" dirty="0">
              <a:ln/>
              <a:solidFill>
                <a:schemeClr val="accent3"/>
              </a:solidFill>
              <a:latin typeface="+mn-ea"/>
            </a:endParaRPr>
          </a:p>
          <a:p>
            <a:pPr marL="514350" indent="-514350">
              <a:lnSpc>
                <a:spcPct val="150000"/>
              </a:lnSpc>
              <a:spcBef>
                <a:spcPts val="1200"/>
              </a:spcBef>
              <a:spcAft>
                <a:spcPts val="1200"/>
              </a:spcAft>
              <a:buAutoNum type="arabicPeriod"/>
            </a:pPr>
            <a:r>
              <a:rPr lang="zh-TW" altLang="en-US" sz="2800" b="1" dirty="0">
                <a:ln/>
                <a:solidFill>
                  <a:schemeClr val="accent3"/>
                </a:solidFill>
                <a:latin typeface="+mn-ea"/>
              </a:rPr>
              <a:t>你会怎么做以减少电子产品对你身体的不良影响？</a:t>
            </a:r>
            <a:endParaRPr lang="en-US" altLang="zh-TW" sz="2800" b="1" dirty="0">
              <a:ln/>
              <a:solidFill>
                <a:schemeClr val="accent3"/>
              </a:solidFill>
              <a:latin typeface="+mn-ea"/>
            </a:endParaRPr>
          </a:p>
        </p:txBody>
      </p:sp>
      <p:sp>
        <p:nvSpPr>
          <p:cNvPr id="6" name="文字方塊 5">
            <a:extLst>
              <a:ext uri="{FF2B5EF4-FFF2-40B4-BE49-F238E27FC236}">
                <a16:creationId xmlns:a16="http://schemas.microsoft.com/office/drawing/2014/main" id="{BCB56035-F2AE-417C-A5DE-87E729F0EB8F}"/>
              </a:ext>
            </a:extLst>
          </p:cNvPr>
          <p:cNvSpPr txBox="1"/>
          <p:nvPr/>
        </p:nvSpPr>
        <p:spPr>
          <a:xfrm>
            <a:off x="7078894" y="6444461"/>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127275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110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6" presetClass="emph" presetSubtype="0" fill="hold" nodeType="withEffect">
                                  <p:stCondLst>
                                    <p:cond delay="800"/>
                                  </p:stCondLst>
                                  <p:childTnLst>
                                    <p:animScale>
                                      <p:cBhvr>
                                        <p:cTn id="9" dur="2000" fill="hold"/>
                                        <p:tgtEl>
                                          <p:spTgt spid="7"/>
                                        </p:tgtEl>
                                      </p:cBhvr>
                                      <p:by x="400000" y="400000"/>
                                    </p:animScale>
                                  </p:childTnLst>
                                </p:cTn>
                              </p:par>
                              <p:par>
                                <p:cTn id="10" presetID="6" presetClass="emph" presetSubtype="0" fill="hold" grpId="1" nodeType="withEffect">
                                  <p:stCondLst>
                                    <p:cond delay="800"/>
                                  </p:stCondLst>
                                  <p:childTnLst>
                                    <p:animScale>
                                      <p:cBhvr>
                                        <p:cTn id="11" dur="2000" fill="hold"/>
                                        <p:tgtEl>
                                          <p:spTgt spid="2"/>
                                        </p:tgtEl>
                                      </p:cBhvr>
                                      <p:by x="400000" y="400000"/>
                                    </p:animScale>
                                  </p:childTnLst>
                                </p:cTn>
                              </p:par>
                            </p:childTnLst>
                          </p:cTn>
                        </p:par>
                        <p:par>
                          <p:cTn id="12" fill="hold">
                            <p:stCondLst>
                              <p:cond delay="2800"/>
                            </p:stCondLst>
                            <p:childTnLst>
                              <p:par>
                                <p:cTn id="13" presetID="10" presetClass="entr" presetSubtype="0"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3300"/>
                            </p:stCondLst>
                            <p:childTnLst>
                              <p:par>
                                <p:cTn id="17" presetID="10" presetClass="entr" presetSubtype="0" fill="hold"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280" y="668232"/>
            <a:ext cx="1556836" cy="801181"/>
          </a:xfrm>
        </p:spPr>
        <p:txBody>
          <a:bodyPr wrap="none">
            <a:spAutoFit/>
          </a:bodyPr>
          <a:lstStyle/>
          <a:p>
            <a:pPr algn="ctr" defTabSz="457200"/>
            <a:r>
              <a:rPr lang="zh-TW" alt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t>总结</a:t>
            </a:r>
            <a:endParaRPr lang="zh-HK" alt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endParaRPr>
          </a:p>
        </p:txBody>
      </p:sp>
      <p:sp>
        <p:nvSpPr>
          <p:cNvPr id="4" name="Content Placeholder 3"/>
          <p:cNvSpPr>
            <a:spLocks noGrp="1"/>
          </p:cNvSpPr>
          <p:nvPr>
            <p:ph idx="1"/>
          </p:nvPr>
        </p:nvSpPr>
        <p:spPr>
          <a:xfrm>
            <a:off x="335280" y="1469413"/>
            <a:ext cx="8199120" cy="4023360"/>
          </a:xfrm>
        </p:spPr>
        <p:txBody>
          <a:bodyPr>
            <a:noAutofit/>
          </a:bodyPr>
          <a:lstStyle/>
          <a:p>
            <a:pPr marL="0" indent="0">
              <a:lnSpc>
                <a:spcPct val="120000"/>
              </a:lnSpc>
              <a:buNone/>
            </a:pPr>
            <a:r>
              <a:rPr lang="zh-TW" altLang="en-US" sz="3200" b="1" dirty="0">
                <a:ln/>
                <a:solidFill>
                  <a:schemeClr val="accent3"/>
                </a:solidFill>
                <a:latin typeface="+mn-ea"/>
              </a:rPr>
              <a:t>使用电子产品时要注意</a:t>
            </a:r>
            <a:r>
              <a:rPr lang="en-US" altLang="zh-TW" sz="3200" b="1" dirty="0">
                <a:ln/>
                <a:solidFill>
                  <a:schemeClr val="accent3"/>
                </a:solidFill>
                <a:latin typeface="+mn-ea"/>
              </a:rPr>
              <a:t>:</a:t>
            </a:r>
          </a:p>
          <a:p>
            <a:pPr marL="457200" indent="-457200" algn="just">
              <a:lnSpc>
                <a:spcPct val="120000"/>
              </a:lnSpc>
              <a:buFont typeface="+mj-lt"/>
              <a:buAutoNum type="arabicPeriod"/>
            </a:pPr>
            <a:r>
              <a:rPr lang="zh-TW" altLang="en-US" sz="3200" b="1" dirty="0">
                <a:ln/>
                <a:solidFill>
                  <a:schemeClr val="accent3"/>
                </a:solidFill>
                <a:latin typeface="+mn-ea"/>
              </a:rPr>
              <a:t>保持健康生活模式，注意每天应有足够的运动及作息时间。</a:t>
            </a:r>
            <a:endParaRPr lang="en-US" altLang="zh-TW" sz="3200" b="1" dirty="0">
              <a:ln/>
              <a:solidFill>
                <a:schemeClr val="accent3"/>
              </a:solidFill>
              <a:latin typeface="+mn-ea"/>
            </a:endParaRPr>
          </a:p>
          <a:p>
            <a:pPr marL="457200" indent="-457200" algn="just">
              <a:lnSpc>
                <a:spcPct val="120000"/>
              </a:lnSpc>
              <a:buFont typeface="+mj-lt"/>
              <a:buAutoNum type="arabicPeriod"/>
            </a:pPr>
            <a:r>
              <a:rPr lang="zh-TW" altLang="en-US" sz="3200" b="1" dirty="0">
                <a:ln/>
                <a:solidFill>
                  <a:schemeClr val="accent3"/>
                </a:solidFill>
                <a:latin typeface="+mn-ea"/>
              </a:rPr>
              <a:t>按照「</a:t>
            </a:r>
            <a:r>
              <a:rPr lang="en-US" altLang="zh-TW" sz="3200" b="1" dirty="0">
                <a:ln/>
                <a:solidFill>
                  <a:schemeClr val="accent3"/>
                </a:solidFill>
                <a:latin typeface="+mn-ea"/>
              </a:rPr>
              <a:t>30-40-50</a:t>
            </a:r>
            <a:r>
              <a:rPr lang="zh-TW" altLang="en-US" sz="3200" b="1" dirty="0">
                <a:ln/>
                <a:solidFill>
                  <a:schemeClr val="accent3"/>
                </a:solidFill>
                <a:latin typeface="+mn-ea"/>
              </a:rPr>
              <a:t>」原则，保持眼睛与屏幕的恰当距离。</a:t>
            </a:r>
            <a:endParaRPr lang="en-US" altLang="zh-TW" sz="3200" b="1" dirty="0">
              <a:ln/>
              <a:solidFill>
                <a:schemeClr val="accent3"/>
              </a:solidFill>
              <a:latin typeface="+mn-ea"/>
            </a:endParaRPr>
          </a:p>
          <a:p>
            <a:pPr marL="457200" indent="-457200" algn="just">
              <a:lnSpc>
                <a:spcPct val="120000"/>
              </a:lnSpc>
              <a:buFont typeface="+mj-lt"/>
              <a:buAutoNum type="arabicPeriod"/>
            </a:pPr>
            <a:r>
              <a:rPr lang="zh-TW" altLang="en-US" sz="3200" b="1" dirty="0">
                <a:ln/>
                <a:solidFill>
                  <a:schemeClr val="accent3"/>
                </a:solidFill>
                <a:latin typeface="+mn-ea"/>
              </a:rPr>
              <a:t>按照「</a:t>
            </a:r>
            <a:r>
              <a:rPr lang="en-US" altLang="zh-TW" sz="3200" b="1" dirty="0">
                <a:ln/>
                <a:solidFill>
                  <a:schemeClr val="accent3"/>
                </a:solidFill>
                <a:latin typeface="+mn-ea"/>
              </a:rPr>
              <a:t>20-20</a:t>
            </a:r>
            <a:r>
              <a:rPr lang="zh-TW" altLang="en-US" sz="3200" b="1" dirty="0">
                <a:ln/>
                <a:solidFill>
                  <a:schemeClr val="accent3"/>
                </a:solidFill>
                <a:latin typeface="+mn-ea"/>
              </a:rPr>
              <a:t>」原则，每使用</a:t>
            </a:r>
            <a:r>
              <a:rPr lang="en-US" altLang="zh-TW" sz="3200" b="1" dirty="0">
                <a:ln/>
                <a:solidFill>
                  <a:schemeClr val="accent3"/>
                </a:solidFill>
                <a:latin typeface="+mn-ea"/>
              </a:rPr>
              <a:t>20</a:t>
            </a:r>
            <a:r>
              <a:rPr lang="zh-TW" altLang="en-US" sz="3200" b="1" dirty="0">
                <a:ln/>
                <a:solidFill>
                  <a:schemeClr val="accent3"/>
                </a:solidFill>
                <a:latin typeface="+mn-ea"/>
              </a:rPr>
              <a:t>至</a:t>
            </a:r>
            <a:r>
              <a:rPr lang="en-US" altLang="zh-TW" sz="3200" b="1" dirty="0">
                <a:ln/>
                <a:solidFill>
                  <a:schemeClr val="accent3"/>
                </a:solidFill>
                <a:latin typeface="+mn-ea"/>
              </a:rPr>
              <a:t>30</a:t>
            </a:r>
            <a:r>
              <a:rPr lang="zh-TW" altLang="en-US" sz="3200" b="1" dirty="0">
                <a:ln/>
                <a:solidFill>
                  <a:schemeClr val="accent3"/>
                </a:solidFill>
                <a:latin typeface="+mn-ea"/>
              </a:rPr>
              <a:t>分钟电子产品，便安排有</a:t>
            </a:r>
            <a:r>
              <a:rPr lang="en-US" altLang="zh-TW" sz="3200" b="1" dirty="0">
                <a:ln/>
                <a:solidFill>
                  <a:schemeClr val="accent3"/>
                </a:solidFill>
                <a:latin typeface="+mn-ea"/>
              </a:rPr>
              <a:t>20-30</a:t>
            </a:r>
            <a:r>
              <a:rPr lang="zh-TW" altLang="en-US" sz="3200" b="1" dirty="0">
                <a:ln/>
                <a:solidFill>
                  <a:schemeClr val="accent3"/>
                </a:solidFill>
                <a:latin typeface="+mn-ea"/>
              </a:rPr>
              <a:t>秒休息时间。</a:t>
            </a:r>
            <a:endParaRPr lang="en-US" altLang="zh-TW" sz="3200" b="1" dirty="0">
              <a:ln/>
              <a:solidFill>
                <a:schemeClr val="accent3"/>
              </a:solidFill>
              <a:latin typeface="+mn-ea"/>
            </a:endParaRPr>
          </a:p>
          <a:p>
            <a:pPr marL="457200" indent="-457200">
              <a:buFont typeface="+mj-lt"/>
              <a:buAutoNum type="arabicPeriod"/>
            </a:pPr>
            <a:endParaRPr lang="en-US" altLang="zh-TW" sz="3200" b="1" dirty="0">
              <a:ln/>
              <a:solidFill>
                <a:schemeClr val="accent3"/>
              </a:solidFill>
              <a:latin typeface="+mn-ea"/>
            </a:endParaRPr>
          </a:p>
          <a:p>
            <a:pPr marL="457200" indent="-457200">
              <a:buFont typeface="+mj-lt"/>
              <a:buAutoNum type="arabicPeriod"/>
            </a:pPr>
            <a:endParaRPr lang="zh-HK" altLang="en-US" sz="3200" b="1" dirty="0">
              <a:ln/>
              <a:solidFill>
                <a:schemeClr val="accent3"/>
              </a:solidFill>
              <a:latin typeface="+mn-ea"/>
            </a:endParaRPr>
          </a:p>
        </p:txBody>
      </p:sp>
      <p:sp>
        <p:nvSpPr>
          <p:cNvPr id="3" name="Slide Number Placeholder 2"/>
          <p:cNvSpPr>
            <a:spLocks noGrp="1"/>
          </p:cNvSpPr>
          <p:nvPr>
            <p:ph type="sldNum" sz="quarter" idx="12"/>
          </p:nvPr>
        </p:nvSpPr>
        <p:spPr/>
        <p:txBody>
          <a:bodyPr/>
          <a:lstStyle/>
          <a:p>
            <a:pPr rtl="0"/>
            <a:fld id="{9CD8D479-8942-46E8-A226-A4E01F7A105C}" type="slidenum">
              <a:rPr lang="en-US" altLang="zh-TW" noProof="0" smtClean="0"/>
              <a:t>24</a:t>
            </a:fld>
            <a:endParaRPr lang="zh-TW" altLang="en-US" noProof="0" dirty="0"/>
          </a:p>
        </p:txBody>
      </p:sp>
    </p:spTree>
    <p:extLst>
      <p:ext uri="{BB962C8B-B14F-4D97-AF65-F5344CB8AC3E}">
        <p14:creationId xmlns:p14="http://schemas.microsoft.com/office/powerpoint/2010/main" val="315009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3313780" y="2278018"/>
            <a:ext cx="2954655" cy="923330"/>
          </a:xfrm>
          <a:prstGeom prst="rect">
            <a:avLst/>
          </a:prstGeom>
        </p:spPr>
        <p:txBody>
          <a:bodyPr wrap="none">
            <a:spAutoFit/>
          </a:bodyPr>
          <a:lstStyle/>
          <a:p>
            <a:r>
              <a:rPr lang="zh-TW" altLang="en-US" sz="5400" b="1" dirty="0">
                <a:ln w="0"/>
                <a:solidFill>
                  <a:schemeClr val="accent1"/>
                </a:solidFill>
                <a:effectLst>
                  <a:outerShdw blurRad="38100" dist="25400" dir="5400000" algn="ctr" rotWithShape="0">
                    <a:srgbClr val="6E747A">
                      <a:alpha val="43000"/>
                    </a:srgbClr>
                  </a:outerShdw>
                </a:effectLst>
              </a:rPr>
              <a:t>参考资料</a:t>
            </a:r>
          </a:p>
        </p:txBody>
      </p:sp>
      <p:sp>
        <p:nvSpPr>
          <p:cNvPr id="2" name="投影片編號版面配置區 1"/>
          <p:cNvSpPr>
            <a:spLocks noGrp="1"/>
          </p:cNvSpPr>
          <p:nvPr>
            <p:ph type="sldNum" sz="quarter" idx="12"/>
          </p:nvPr>
        </p:nvSpPr>
        <p:spPr/>
        <p:txBody>
          <a:bodyPr/>
          <a:lstStyle/>
          <a:p>
            <a:pPr rtl="0"/>
            <a:fld id="{9CD8D479-8942-46E8-A226-A4E01F7A105C}" type="slidenum">
              <a:rPr lang="en-US" altLang="zh-TW" noProof="0" smtClean="0"/>
              <a:t>25</a:t>
            </a:fld>
            <a:endParaRPr lang="zh-TW" altLang="en-US" noProof="0" dirty="0"/>
          </a:p>
        </p:txBody>
      </p:sp>
      <p:sp>
        <p:nvSpPr>
          <p:cNvPr id="4" name="文字方塊 3">
            <a:extLst>
              <a:ext uri="{FF2B5EF4-FFF2-40B4-BE49-F238E27FC236}">
                <a16:creationId xmlns:a16="http://schemas.microsoft.com/office/drawing/2014/main" id="{4CAC14AB-7D60-41B8-9FB4-1A890DF508A6}"/>
              </a:ext>
            </a:extLst>
          </p:cNvPr>
          <p:cNvSpPr txBox="1"/>
          <p:nvPr/>
        </p:nvSpPr>
        <p:spPr>
          <a:xfrm>
            <a:off x="254760" y="627301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43310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18952" y="310938"/>
            <a:ext cx="7543800" cy="627752"/>
          </a:xfrm>
          <a:solidFill>
            <a:schemeClr val="accent1"/>
          </a:solidFill>
        </p:spPr>
        <p:txBody>
          <a:bodyPr>
            <a:normAutofit/>
          </a:bodyPr>
          <a:lstStyle/>
          <a:p>
            <a:r>
              <a:rPr lang="zh-TW" altLang="en-US" sz="2800" dirty="0"/>
              <a:t>政府新闻：卫生署吁善用屏幕产品 </a:t>
            </a:r>
            <a:r>
              <a:rPr lang="en-US" altLang="zh-TW" sz="2800" dirty="0"/>
              <a:t>(8.7.2014) </a:t>
            </a:r>
            <a:endParaRPr lang="zh-HK" altLang="en-US" sz="2800" dirty="0"/>
          </a:p>
        </p:txBody>
      </p:sp>
      <p:sp>
        <p:nvSpPr>
          <p:cNvPr id="3" name="投影片編號版面配置區 2"/>
          <p:cNvSpPr>
            <a:spLocks noGrp="1"/>
          </p:cNvSpPr>
          <p:nvPr>
            <p:ph type="sldNum" sz="quarter" idx="12"/>
          </p:nvPr>
        </p:nvSpPr>
        <p:spPr/>
        <p:txBody>
          <a:bodyPr/>
          <a:lstStyle/>
          <a:p>
            <a:pPr rtl="0"/>
            <a:fld id="{9CD8D479-8942-46E8-A226-A4E01F7A105C}" type="slidenum">
              <a:rPr lang="en-US" altLang="zh-TW" noProof="0" smtClean="0"/>
              <a:t>26</a:t>
            </a:fld>
            <a:endParaRPr lang="zh-TW" altLang="en-US" noProof="0" dirty="0"/>
          </a:p>
        </p:txBody>
      </p:sp>
      <p:sp>
        <p:nvSpPr>
          <p:cNvPr id="4" name="矩形 3"/>
          <p:cNvSpPr/>
          <p:nvPr/>
        </p:nvSpPr>
        <p:spPr>
          <a:xfrm>
            <a:off x="418952" y="978757"/>
            <a:ext cx="7150249" cy="575542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zh-HK" altLang="en-US" sz="2300" b="1" dirty="0"/>
              <a:t>发布日期：</a:t>
            </a:r>
            <a:r>
              <a:rPr lang="en-US" altLang="zh-HK" sz="2300" b="1" dirty="0"/>
              <a:t>2014</a:t>
            </a:r>
            <a:r>
              <a:rPr lang="zh-HK" altLang="en-US" sz="2300" b="1" dirty="0"/>
              <a:t>年</a:t>
            </a:r>
            <a:r>
              <a:rPr lang="en-US" altLang="zh-HK" sz="2300" b="1" dirty="0"/>
              <a:t>7</a:t>
            </a:r>
            <a:r>
              <a:rPr lang="zh-HK" altLang="en-US" sz="2300" b="1" dirty="0"/>
              <a:t>月</a:t>
            </a:r>
            <a:r>
              <a:rPr lang="en-US" altLang="zh-HK" sz="2300" b="1" dirty="0"/>
              <a:t>8</a:t>
            </a:r>
            <a:r>
              <a:rPr lang="zh-HK" altLang="en-US" sz="2300" b="1" dirty="0"/>
              <a:t>日</a:t>
            </a:r>
            <a:endParaRPr lang="en-US" altLang="zh-HK" sz="2300" b="1" dirty="0"/>
          </a:p>
          <a:p>
            <a:endParaRPr lang="zh-HK" altLang="en-US" sz="2300" dirty="0"/>
          </a:p>
          <a:p>
            <a:r>
              <a:rPr lang="zh-HK" altLang="en-US" sz="2300" dirty="0"/>
              <a:t>卫生署今日发表报告，提供健康使用互联网和电子屏幕产品的建议，供儿童、青少年、家长和教师参考。</a:t>
            </a:r>
            <a:br>
              <a:rPr lang="zh-HK" altLang="en-US" sz="2300" dirty="0"/>
            </a:br>
            <a:br>
              <a:rPr lang="zh-HK" altLang="en-US" sz="2300" dirty="0"/>
            </a:br>
            <a:r>
              <a:rPr lang="zh-HK" altLang="en-US" sz="2300" dirty="0"/>
              <a:t>该署去年</a:t>
            </a:r>
            <a:r>
              <a:rPr lang="en-US" altLang="zh-HK" sz="2300" dirty="0"/>
              <a:t>12</a:t>
            </a:r>
            <a:r>
              <a:rPr lang="zh-HK" altLang="en-US" sz="2300" dirty="0"/>
              <a:t>月进行调查，发现学前儿童开始使用平板电脑的年龄中位数是</a:t>
            </a:r>
            <a:r>
              <a:rPr lang="en-US" altLang="zh-HK" sz="2300" dirty="0"/>
              <a:t>16</a:t>
            </a:r>
            <a:r>
              <a:rPr lang="zh-HK" altLang="en-US" sz="2300" dirty="0"/>
              <a:t>个月大，而使用电子屏幕产品的最小年纪只一个月大，甚或更小。</a:t>
            </a:r>
            <a:br>
              <a:rPr lang="zh-HK" altLang="en-US" sz="2300" dirty="0"/>
            </a:br>
            <a:br>
              <a:rPr lang="zh-HK" altLang="en-US" sz="2300" dirty="0"/>
            </a:br>
            <a:r>
              <a:rPr lang="zh-HK" altLang="en-US" sz="2300" dirty="0"/>
              <a:t>调查显示，３７％受访中小学生表示因使用互联网及电子屏幕产品而放弃户外活动，４９％因此减少睡眠时间，另４５％影响了学业成绩。</a:t>
            </a:r>
            <a:br>
              <a:rPr lang="zh-HK" altLang="en-US" sz="2300" dirty="0"/>
            </a:br>
            <a:br>
              <a:rPr lang="zh-HK" altLang="en-US" sz="2300" dirty="0"/>
            </a:br>
            <a:r>
              <a:rPr lang="zh-HK" altLang="en-US" sz="2300" dirty="0"/>
              <a:t>当局希望指出潜在健康风险，建议儿童和青少年善用这些产品。报告全文和健康小册子可浏览网页</a:t>
            </a:r>
            <a:r>
              <a:rPr lang="en-US" altLang="zh-HK" sz="2300" dirty="0"/>
              <a:t>(</a:t>
            </a:r>
            <a:r>
              <a:rPr lang="en-US" altLang="zh-HK" dirty="0">
                <a:hlinkClick r:id="rId3"/>
              </a:rPr>
              <a:t>https://www.studenthealth.gov.hk/sc_chi/internet/health_effects.html</a:t>
            </a:r>
            <a:r>
              <a:rPr lang="en-US" altLang="zh-HK" sz="2300" dirty="0"/>
              <a:t>)</a:t>
            </a:r>
            <a:r>
              <a:rPr lang="zh-HK" altLang="en-US" sz="2300" dirty="0"/>
              <a:t>。</a:t>
            </a:r>
            <a:endParaRPr lang="en-US" altLang="zh-HK" sz="2300" dirty="0"/>
          </a:p>
        </p:txBody>
      </p:sp>
      <p:sp>
        <p:nvSpPr>
          <p:cNvPr id="6" name="AutoShape 2" descr="data:image/png;base64,iVBORw0KGgoAAAANSUhEUgAAAMgAAADICAYAAACtWK6eAAAOvklEQVR4Xu2d0ZLbOgxDs///0b0zO3enTmuHxwRMJxX6akokQYCUnDT79evXr1+P/AsCQWAXga8IJMwIAscIRCBhRxB4gUAEEnoEgQgkHAgCPQQyQXq4ZdUiCEQgixQ6afYQiEB6uGXVIghEIIsUOmn2EIhAerhl1SIIRCCLFDpp9hCIQHq4ZdUiCEQgixQ6afYQiEB6uGXVIghEIIsUOmn2EIhAerhl1SIIRCCLFDpp9hCwCOTr66vn/YJV9P9/7cVM17rDprFQnPfyUHxQXGh8bvz29qMxV7FEIBuEXKBWoP/5XCEvJYfig+ISgRxU/hOBoYQ5S/aOPY2F4pwJ8nhQUVf1ygTJBHniCBXrHrGogCtSOp5HIAcoUmAUIjgKuN2DxkIJmAnyAROEElUh213EUs79ylqKKcWFYk/3o3bUL7W70u9lRyxaTAoCHem0eypEvWstxdRNGLoftVNqrvCg4zcCKe4g7mONIq4IZJ/iVwozAolAysZKCUjtSocnDa70G4FEICUdKQGpXenwpMGVfkcFQo8rdx1DaF3e6aijYEXXUlwoUd+JB1VuEUiF0M7zCES7C0Qgj/330O8EjDuWibcrNGb3mzzaQzJBDpD6RGAo2ZRjCMVFISCNj+ZLp6PSEGgsSm5KHlu/OWJRdhaXeYUwNARKrEyQD/0knRbY3TmoX0ospTvRqULtFGEqPtx+aZOYqNFyEyQC4XfCu8QfgTweD0rUTJB9rCh56WSgdpS8dL+7eEDzyAQ5QGpifCskikBmJmEEEoF8I0DFSjsv3S8T5AM+B5m4ZE50fEpedywT+LmP2hSr5SYIBcbdAd2kdHdeheTKWncetG6UBxHIAVIUaFrgCITfGSh5J+6JEUgEcshH2iQyQaikT1z2aOe96+xJyUHzyATJBLnkbQjVpkJo96imopkQP42FCthdD7oftaM8oPvddsTqBPhqDQXGbUePFzTfu8QagdQVGv2yYh3OOQs38el+Ech+nRT8zlX+2fpKvxHIBmsFaHqsyRFLkcK8MCOQCMTGWKXBKEFc6fcygSgJK2uV8zwFOnb+t1NKzelU7viIQBoTJAKJQE6JTTl/n3IEjDNB+JcQJ4QOSnaJiesNXSZIJsgTQd0N5hL2g00jkAOQ3AXOftpEAly+xOStBHJJhm+8KT1S0iLdddRxx/fGJWuHZjlitb1/6MIIxPerIe9OgQikUaEIJAJp0GadJRFIBLIO2xuZRiARyCnaUMKc2vQPY/o2SfFBP5F1X6r3/E74oFjR+tIaTdjR3Co7yx2EAlgF8+o5BVXxEYHso0frS2s0YefiQQRSIHlXMTNB+NdZ6OvqjmgikAik5E0mSAnRawMKoOKGdnLFR45YOWL9iYBlgrz7JVOJzy04ZT+lESkNxr2WYuDOl/rd2kUgGzSuPMt2ivNXN/v6am/jJjklr4Ip9UEnfwe8CCQCKXnjFlfp8H+DCOTEb2pRUKkdfUtE95uwcxOG7heBXFBdSkBq5w7xLr9KHpTQ9MhB94tAlKqJU4AWiYboLiaNj5613ftRXNwvKtwNhu5H7RRc7Jd0JWhKGJpwBEKR4v8Ryi0uZT+FaxyZ35aWS7oSdASyXzY6kTpF/1njrpsSM42F2im4ZIIcoOeePrRT0juDq+gRCEcyE2SDVQTCv8bu7uR0P2rHJfDa0iIQJRh6xFLGt9LJle5Oc3P7UISuxKLwgNbIzYMq5gikQmjnOS1SBNIAd7NkelrsivQXrbaW6+FqSiJ3mNSv0lHv8pEJ4iNrJkgDSyrWCKQBbibIM2iURJSUtCTUbyYIv7hT7KndckcsSkoqBgVAupbaKUWna5WjE117F/ZKI6L4dexGj1gRyP6n17RwlOSUbIr43WtpzBQrl10EskGSEpB2WfrqkhaTxkfJ5iY5xcXdKCl+HbsIJAJ54o1CcmUtFXWH5MqaCCQCiUBeKOgygShj1L1W6WzKsYZ2RXrUUeyULqpgQLGn8SncoD62dhHIBo0JAlKyue065PhZQ2OhDUGJJQI5+A9YFHxKcnqBVsjhjpnmRklEiapgkAlygDItkht8SqIIhMqD/8IhbQjc89+WCq86fnPEyhGr5I27iZUOX12a4U8fuSbXZQKhHZp2Hdo56H5KkZTclPjodHTb0XwpKWl8br+dmkcgHdR21kwImBLLbecmKo3P7bdT6gikg1oE8riL5IrfTqkjkA5qEUgEYuLN0zb0GKJcCpUzvpIzzU2Jj3ZPt537qEPjc/vt1PeyCUIJQy92neR+1tBYKHnpforQFVzc8dE8aMxUINRO4Ua1NgIpEKLkmBBXVcyzDYHmptgpUyACecz8bzXaUSdITmOh3ZgSUMktAqGt6YTdBBFoODQWhUQTa935KsRXujtdS+0oLh27HLFyxCpfpChCohPO7aMjht1YHT/7Q5VO7SiotGtTsGh8ih2NRcmNxqfgTOOj05seKZXcOthbJggNmtophaNAUx9KZ6PkoIWjuU3gHIHQqp34+yAThaMkikD2C6yImjYTKi6lRifo+9I0E2QDDxWwYqcUjoqfxkcJSGOOQA6QogWhdkrhKImoD1p0akfJdleXzQR5Rt4yQSjZKDncJFfIRmNW7O5qHBNioLWkGNCYqd+qbhFIhdDAc0oOpRG5JxzdjxKVYhCBiJ+uTwPo0A8lRwTCf5mSCrOqXyZIhdDA8wiE/0HR6QYYgQwIoHIRgfzjAqGqrojieE5HKyUlzU3x636JQGN2+1Xqp9SDYt+JzzJBlIJ0gn61hoKlFEQhFsWK5qHcS5Q83HVT6qFgVeURgWwQom9mFGJFIPuUjEAqqZqe026iFCQCMRVrs41SD1rzTtSZIJkgT7y5kmyvCPpPC4Qqkx4v6H7uIxGNj5KI7kcnEt3PjQutB41PyZdiT2Ou7CwTpHLy81wBUAF1Yu3EZZniF4FQRtZ2EUhxDqbiikD4p9wUU3rsqmnet4hAIhDbHYROuAjkQLAKgAqoE2szQTJB+nPq/5WKQOi5mtopolEuim4MlKIosVD8aOOgmE4fuz7miEWJT+1ogd0FUUhJSURFo8RC8YtAaDVO/Gk1Cj4lLyUCFZdCVBoLxeAE/H+ZKrEo8dG6ucXVwSoTZINaBNKh0O81tHFEIBdc0hXy0k6p+KDUorEoHXoiFiW+5QTiTtgNvrIfHfOUlHeJ8N27O+UQbTA036puliMWTU4hG014AkDqgwpTwY9iquD3Tmsp9jTmCOQAAQVAWqQIhP96P20SFHulvtu6ZYJULWTnOS1SBBKBfHOAqp8eByixJvZTfNA8FPxofLSjKrFMrKXNieZb9cfRCUIBVOyqhM8+p0DTwlH/1K9bIDS+iRpNvNCo8o1ACoQoUSOQ/eOUgksEcvAjcRPdqeocP88jkH2kJmoUgUQghzqlwswRi78IoE3xtrdYSteh3aQDwqs1lKjKUYJe5mluFGe6nyJCBRdac1qjTr6jdxAKtEIYSg5aOFqkiZgpfjTmCTsaMyXvlWLYjXXybxQqYFFgIhB+WY5AallmgjTeYinThzaJiYYQgUQg3whQItBjUgQy8+EwrUdN875FJkgmyBMCyhFVmXqUwtQH3a+yGxXIROetEv55TqfKhJ372EUxoPWg+7ntqBioqDvxRSAb1CjQbrsIZJ+6EciBpBVgaJeYmAxUSBFIBPKNAB3pEYh2CaZNgtaD7ue2U3hA11Yx54iVI1bFkdueU5Irk7pKziKQysndzymA1M6dj9vvJ+5HMVWOxtTH1i4CaUyQDtCv1nwioWl3p/crimkEQpE6YUcJSO1OuEambr+fuB8C6sSHvoqAM0FuADoT5DcCysuBTBDaSk7Y0Y5K7U64RqZuv5+4HwLqhsZmuYMoHYECQ+1oh9nbz73Wff6eiJnWkmJF7ZTcXMep3Xpd9XV3Smi33URBaDEjkJkvikYgJ1QUgWgfyGaCPJMtR6wNHm5xZYJkgnxzgHadE4OgbeomOc2Njnm6HwXgnfKlLwcoBjQ3ij3F1P6alwLTCfCq16M0ZmqnTAtaYBqLm4DKnUvBxe23w7/Ljli06J2gf9ZQwtAiuTuWQlR3zJRs7phpHpQHE7zKBDnxe8JuEVKiUmJRUVO/EcjQJX1C6W7yUrLR3Nxko/kqfpW1dApQH1TU1G/HLkesxlusCET7NcMI5MRXAqiqle4+0XlpHvToNNE93bgoGNB8qbhoE6tiHp0gNDkFLLeQaCwV0K+eU1xcRT/7koPGp2BAcaaxuLCKQDaVmQb/FVEpYRRSZoLU6EUgEcgTS+gErqmlWyixZIJc8Ko2E0T7aoguiecdIpATiFKwqB11fdd+1C+1o0c2euyi+NGmQ/ejdpkg4gRRgFaKTgnttotAaMWf7Za9g1C4KFHd+1G/1C4CoRWKQE4hpRDQTUp6/KETjuamHFdoLKeKAoyVmLfbZ4IUYFMSgZp9m9D93HZusdJ8I5A3uwtQYtEC007kJgL1S/PYs1MmkoIzXTuBQYVfJkhjglCyVeC/ej5BjgikrlAEEoE8IaB0dzpFFR81pb0WEUgEEoG84EAEEoFEIO8iEO/w439Dg561aXzuowR9w+SOT/E7gYESH8WqshudIFUwZ59T4lM76n+CHMolncanEJD6oPcNir2CC/WxtYtAGqhNkEMhAo0vAqmLH4HUGP1lQQmodM8IZL8wCi6NUj8ikAZqEQj/sUClSSgTrlHW3SWXCcQV4Nl9JgpC7zSKHc2b5kvtJvzu+VCwunKqRCAFIyix3HYTRKWTkHZySvIIhFb3AjtKVOqa7ue2uyu+Cb8RCEX5AjtKVOqa7ue2uyu+Cb8RCEX5AjtKVOqa7ue2uyu+Cb/LCYSCGrsg8GkIWC7pn5Z04g0CFIEIhCIVuyURiECWLHuSpghEIBSp2C2JQASyZNmTNEUgAqFIxW5JBCKQJcuepCkCEQhFKnZLIhCBLFn2JE0RiEAoUrFbEoEIZMmyJ2mKQARCkYrdkghEIEuWPUlTBCIQilTslkQgAlmy7EmaIhCBUKRityQCEciSZU/SFIH/AMk2Z9WgpMAM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a:p>
        </p:txBody>
      </p:sp>
      <p:pic>
        <p:nvPicPr>
          <p:cNvPr id="7" name="圖片 6"/>
          <p:cNvPicPr>
            <a:picLocks noChangeAspect="1"/>
          </p:cNvPicPr>
          <p:nvPr/>
        </p:nvPicPr>
        <p:blipFill>
          <a:blip r:embed="rId4"/>
          <a:stretch>
            <a:fillRect/>
          </a:stretch>
        </p:blipFill>
        <p:spPr>
          <a:xfrm>
            <a:off x="7622040" y="1589724"/>
            <a:ext cx="1481589" cy="1481589"/>
          </a:xfrm>
          <a:prstGeom prst="rect">
            <a:avLst/>
          </a:prstGeom>
        </p:spPr>
      </p:pic>
    </p:spTree>
    <p:extLst>
      <p:ext uri="{BB962C8B-B14F-4D97-AF65-F5344CB8AC3E}">
        <p14:creationId xmlns:p14="http://schemas.microsoft.com/office/powerpoint/2010/main" val="265832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rtl="0"/>
            <a:fld id="{9CD8D479-8942-46E8-A226-A4E01F7A105C}" type="slidenum">
              <a:rPr lang="en-US" altLang="zh-TW" noProof="0" smtClean="0"/>
              <a:t>27</a:t>
            </a:fld>
            <a:endParaRPr lang="zh-TW" altLang="en-US" noProof="0" dirty="0"/>
          </a:p>
        </p:txBody>
      </p:sp>
      <p:pic>
        <p:nvPicPr>
          <p:cNvPr id="2" name="圖片 1">
            <a:hlinkClick r:id="rId3"/>
          </p:cNvPr>
          <p:cNvPicPr>
            <a:picLocks noChangeAspect="1"/>
          </p:cNvPicPr>
          <p:nvPr/>
        </p:nvPicPr>
        <p:blipFill>
          <a:blip r:embed="rId4"/>
          <a:stretch>
            <a:fillRect/>
          </a:stretch>
        </p:blipFill>
        <p:spPr>
          <a:xfrm>
            <a:off x="1363043" y="601894"/>
            <a:ext cx="6554310" cy="1771435"/>
          </a:xfrm>
          <a:prstGeom prst="rect">
            <a:avLst/>
          </a:prstGeom>
        </p:spPr>
      </p:pic>
      <p:sp>
        <p:nvSpPr>
          <p:cNvPr id="5" name="文字方塊 4"/>
          <p:cNvSpPr txBox="1"/>
          <p:nvPr/>
        </p:nvSpPr>
        <p:spPr>
          <a:xfrm>
            <a:off x="1363043" y="3134087"/>
            <a:ext cx="5062288" cy="4293483"/>
          </a:xfrm>
          <a:prstGeom prst="rect">
            <a:avLst/>
          </a:prstGeom>
          <a:noFill/>
        </p:spPr>
        <p:txBody>
          <a:bodyPr wrap="square" rtlCol="0">
            <a:spAutoFit/>
          </a:bodyPr>
          <a:lstStyle/>
          <a:p>
            <a:r>
              <a:rPr lang="zh-TW" altLang="en-US" sz="2400" dirty="0"/>
              <a:t>卫生署学生健康服务网站资源：</a:t>
            </a:r>
            <a:endParaRPr lang="en-US" altLang="zh-TW" sz="2400" dirty="0"/>
          </a:p>
          <a:p>
            <a:endParaRPr lang="en-US" altLang="zh-TW" sz="2400" dirty="0"/>
          </a:p>
          <a:p>
            <a:pPr marL="285750" indent="-285750">
              <a:lnSpc>
                <a:spcPct val="150000"/>
              </a:lnSpc>
              <a:buFont typeface="Arial" panose="020B0604020202020204" pitchFamily="34" charset="0"/>
              <a:buChar char="•"/>
            </a:pPr>
            <a:r>
              <a:rPr lang="zh-TW" altLang="en-US" sz="2400" dirty="0">
                <a:hlinkClick r:id="rId5"/>
              </a:rPr>
              <a:t>游戏障碍及过度使用互联网</a:t>
            </a:r>
            <a:endParaRPr lang="en-US" altLang="zh-TW" sz="2400" dirty="0"/>
          </a:p>
          <a:p>
            <a:pPr marL="285750" indent="-285750">
              <a:lnSpc>
                <a:spcPct val="150000"/>
              </a:lnSpc>
              <a:buFont typeface="Arial" panose="020B0604020202020204" pitchFamily="34" charset="0"/>
              <a:buChar char="•"/>
            </a:pPr>
            <a:r>
              <a:rPr lang="zh-TW" altLang="en-US" sz="2400" dirty="0">
                <a:hlinkClick r:id="rId6"/>
              </a:rPr>
              <a:t>智</a:t>
            </a:r>
            <a:r>
              <a:rPr lang="en-US" altLang="zh-TW" sz="2400" dirty="0" err="1">
                <a:hlinkClick r:id="rId6"/>
              </a:rPr>
              <a:t>SM@rt</a:t>
            </a:r>
            <a:r>
              <a:rPr lang="en-US" altLang="zh-TW" sz="2400" dirty="0">
                <a:hlinkClick r:id="rId6"/>
              </a:rPr>
              <a:t> </a:t>
            </a:r>
            <a:r>
              <a:rPr lang="zh-TW" altLang="en-US" sz="2400" dirty="0">
                <a:hlinkClick r:id="rId6"/>
              </a:rPr>
              <a:t>锦囊 </a:t>
            </a:r>
            <a:r>
              <a:rPr lang="en-US" altLang="zh-TW" sz="2400" dirty="0">
                <a:hlinkClick r:id="rId6"/>
              </a:rPr>
              <a:t>(</a:t>
            </a:r>
            <a:r>
              <a:rPr lang="zh-TW" altLang="en-US" sz="2400" dirty="0">
                <a:hlinkClick r:id="rId6"/>
              </a:rPr>
              <a:t>小学篇</a:t>
            </a:r>
            <a:r>
              <a:rPr lang="en-US" altLang="zh-TW" sz="2400" dirty="0">
                <a:hlinkClick r:id="rId6"/>
              </a:rPr>
              <a:t>)</a:t>
            </a:r>
            <a:r>
              <a:rPr lang="zh-TW" altLang="en-US" sz="2400" dirty="0">
                <a:hlinkClick r:id="rId6"/>
              </a:rPr>
              <a:t> </a:t>
            </a:r>
            <a:endParaRPr lang="en-US" altLang="zh-TW" sz="2400" dirty="0"/>
          </a:p>
          <a:p>
            <a:pPr marL="285750" indent="-285750">
              <a:lnSpc>
                <a:spcPct val="150000"/>
              </a:lnSpc>
              <a:buFont typeface="Arial" panose="020B0604020202020204" pitchFamily="34" charset="0"/>
              <a:buChar char="•"/>
            </a:pPr>
            <a:r>
              <a:rPr lang="zh-TW" altLang="en-US" sz="2400" dirty="0">
                <a:hlinkClick r:id="rId7"/>
              </a:rPr>
              <a:t>健康「贴士」</a:t>
            </a:r>
            <a:endParaRPr lang="en-US" altLang="zh-TW" sz="2400" dirty="0"/>
          </a:p>
          <a:p>
            <a:pPr marL="285750" indent="-285750">
              <a:lnSpc>
                <a:spcPct val="150000"/>
              </a:lnSpc>
              <a:buFont typeface="Arial" panose="020B0604020202020204" pitchFamily="34" charset="0"/>
              <a:buChar char="•"/>
            </a:pPr>
            <a:r>
              <a:rPr lang="zh-HK" altLang="en-US" sz="2400" dirty="0">
                <a:hlinkClick r:id="rId8"/>
              </a:rPr>
              <a:t>智</a:t>
            </a:r>
            <a:r>
              <a:rPr lang="en-US" altLang="zh-TW" sz="2400" dirty="0" err="1">
                <a:hlinkClick r:id="rId8"/>
              </a:rPr>
              <a:t>Sm@rt</a:t>
            </a:r>
            <a:r>
              <a:rPr lang="zh-HK" altLang="en-US" sz="2400" dirty="0">
                <a:hlinkClick r:id="rId8"/>
              </a:rPr>
              <a:t>贴士</a:t>
            </a:r>
            <a:r>
              <a:rPr lang="zh-TW" altLang="en-US" sz="2400" dirty="0">
                <a:hlinkClick r:id="rId8"/>
              </a:rPr>
              <a:t>宣传单张</a:t>
            </a:r>
            <a:r>
              <a:rPr lang="zh-HK" altLang="en-US" sz="2400" dirty="0">
                <a:hlinkClick r:id="rId8"/>
              </a:rPr>
              <a:t> </a:t>
            </a:r>
            <a:endParaRPr lang="en-US" altLang="zh-HK" sz="2400" dirty="0"/>
          </a:p>
          <a:p>
            <a:pPr marL="285750" indent="-285750">
              <a:lnSpc>
                <a:spcPct val="150000"/>
              </a:lnSpc>
              <a:buFont typeface="Arial" panose="020B0604020202020204" pitchFamily="34" charset="0"/>
              <a:buChar char="•"/>
            </a:pPr>
            <a:endParaRPr lang="en-US" altLang="zh-TW" dirty="0"/>
          </a:p>
          <a:p>
            <a:endParaRPr lang="en-US" altLang="zh-TW" dirty="0"/>
          </a:p>
          <a:p>
            <a:endParaRPr lang="en-US" altLang="zh-TW" dirty="0"/>
          </a:p>
          <a:p>
            <a:endParaRPr lang="zh-HK" altLang="en-US" dirty="0"/>
          </a:p>
        </p:txBody>
      </p:sp>
      <p:sp>
        <p:nvSpPr>
          <p:cNvPr id="6" name="副標題 7"/>
          <p:cNvSpPr txBox="1">
            <a:spLocks/>
          </p:cNvSpPr>
          <p:nvPr/>
        </p:nvSpPr>
        <p:spPr>
          <a:xfrm>
            <a:off x="698640" y="2443351"/>
            <a:ext cx="2759148" cy="26740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r>
              <a:rPr lang="zh-TW" altLang="en-US" sz="1000" dirty="0"/>
              <a:t>图片来源：卫生署学生健康服务网站</a:t>
            </a:r>
            <a:endParaRPr lang="zh-HK" altLang="en-US" sz="1000" dirty="0"/>
          </a:p>
        </p:txBody>
      </p:sp>
    </p:spTree>
    <p:extLst>
      <p:ext uri="{BB962C8B-B14F-4D97-AF65-F5344CB8AC3E}">
        <p14:creationId xmlns:p14="http://schemas.microsoft.com/office/powerpoint/2010/main" val="38742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604000"/>
          </a:xfrm>
          <a:prstGeom prst="rect">
            <a:avLst/>
          </a:prstGeom>
        </p:spPr>
      </p:pic>
      <p:sp>
        <p:nvSpPr>
          <p:cNvPr id="2" name="標題 1"/>
          <p:cNvSpPr>
            <a:spLocks noGrp="1"/>
          </p:cNvSpPr>
          <p:nvPr>
            <p:ph type="title"/>
          </p:nvPr>
        </p:nvSpPr>
        <p:spPr>
          <a:xfrm>
            <a:off x="1037549" y="383592"/>
            <a:ext cx="7200900" cy="1143000"/>
          </a:xfrm>
        </p:spPr>
        <p:txBody>
          <a:bodyPr rtlCol="0">
            <a:normAutofit/>
          </a:bodyPr>
          <a:lstStyle/>
          <a:p>
            <a:pPr rtl="0"/>
            <a:r>
              <a:rPr lang="zh-TW" altLang="en-US" sz="3600" dirty="0">
                <a:solidFill>
                  <a:schemeClr val="bg1"/>
                </a:solidFill>
                <a:latin typeface="微軟正黑體" panose="020B0604030504040204" pitchFamily="34" charset="-120"/>
                <a:ea typeface="微軟正黑體" panose="020B0604030504040204" pitchFamily="34" charset="-120"/>
              </a:rPr>
              <a:t>学习重点</a:t>
            </a:r>
          </a:p>
        </p:txBody>
      </p:sp>
      <p:sp>
        <p:nvSpPr>
          <p:cNvPr id="3" name="內容預留位置 2"/>
          <p:cNvSpPr>
            <a:spLocks noGrp="1"/>
          </p:cNvSpPr>
          <p:nvPr>
            <p:ph idx="1"/>
          </p:nvPr>
        </p:nvSpPr>
        <p:spPr>
          <a:xfrm>
            <a:off x="885489" y="5131397"/>
            <a:ext cx="7200900" cy="4114800"/>
          </a:xfrm>
        </p:spPr>
        <p:txBody>
          <a:bodyPr rtlCol="0"/>
          <a:lstStyle/>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9CD8D479-8942-46E8-A226-A4E01F7A105C}" type="slidenum">
              <a:rPr lang="en-US" altLang="zh-TW" smtClean="0"/>
              <a:pPr/>
              <a:t>3</a:t>
            </a:fld>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96119177"/>
              </p:ext>
            </p:extLst>
          </p:nvPr>
        </p:nvGraphicFramePr>
        <p:xfrm>
          <a:off x="1037549" y="1844232"/>
          <a:ext cx="7371814" cy="4073215"/>
        </p:xfrm>
        <a:graphic>
          <a:graphicData uri="http://schemas.openxmlformats.org/drawingml/2006/table">
            <a:tbl>
              <a:tblPr>
                <a:tableStyleId>{3B4B98B0-60AC-42C2-AFA5-B58CD77FA1E5}</a:tableStyleId>
              </a:tblPr>
              <a:tblGrid>
                <a:gridCol w="1266677">
                  <a:extLst>
                    <a:ext uri="{9D8B030D-6E8A-4147-A177-3AD203B41FA5}">
                      <a16:colId xmlns:a16="http://schemas.microsoft.com/office/drawing/2014/main" val="671913260"/>
                    </a:ext>
                  </a:extLst>
                </a:gridCol>
                <a:gridCol w="6105137">
                  <a:extLst>
                    <a:ext uri="{9D8B030D-6E8A-4147-A177-3AD203B41FA5}">
                      <a16:colId xmlns:a16="http://schemas.microsoft.com/office/drawing/2014/main" val="3911223499"/>
                    </a:ext>
                  </a:extLst>
                </a:gridCol>
              </a:tblGrid>
              <a:tr h="159158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000" b="0" dirty="0">
                          <a:solidFill>
                            <a:schemeClr val="bg1"/>
                          </a:solidFill>
                          <a:latin typeface="微軟正黑體" panose="020B0604030504040204" pitchFamily="34" charset="-120"/>
                          <a:ea typeface="微軟正黑體" panose="020B0604030504040204" pitchFamily="34" charset="-120"/>
                        </a:rPr>
                        <a:t>影片概要</a:t>
                      </a:r>
                      <a:r>
                        <a:rPr lang="en-US" altLang="zh-TW" sz="2000" b="0" dirty="0">
                          <a:solidFill>
                            <a:schemeClr val="bg1"/>
                          </a:solidFill>
                          <a:latin typeface="微軟正黑體" panose="020B0604030504040204" pitchFamily="34" charset="-120"/>
                          <a:ea typeface="微軟正黑體" panose="020B0604030504040204" pitchFamily="34" charset="-120"/>
                        </a:rPr>
                        <a:t>:  </a:t>
                      </a:r>
                    </a:p>
                    <a:p>
                      <a:endParaRPr lang="zh-TW" altLang="en-US" sz="2000" b="0" dirty="0">
                        <a:solidFill>
                          <a:schemeClr val="bg1"/>
                        </a:solidFill>
                        <a:latin typeface="微軟正黑體" panose="020B0604030504040204" pitchFamily="34" charset="-120"/>
                        <a:ea typeface="微軟正黑體" panose="020B0604030504040204" pitchFamily="34" charset="-120"/>
                      </a:endParaRPr>
                    </a:p>
                  </a:txBody>
                  <a:tcPr>
                    <a:lnL>
                      <a:noFill/>
                    </a:lnL>
                    <a:lnR>
                      <a:noFill/>
                    </a:lnR>
                    <a:lnT w="12700" cmpd="sng">
                      <a:noFill/>
                    </a:lnT>
                    <a:lnB>
                      <a:noFill/>
                    </a:lnB>
                    <a:lnTlToBr w="12700" cmpd="sng">
                      <a:noFill/>
                      <a:prstDash val="solid"/>
                    </a:lnTlToBr>
                    <a:lnBlToTr w="12700" cmpd="sng">
                      <a:noFill/>
                      <a:prstDash val="solid"/>
                    </a:lnBlToTr>
                  </a:tcPr>
                </a:tc>
                <a:tc>
                  <a:txBody>
                    <a:bodyPr/>
                    <a:lstStyle/>
                    <a:p>
                      <a:pPr>
                        <a:lnSpc>
                          <a:spcPct val="150000"/>
                        </a:lnSpc>
                        <a:spcBef>
                          <a:spcPts val="0"/>
                        </a:spcBef>
                      </a:pPr>
                      <a:r>
                        <a:rPr lang="zh-TW" altLang="en-US" sz="1800" b="0" kern="1200" dirty="0">
                          <a:solidFill>
                            <a:schemeClr val="bg1"/>
                          </a:solidFill>
                          <a:latin typeface="+mn-ea"/>
                          <a:ea typeface="+mn-ea"/>
                          <a:cs typeface="+mn-cs"/>
                        </a:rPr>
                        <a:t>学生使用电子产品</a:t>
                      </a:r>
                      <a:r>
                        <a:rPr lang="zh-TW" altLang="en-US" sz="1800" b="0" dirty="0">
                          <a:solidFill>
                            <a:schemeClr val="bg1"/>
                          </a:solidFill>
                          <a:latin typeface="+mn-ea"/>
                          <a:ea typeface="+mn-ea"/>
                        </a:rPr>
                        <a:t>日趋普遍</a:t>
                      </a:r>
                      <a:r>
                        <a:rPr lang="zh-TW" altLang="en-US" sz="1800" b="0" strike="noStrike" baseline="0" dirty="0">
                          <a:solidFill>
                            <a:srgbClr val="00B050"/>
                          </a:solidFill>
                          <a:latin typeface="+mn-ea"/>
                          <a:ea typeface="+mn-ea"/>
                        </a:rPr>
                        <a:t>。</a:t>
                      </a:r>
                      <a:r>
                        <a:rPr lang="zh-TW" altLang="en-US" sz="1800" b="0" dirty="0">
                          <a:solidFill>
                            <a:schemeClr val="bg1"/>
                          </a:solidFill>
                          <a:latin typeface="+mn-ea"/>
                          <a:ea typeface="+mn-ea"/>
                        </a:rPr>
                        <a:t>影片与大家分享使用电子产品的健康小贴士。</a:t>
                      </a: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48304074"/>
                  </a:ext>
                </a:extLst>
              </a:tr>
              <a:tr h="13055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000" b="0" dirty="0">
                          <a:solidFill>
                            <a:schemeClr val="bg1"/>
                          </a:solidFill>
                          <a:latin typeface="微軟正黑體" panose="020B0604030504040204" pitchFamily="34" charset="-120"/>
                          <a:ea typeface="微軟正黑體" panose="020B0604030504040204" pitchFamily="34" charset="-120"/>
                        </a:rPr>
                        <a:t>学习目标</a:t>
                      </a:r>
                      <a:r>
                        <a:rPr lang="en-US" altLang="zh-TW" sz="2000" b="0" dirty="0">
                          <a:solidFill>
                            <a:schemeClr val="bg1"/>
                          </a:solidFill>
                          <a:latin typeface="微軟正黑體" panose="020B0604030504040204" pitchFamily="34" charset="-120"/>
                          <a:ea typeface="微軟正黑體" panose="020B0604030504040204" pitchFamily="34" charset="-120"/>
                        </a:rPr>
                        <a:t>:</a:t>
                      </a:r>
                    </a:p>
                    <a:p>
                      <a:endParaRPr lang="zh-TW" altLang="en-US" sz="2000" b="0" dirty="0">
                        <a:solidFill>
                          <a:schemeClr val="bg1"/>
                        </a:solidFill>
                        <a:latin typeface="微軟正黑體" panose="020B0604030504040204" pitchFamily="34" charset="-120"/>
                        <a:ea typeface="微軟正黑體" panose="020B0604030504040204" pitchFamily="34" charset="-120"/>
                      </a:endParaRPr>
                    </a:p>
                  </a:txBody>
                  <a:tcPr>
                    <a:lnL>
                      <a:noFill/>
                    </a:lnL>
                    <a:lnR>
                      <a:noFill/>
                    </a:lnR>
                    <a:lnT>
                      <a:noFill/>
                    </a:lnT>
                    <a:lnB>
                      <a:noFill/>
                    </a:lnB>
                    <a:lnTlToBr w="12700" cmpd="sng">
                      <a:noFill/>
                      <a:prstDash val="solid"/>
                    </a:lnTlToBr>
                    <a:lnBlToTr w="12700" cmpd="sng">
                      <a:noFill/>
                      <a:prstDash val="solid"/>
                    </a:lnBlToTr>
                  </a:tcPr>
                </a:tc>
                <a:tc>
                  <a:txBody>
                    <a:bodyPr/>
                    <a:lstStyle/>
                    <a:p>
                      <a:pPr marL="342900" indent="-342900">
                        <a:spcBef>
                          <a:spcPts val="600"/>
                        </a:spcBef>
                        <a:spcAft>
                          <a:spcPts val="600"/>
                        </a:spcAft>
                        <a:buFont typeface="+mj-lt"/>
                        <a:buAutoNum type="arabicPeriod"/>
                      </a:pPr>
                      <a:r>
                        <a:rPr lang="zh-TW" altLang="en-US" sz="1800" kern="1200" dirty="0">
                          <a:solidFill>
                            <a:schemeClr val="bg1"/>
                          </a:solidFill>
                          <a:latin typeface="+mn-lt"/>
                          <a:ea typeface="+mn-ea"/>
                          <a:cs typeface="+mn-cs"/>
                        </a:rPr>
                        <a:t>加强学生了解健康地使用电子产品的方法。</a:t>
                      </a:r>
                      <a:endParaRPr lang="en-US" altLang="zh-TW" sz="1800" kern="1200" dirty="0">
                        <a:solidFill>
                          <a:schemeClr val="bg1"/>
                        </a:solidFill>
                        <a:latin typeface="+mn-lt"/>
                        <a:ea typeface="+mn-ea"/>
                        <a:cs typeface="+mn-cs"/>
                      </a:endParaRPr>
                    </a:p>
                    <a:p>
                      <a:pPr marL="342900" indent="-342900">
                        <a:spcBef>
                          <a:spcPts val="600"/>
                        </a:spcBef>
                        <a:spcAft>
                          <a:spcPts val="600"/>
                        </a:spcAft>
                        <a:buFont typeface="+mj-lt"/>
                        <a:buAutoNum type="arabicPeriod"/>
                      </a:pPr>
                      <a:r>
                        <a:rPr lang="zh-TW" altLang="en-US" sz="1800" kern="1200" dirty="0">
                          <a:solidFill>
                            <a:schemeClr val="bg1"/>
                          </a:solidFill>
                          <a:latin typeface="+mn-lt"/>
                          <a:ea typeface="+mn-ea"/>
                          <a:cs typeface="+mn-cs"/>
                        </a:rPr>
                        <a:t>培养学生珍惜身体，健康地使用电子产品的态度，并运用所学的方法自律地在日常生活</a:t>
                      </a:r>
                      <a:r>
                        <a:rPr lang="zh-TW" altLang="en-US" sz="1800" dirty="0">
                          <a:solidFill>
                            <a:schemeClr val="bg1"/>
                          </a:solidFill>
                        </a:rPr>
                        <a:t>中实践。</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40042857"/>
                  </a:ext>
                </a:extLst>
              </a:tr>
              <a:tr h="117611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000" b="0" dirty="0">
                          <a:solidFill>
                            <a:schemeClr val="bg1"/>
                          </a:solidFill>
                          <a:latin typeface="微軟正黑體" panose="020B0604030504040204" pitchFamily="34" charset="-120"/>
                          <a:ea typeface="微軟正黑體" panose="020B0604030504040204" pitchFamily="34" charset="-120"/>
                        </a:rPr>
                        <a:t>价值观和态度</a:t>
                      </a:r>
                      <a:r>
                        <a:rPr lang="en-US" altLang="zh-TW" sz="2000" b="0" dirty="0">
                          <a:solidFill>
                            <a:schemeClr val="bg1"/>
                          </a:solidFill>
                          <a:latin typeface="微軟正黑體" panose="020B0604030504040204" pitchFamily="34" charset="-120"/>
                          <a:ea typeface="微軟正黑體" panose="020B0604030504040204" pitchFamily="34" charset="-120"/>
                        </a:rPr>
                        <a:t>:</a:t>
                      </a:r>
                      <a:endParaRPr lang="zh-TW" altLang="en-US" sz="2000" b="0" dirty="0">
                        <a:solidFill>
                          <a:schemeClr val="bg1"/>
                        </a:solidFill>
                        <a:latin typeface="微軟正黑體" panose="020B0604030504040204" pitchFamily="34" charset="-120"/>
                        <a:ea typeface="微軟正黑體" panose="020B0604030504040204" pitchFamily="34" charset="-120"/>
                      </a:endParaRPr>
                    </a:p>
                    <a:p>
                      <a:endParaRPr lang="zh-TW" altLang="en-US" sz="2000" b="0" dirty="0">
                        <a:solidFill>
                          <a:schemeClr val="bg1"/>
                        </a:solidFill>
                        <a:latin typeface="微軟正黑體" panose="020B0604030504040204" pitchFamily="34" charset="-120"/>
                        <a:ea typeface="微軟正黑體" panose="020B0604030504040204" pitchFamily="34" charset="-120"/>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800" kern="1200" dirty="0">
                          <a:solidFill>
                            <a:schemeClr val="bg1"/>
                          </a:solidFill>
                          <a:latin typeface="+mn-lt"/>
                          <a:ea typeface="+mn-ea"/>
                          <a:cs typeface="+mn-cs"/>
                        </a:rPr>
                        <a:t>健康生活、自律、珍惜</a:t>
                      </a:r>
                    </a:p>
                  </a:txBody>
                  <a:tcP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47798219"/>
                  </a:ext>
                </a:extLst>
              </a:tr>
            </a:tbl>
          </a:graphicData>
        </a:graphic>
      </p:graphicFrame>
      <p:sp>
        <p:nvSpPr>
          <p:cNvPr id="8" name="文字方塊 7">
            <a:extLst>
              <a:ext uri="{FF2B5EF4-FFF2-40B4-BE49-F238E27FC236}">
                <a16:creationId xmlns:a16="http://schemas.microsoft.com/office/drawing/2014/main" id="{E5A70EA0-C989-46F3-B1FB-F935A204854F}"/>
              </a:ext>
            </a:extLst>
          </p:cNvPr>
          <p:cNvSpPr txBox="1"/>
          <p:nvPr/>
        </p:nvSpPr>
        <p:spPr>
          <a:xfrm>
            <a:off x="7078894" y="635838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550593-17DD-AC4C-AE50-23730806B921}"/>
              </a:ext>
            </a:extLst>
          </p:cNvPr>
          <p:cNvSpPr/>
          <p:nvPr/>
        </p:nvSpPr>
        <p:spPr>
          <a:xfrm>
            <a:off x="299804" y="1737361"/>
            <a:ext cx="8349521" cy="4683623"/>
          </a:xfrm>
          <a:prstGeom prst="rect">
            <a:avLst/>
          </a:prstGeom>
          <a:solidFill>
            <a:schemeClr val="bg1">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hlinkClick r:id="rId3"/>
            </a:endParaRPr>
          </a:p>
          <a:p>
            <a:pPr algn="ctr"/>
            <a:endParaRPr lang="en-HK" dirty="0">
              <a:hlinkClick r:id="rId3"/>
            </a:endParaRPr>
          </a:p>
          <a:p>
            <a:pPr algn="ctr"/>
            <a:endParaRPr lang="en-HK" dirty="0">
              <a:hlinkClick r:id="rId3"/>
            </a:endParaRPr>
          </a:p>
          <a:p>
            <a:pPr algn="ctr"/>
            <a:endParaRPr lang="en-HK" dirty="0">
              <a:hlinkClick r:id="rId3"/>
            </a:endParaRPr>
          </a:p>
          <a:p>
            <a:pPr algn="ctr"/>
            <a:endParaRPr lang="en-HK" dirty="0">
              <a:hlinkClick r:id="rId3"/>
            </a:endParaRPr>
          </a:p>
          <a:p>
            <a:pPr algn="ctr"/>
            <a:endParaRPr lang="en-HK" dirty="0">
              <a:hlinkClick r:id="rId3"/>
            </a:endParaRPr>
          </a:p>
          <a:p>
            <a:pPr algn="ctr"/>
            <a:endParaRPr lang="en-HK" dirty="0">
              <a:hlinkClick r:id="rId3"/>
            </a:endParaRPr>
          </a:p>
          <a:p>
            <a:pPr algn="ctr"/>
            <a:endParaRPr lang="en-HK" dirty="0">
              <a:hlinkClick r:id="rId3"/>
            </a:endParaRPr>
          </a:p>
          <a:p>
            <a:pPr algn="ctr"/>
            <a:endParaRPr lang="en-HK" dirty="0">
              <a:hlinkClick r:id="rId3"/>
            </a:endParaRPr>
          </a:p>
          <a:p>
            <a:pPr algn="ctr"/>
            <a:endParaRPr lang="en-HK" dirty="0">
              <a:hlinkClick r:id="rId3"/>
            </a:endParaRPr>
          </a:p>
          <a:p>
            <a:pPr algn="ctr"/>
            <a:endParaRPr lang="en-HK" dirty="0">
              <a:hlinkClick r:id="rId3"/>
            </a:endParaRPr>
          </a:p>
          <a:p>
            <a:pPr algn="ctr"/>
            <a:endParaRPr lang="en-HK" dirty="0">
              <a:hlinkClick r:id="rId3"/>
            </a:endParaRPr>
          </a:p>
          <a:p>
            <a:pPr algn="ctr"/>
            <a:endParaRPr lang="en-HK" dirty="0">
              <a:hlinkClick r:id="rId3"/>
            </a:endParaRPr>
          </a:p>
          <a:p>
            <a:pPr algn="ctr"/>
            <a:endParaRPr lang="en-HK" dirty="0">
              <a:hlinkClick r:id="rId3"/>
            </a:endParaRPr>
          </a:p>
          <a:p>
            <a:pPr algn="ctr"/>
            <a:endParaRPr lang="en-HK" dirty="0">
              <a:hlinkClick r:id="rId3"/>
            </a:endParaRPr>
          </a:p>
          <a:p>
            <a:pPr algn="ctr"/>
            <a:r>
              <a:rPr lang="en-US" altLang="zh-HK" dirty="0"/>
              <a:t>」</a:t>
            </a:r>
            <a:endParaRPr lang="en-HK" dirty="0">
              <a:hlinkClick r:id="rId3"/>
            </a:endParaRPr>
          </a:p>
          <a:p>
            <a:pPr algn="r"/>
            <a:r>
              <a:rPr lang="en-HK" sz="1100" dirty="0">
                <a:hlinkClick r:id="rId3"/>
              </a:rPr>
              <a:t>https://www.studenthealth.gov.hk/tc_chi/internet/files/healthy_use_of_internet_ppt_8_feb_2018.pdf</a:t>
            </a:r>
            <a:endParaRPr lang="en-US" sz="1100" dirty="0"/>
          </a:p>
        </p:txBody>
      </p:sp>
      <p:sp>
        <p:nvSpPr>
          <p:cNvPr id="2" name="Title 1">
            <a:extLst>
              <a:ext uri="{FF2B5EF4-FFF2-40B4-BE49-F238E27FC236}">
                <a16:creationId xmlns:a16="http://schemas.microsoft.com/office/drawing/2014/main" id="{9105A7BE-FBC5-1A41-AC28-04F6A465A528}"/>
              </a:ext>
            </a:extLst>
          </p:cNvPr>
          <p:cNvSpPr>
            <a:spLocks noGrp="1"/>
          </p:cNvSpPr>
          <p:nvPr>
            <p:ph type="title"/>
          </p:nvPr>
        </p:nvSpPr>
        <p:spPr/>
        <p:txBody>
          <a:bodyPr/>
          <a:lstStyle/>
          <a:p>
            <a:r>
              <a:rPr lang="zh-TW" altLang="en-US"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使用电子产品调查</a:t>
            </a:r>
            <a:endParaRPr lang="en-US" dirty="0"/>
          </a:p>
        </p:txBody>
      </p:sp>
      <p:pic>
        <p:nvPicPr>
          <p:cNvPr id="6" name="Content Placeholder 5" descr="A picture containing person, computer, sitting, computer&#10;&#10;Description automatically generated">
            <a:extLst>
              <a:ext uri="{FF2B5EF4-FFF2-40B4-BE49-F238E27FC236}">
                <a16:creationId xmlns:a16="http://schemas.microsoft.com/office/drawing/2014/main" id="{656B1679-3EE8-9049-8FA6-58CDA8EBAF8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74888" y="2009102"/>
            <a:ext cx="4664138" cy="3111538"/>
          </a:xfrm>
        </p:spPr>
      </p:pic>
      <p:sp>
        <p:nvSpPr>
          <p:cNvPr id="4" name="Slide Number Placeholder 3">
            <a:extLst>
              <a:ext uri="{FF2B5EF4-FFF2-40B4-BE49-F238E27FC236}">
                <a16:creationId xmlns:a16="http://schemas.microsoft.com/office/drawing/2014/main" id="{2D158F52-8687-F24B-8699-9139302F4F1B}"/>
              </a:ext>
            </a:extLst>
          </p:cNvPr>
          <p:cNvSpPr>
            <a:spLocks noGrp="1"/>
          </p:cNvSpPr>
          <p:nvPr>
            <p:ph type="sldNum" sz="quarter" idx="12"/>
          </p:nvPr>
        </p:nvSpPr>
        <p:spPr/>
        <p:txBody>
          <a:bodyPr/>
          <a:lstStyle/>
          <a:p>
            <a:fld id="{9CD8D479-8942-46E8-A226-A4E01F7A105C}" type="slidenum">
              <a:rPr lang="en-US" altLang="zh-TW" smtClean="0"/>
              <a:pPr/>
              <a:t>4</a:t>
            </a:fld>
            <a:endParaRPr lang="zh-TW" altLang="en-US" dirty="0"/>
          </a:p>
        </p:txBody>
      </p:sp>
      <p:graphicFrame>
        <p:nvGraphicFramePr>
          <p:cNvPr id="11" name="TextBox 8">
            <a:extLst>
              <a:ext uri="{FF2B5EF4-FFF2-40B4-BE49-F238E27FC236}">
                <a16:creationId xmlns:a16="http://schemas.microsoft.com/office/drawing/2014/main" id="{B576459E-AA7D-4A7D-8AA7-0A8106674CCA}"/>
              </a:ext>
            </a:extLst>
          </p:cNvPr>
          <p:cNvGraphicFramePr/>
          <p:nvPr>
            <p:extLst>
              <p:ext uri="{D42A27DB-BD31-4B8C-83A1-F6EECF244321}">
                <p14:modId xmlns:p14="http://schemas.microsoft.com/office/powerpoint/2010/main" val="3883832736"/>
              </p:ext>
            </p:extLst>
          </p:nvPr>
        </p:nvGraphicFramePr>
        <p:xfrm>
          <a:off x="4531579" y="2013772"/>
          <a:ext cx="3877783" cy="38910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矩形 3"/>
          <p:cNvSpPr/>
          <p:nvPr/>
        </p:nvSpPr>
        <p:spPr>
          <a:xfrm>
            <a:off x="3528811" y="5943576"/>
            <a:ext cx="5027402" cy="261610"/>
          </a:xfrm>
          <a:prstGeom prst="rect">
            <a:avLst/>
          </a:prstGeom>
        </p:spPr>
        <p:txBody>
          <a:bodyPr wrap="square">
            <a:spAutoFit/>
          </a:bodyPr>
          <a:lstStyle/>
          <a:p>
            <a:pPr algn="just"/>
            <a:r>
              <a:rPr lang="zh-TW" altLang="en-US" sz="1100" dirty="0"/>
              <a:t>      资料来源</a:t>
            </a:r>
            <a:r>
              <a:rPr lang="en-US" altLang="zh-TW" sz="1100" dirty="0"/>
              <a:t>:  </a:t>
            </a:r>
            <a:r>
              <a:rPr lang="zh-TW" altLang="en-US" sz="1100" dirty="0"/>
              <a:t>卫生署学生健康服务 </a:t>
            </a:r>
            <a:r>
              <a:rPr lang="en-US" altLang="zh-TW" sz="1100" dirty="0"/>
              <a:t>(2018) </a:t>
            </a:r>
            <a:r>
              <a:rPr lang="zh-TW" altLang="en-US" sz="1100" dirty="0"/>
              <a:t>「使用互联网及电子屏幕产品 </a:t>
            </a:r>
            <a:r>
              <a:rPr lang="en-US" altLang="zh-HK" sz="1100" dirty="0"/>
              <a:t>」</a:t>
            </a:r>
            <a:r>
              <a:rPr lang="zh-TW" altLang="en-US" sz="1100" dirty="0"/>
              <a:t>调查</a:t>
            </a:r>
            <a:r>
              <a:rPr lang="en-US" altLang="zh-TW" sz="1100" dirty="0"/>
              <a:t> </a:t>
            </a:r>
          </a:p>
        </p:txBody>
      </p:sp>
      <p:sp>
        <p:nvSpPr>
          <p:cNvPr id="9" name="文字方塊 3">
            <a:extLst>
              <a:ext uri="{FF2B5EF4-FFF2-40B4-BE49-F238E27FC236}">
                <a16:creationId xmlns:a16="http://schemas.microsoft.com/office/drawing/2014/main" id="{5538D11E-763E-4470-AF37-0DCA40C51F4F}"/>
              </a:ext>
            </a:extLst>
          </p:cNvPr>
          <p:cNvSpPr txBox="1"/>
          <p:nvPr/>
        </p:nvSpPr>
        <p:spPr>
          <a:xfrm>
            <a:off x="7078894" y="635838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3953726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6408592" y="2008220"/>
            <a:ext cx="2265508" cy="830997"/>
          </a:xfrm>
          <a:prstGeom prst="rect">
            <a:avLst/>
          </a:prstGeom>
        </p:spPr>
        <p:txBody>
          <a:bodyPr wrap="square">
            <a:spAutoFit/>
          </a:bodyPr>
          <a:lstStyle/>
          <a:p>
            <a:pPr algn="ctr"/>
            <a:r>
              <a:rPr lang="zh-TW" altLang="en-US" sz="4800" b="1" dirty="0">
                <a:ln w="6600">
                  <a:solidFill>
                    <a:schemeClr val="accent2"/>
                  </a:solidFill>
                  <a:prstDash val="solid"/>
                </a:ln>
                <a:solidFill>
                  <a:srgbClr val="FFFFFF"/>
                </a:solidFill>
                <a:effectLst>
                  <a:outerShdw dist="38100" dir="2700000" algn="tl" rotWithShape="0">
                    <a:schemeClr val="accent2"/>
                  </a:outerShdw>
                </a:effectLst>
              </a:rPr>
              <a:t>短片</a:t>
            </a:r>
          </a:p>
        </p:txBody>
      </p:sp>
      <p:sp>
        <p:nvSpPr>
          <p:cNvPr id="2" name="投影片編號版面配置區 1"/>
          <p:cNvSpPr>
            <a:spLocks noGrp="1"/>
          </p:cNvSpPr>
          <p:nvPr>
            <p:ph type="sldNum" sz="quarter" idx="12"/>
          </p:nvPr>
        </p:nvSpPr>
        <p:spPr/>
        <p:txBody>
          <a:bodyPr/>
          <a:lstStyle/>
          <a:p>
            <a:fld id="{9CD8D479-8942-46E8-A226-A4E01F7A105C}" type="slidenum">
              <a:rPr lang="en-US" altLang="zh-TW" smtClean="0"/>
              <a:pPr/>
              <a:t>5</a:t>
            </a:fld>
            <a:endParaRPr lang="zh-TW" altLang="en-US" dirty="0"/>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669" y="1027996"/>
            <a:ext cx="3443349" cy="5310007"/>
          </a:xfrm>
          <a:prstGeom prst="rect">
            <a:avLst/>
          </a:prstGeom>
        </p:spPr>
      </p:pic>
      <p:sp>
        <p:nvSpPr>
          <p:cNvPr id="6" name="文字方塊 5">
            <a:extLst>
              <a:ext uri="{FF2B5EF4-FFF2-40B4-BE49-F238E27FC236}">
                <a16:creationId xmlns:a16="http://schemas.microsoft.com/office/drawing/2014/main" id="{CD300A5E-4FFC-44BC-AAE6-59BD564C3B7A}"/>
              </a:ext>
            </a:extLst>
          </p:cNvPr>
          <p:cNvSpPr txBox="1"/>
          <p:nvPr/>
        </p:nvSpPr>
        <p:spPr>
          <a:xfrm>
            <a:off x="7078894" y="6358386"/>
            <a:ext cx="2065106" cy="369332"/>
          </a:xfrm>
          <a:prstGeom prst="rect">
            <a:avLst/>
          </a:prstGeom>
          <a:noFill/>
        </p:spPr>
        <p:txBody>
          <a:bodyPr wrap="square" rtlCol="0">
            <a:spAutoFit/>
          </a:bodyPr>
          <a:lstStyle/>
          <a:p>
            <a:r>
              <a:rPr lang="en-US" altLang="zh-HK" dirty="0" err="1"/>
              <a:t>Image:Freepik.com</a:t>
            </a:r>
            <a:endParaRPr lang="zh-HK" altLang="en-US" dirty="0"/>
          </a:p>
        </p:txBody>
      </p:sp>
      <p:sp>
        <p:nvSpPr>
          <p:cNvPr id="7" name="矩形 2">
            <a:extLst>
              <a:ext uri="{FF2B5EF4-FFF2-40B4-BE49-F238E27FC236}">
                <a16:creationId xmlns:a16="http://schemas.microsoft.com/office/drawing/2014/main" id="{671EA80E-A5A9-5A43-AF83-6B1AAC4512CF}"/>
              </a:ext>
            </a:extLst>
          </p:cNvPr>
          <p:cNvSpPr/>
          <p:nvPr/>
        </p:nvSpPr>
        <p:spPr>
          <a:xfrm>
            <a:off x="173555" y="1638888"/>
            <a:ext cx="9212778" cy="1569660"/>
          </a:xfrm>
          <a:prstGeom prst="rect">
            <a:avLst/>
          </a:prstGeom>
        </p:spPr>
        <p:txBody>
          <a:bodyPr wrap="square">
            <a:spAutoFit/>
          </a:bodyPr>
          <a:lstStyle/>
          <a:p>
            <a:r>
              <a:rPr lang="zh-TW" alt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播放短片：</a:t>
            </a:r>
            <a:endParaRPr lang="en-HK" altLang="zh-TW"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endParaRPr>
          </a:p>
          <a:p>
            <a:r>
              <a:rPr lang="zh-TW" alt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健康使用电子产品</a:t>
            </a:r>
            <a:endParaRPr lang="zh-TW" altLang="en-US" sz="4800" b="1" dirty="0">
              <a:ln w="10160">
                <a:solidFill>
                  <a:schemeClr val="accent5"/>
                </a:solidFill>
                <a:prstDash val="solid"/>
              </a:ln>
              <a:solidFill>
                <a:srgbClr val="FFFFFF"/>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82275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25" y="337457"/>
            <a:ext cx="10045654" cy="7534240"/>
          </a:xfrm>
          <a:prstGeom prst="rect">
            <a:avLst/>
          </a:prstGeom>
        </p:spPr>
      </p:pic>
      <p:sp>
        <p:nvSpPr>
          <p:cNvPr id="2" name="標題 1"/>
          <p:cNvSpPr>
            <a:spLocks noGrp="1"/>
          </p:cNvSpPr>
          <p:nvPr>
            <p:ph type="title"/>
          </p:nvPr>
        </p:nvSpPr>
        <p:spPr>
          <a:xfrm>
            <a:off x="584850" y="337456"/>
            <a:ext cx="7200900" cy="1188395"/>
          </a:xfrm>
          <a:noFill/>
        </p:spPr>
        <p:txBody>
          <a:bodyPr>
            <a:normAutofit fontScale="90000"/>
          </a:bodyPr>
          <a:lstStyle/>
          <a:p>
            <a:r>
              <a:rPr lang="zh-TW" altLang="en-US"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健康使用电子产品</a:t>
            </a:r>
            <a:br>
              <a:rPr lang="en-US" altLang="zh-TW"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br>
            <a:r>
              <a:rPr lang="zh-TW" altLang="en-US"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短片一</a:t>
            </a:r>
            <a:r>
              <a:rPr lang="en-US" altLang="zh-TW"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r>
              <a:rPr lang="zh-TW" altLang="en-US" sz="4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健康生活模式</a:t>
            </a:r>
          </a:p>
        </p:txBody>
      </p:sp>
      <p:sp>
        <p:nvSpPr>
          <p:cNvPr id="3" name="投影片編號版面配置區 2"/>
          <p:cNvSpPr>
            <a:spLocks noGrp="1"/>
          </p:cNvSpPr>
          <p:nvPr>
            <p:ph type="sldNum" sz="quarter" idx="12"/>
          </p:nvPr>
        </p:nvSpPr>
        <p:spPr/>
        <p:txBody>
          <a:bodyPr/>
          <a:lstStyle/>
          <a:p>
            <a:pPr rtl="0"/>
            <a:fld id="{9CD8D479-8942-46E8-A226-A4E01F7A105C}" type="slidenum">
              <a:rPr lang="en-US" altLang="zh-TW" noProof="0" smtClean="0"/>
              <a:t>6</a:t>
            </a:fld>
            <a:endParaRPr lang="zh-TW" altLang="en-US" noProof="0" dirty="0"/>
          </a:p>
        </p:txBody>
      </p:sp>
      <p:sp>
        <p:nvSpPr>
          <p:cNvPr id="4" name="矩形 3"/>
          <p:cNvSpPr/>
          <p:nvPr/>
        </p:nvSpPr>
        <p:spPr>
          <a:xfrm>
            <a:off x="2804160" y="6539690"/>
            <a:ext cx="6212806" cy="261610"/>
          </a:xfrm>
          <a:prstGeom prst="rect">
            <a:avLst/>
          </a:prstGeom>
        </p:spPr>
        <p:txBody>
          <a:bodyPr wrap="square">
            <a:spAutoFit/>
          </a:bodyPr>
          <a:lstStyle/>
          <a:p>
            <a:r>
              <a:rPr lang="zh-TW" altLang="en-US" sz="1100" dirty="0"/>
              <a:t>资料来源</a:t>
            </a:r>
            <a:r>
              <a:rPr lang="en-US" altLang="zh-TW" sz="1100" dirty="0"/>
              <a:t>:  </a:t>
            </a:r>
            <a:r>
              <a:rPr lang="zh-TW" altLang="en-US" sz="1100" dirty="0"/>
              <a:t>教育局及卫生署 </a:t>
            </a:r>
            <a:r>
              <a:rPr lang="en-US" altLang="zh-TW" sz="1100" dirty="0"/>
              <a:t>(2018) </a:t>
            </a:r>
            <a:r>
              <a:rPr lang="zh-TW" altLang="en-US" sz="1100" dirty="0"/>
              <a:t>「健康网络由你创」短片系列 </a:t>
            </a:r>
            <a:r>
              <a:rPr lang="en-US" altLang="zh-TW" sz="1100" dirty="0"/>
              <a:t>– </a:t>
            </a:r>
            <a:r>
              <a:rPr lang="zh-TW" altLang="en-US" sz="1100" dirty="0"/>
              <a:t>学</a:t>
            </a:r>
            <a:r>
              <a:rPr lang="en-US" altLang="zh-TW" sz="1100" dirty="0"/>
              <a:t>, </a:t>
            </a:r>
            <a:r>
              <a:rPr lang="zh-TW" altLang="en-US" sz="1100" dirty="0"/>
              <a:t>篇，第一集</a:t>
            </a:r>
            <a:r>
              <a:rPr lang="en-US" altLang="zh-TW" sz="1100" dirty="0"/>
              <a:t>《</a:t>
            </a:r>
            <a:r>
              <a:rPr lang="zh-TW" altLang="en-US" sz="1100" dirty="0">
                <a:latin typeface="微軟正黑體" panose="020B0604030504040204" pitchFamily="34" charset="-120"/>
                <a:ea typeface="微軟正黑體" panose="020B0604030504040204" pitchFamily="34" charset="-120"/>
              </a:rPr>
              <a:t>健康生活模式</a:t>
            </a:r>
            <a:r>
              <a:rPr lang="en-US" altLang="zh-TW" sz="1100" dirty="0"/>
              <a:t>》</a:t>
            </a:r>
          </a:p>
        </p:txBody>
      </p:sp>
      <p:sp>
        <p:nvSpPr>
          <p:cNvPr id="7" name="文字方塊 6">
            <a:extLst>
              <a:ext uri="{FF2B5EF4-FFF2-40B4-BE49-F238E27FC236}">
                <a16:creationId xmlns:a16="http://schemas.microsoft.com/office/drawing/2014/main" id="{04C4D72A-ACB1-4A8E-8556-58CB6D6023DA}"/>
              </a:ext>
            </a:extLst>
          </p:cNvPr>
          <p:cNvSpPr txBox="1"/>
          <p:nvPr/>
        </p:nvSpPr>
        <p:spPr>
          <a:xfrm>
            <a:off x="7078894" y="6255646"/>
            <a:ext cx="2065106" cy="369332"/>
          </a:xfrm>
          <a:prstGeom prst="rect">
            <a:avLst/>
          </a:prstGeom>
          <a:noFill/>
        </p:spPr>
        <p:txBody>
          <a:bodyPr wrap="square" rtlCol="0">
            <a:spAutoFit/>
          </a:bodyPr>
          <a:lstStyle/>
          <a:p>
            <a:r>
              <a:rPr lang="en-US" altLang="zh-HK" dirty="0" err="1"/>
              <a:t>Image:Freepik.com</a:t>
            </a:r>
            <a:endParaRPr lang="zh-HK" altLang="en-US" dirty="0"/>
          </a:p>
        </p:txBody>
      </p:sp>
      <p:pic>
        <p:nvPicPr>
          <p:cNvPr id="9" name="Picture 8" descr="A picture containing window&#10;&#10;Description automatically generated">
            <a:hlinkClick r:id="rId4"/>
            <a:extLst>
              <a:ext uri="{FF2B5EF4-FFF2-40B4-BE49-F238E27FC236}">
                <a16:creationId xmlns:a16="http://schemas.microsoft.com/office/drawing/2014/main" id="{48CB8323-56D4-2A42-8517-13BD83B67A7F}"/>
              </a:ext>
            </a:extLst>
          </p:cNvPr>
          <p:cNvPicPr>
            <a:picLocks noChangeAspect="1"/>
          </p:cNvPicPr>
          <p:nvPr/>
        </p:nvPicPr>
        <p:blipFill rotWithShape="1">
          <a:blip r:embed="rId5">
            <a:extLst>
              <a:ext uri="{28A0092B-C50C-407E-A947-70E740481C1C}">
                <a14:useLocalDpi xmlns:a14="http://schemas.microsoft.com/office/drawing/2010/main" val="0"/>
              </a:ext>
            </a:extLst>
          </a:blip>
          <a:srcRect t="4310" b="17047"/>
          <a:stretch/>
        </p:blipFill>
        <p:spPr>
          <a:xfrm>
            <a:off x="1597954" y="2128998"/>
            <a:ext cx="5598095" cy="3523502"/>
          </a:xfrm>
          <a:prstGeom prst="rect">
            <a:avLst/>
          </a:prstGeom>
        </p:spPr>
      </p:pic>
    </p:spTree>
    <p:extLst>
      <p:ext uri="{BB962C8B-B14F-4D97-AF65-F5344CB8AC3E}">
        <p14:creationId xmlns:p14="http://schemas.microsoft.com/office/powerpoint/2010/main" val="30346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415709" y="2312489"/>
            <a:ext cx="4705134" cy="1446550"/>
          </a:xfrm>
          <a:prstGeom prst="rect">
            <a:avLst/>
          </a:prstGeom>
        </p:spPr>
        <p:txBody>
          <a:bodyPr wrap="none">
            <a:spAutoFit/>
          </a:bodyPr>
          <a:lstStyle/>
          <a:p>
            <a:r>
              <a:rPr lang="zh-TW" altLang="en-US" sz="8800" b="1" dirty="0">
                <a:ln w="10160">
                  <a:solidFill>
                    <a:schemeClr val="accent5"/>
                  </a:solidFill>
                  <a:prstDash val="solid"/>
                </a:ln>
                <a:solidFill>
                  <a:srgbClr val="FFFFFF"/>
                </a:solidFill>
                <a:effectLst>
                  <a:outerShdw blurRad="50800" dist="38100" dir="2700000" algn="tl" rotWithShape="0">
                    <a:prstClr val="black">
                      <a:alpha val="40000"/>
                    </a:prstClr>
                  </a:outerShdw>
                </a:effectLst>
              </a:rPr>
              <a:t>抢答游戏</a:t>
            </a:r>
          </a:p>
        </p:txBody>
      </p:sp>
      <p:sp>
        <p:nvSpPr>
          <p:cNvPr id="2" name="投影片編號版面配置區 1"/>
          <p:cNvSpPr>
            <a:spLocks noGrp="1"/>
          </p:cNvSpPr>
          <p:nvPr>
            <p:ph type="sldNum" sz="quarter" idx="12"/>
          </p:nvPr>
        </p:nvSpPr>
        <p:spPr/>
        <p:txBody>
          <a:bodyPr/>
          <a:lstStyle/>
          <a:p>
            <a:pPr rtl="0"/>
            <a:fld id="{9CD8D479-8942-46E8-A226-A4E01F7A105C}" type="slidenum">
              <a:rPr lang="en-US" altLang="zh-TW" noProof="0" smtClean="0"/>
              <a:t>7</a:t>
            </a:fld>
            <a:endParaRPr lang="zh-TW" altLang="en-US" noProof="0" dirty="0"/>
          </a:p>
        </p:txBody>
      </p:sp>
      <p:sp>
        <p:nvSpPr>
          <p:cNvPr id="5" name="文字方塊 4">
            <a:extLst>
              <a:ext uri="{FF2B5EF4-FFF2-40B4-BE49-F238E27FC236}">
                <a16:creationId xmlns:a16="http://schemas.microsoft.com/office/drawing/2014/main" id="{537BC973-55F2-4D28-8092-3F171E7DF09A}"/>
              </a:ext>
            </a:extLst>
          </p:cNvPr>
          <p:cNvSpPr txBox="1"/>
          <p:nvPr/>
        </p:nvSpPr>
        <p:spPr>
          <a:xfrm>
            <a:off x="7078894" y="6358386"/>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46496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52" y="528912"/>
            <a:ext cx="8270848" cy="6287648"/>
          </a:xfrm>
          <a:prstGeom prst="rect">
            <a:avLst/>
          </a:prstGeom>
        </p:spPr>
      </p:pic>
      <p:sp>
        <p:nvSpPr>
          <p:cNvPr id="2" name="標題 1"/>
          <p:cNvSpPr>
            <a:spLocks noGrp="1"/>
          </p:cNvSpPr>
          <p:nvPr>
            <p:ph type="title"/>
          </p:nvPr>
        </p:nvSpPr>
        <p:spPr>
          <a:xfrm>
            <a:off x="2527855" y="700336"/>
            <a:ext cx="1891745" cy="734764"/>
          </a:xfrm>
        </p:spPr>
        <p:txBody>
          <a:bodyPr>
            <a:normAutofit/>
          </a:bodyPr>
          <a:lstStyle/>
          <a:p>
            <a:r>
              <a:rPr lang="zh-TW" altLang="en-US" sz="3200" dirty="0">
                <a:latin typeface="微軟正黑體" panose="020B0604030504040204" pitchFamily="34" charset="-120"/>
                <a:ea typeface="微軟正黑體" panose="020B0604030504040204" pitchFamily="34" charset="-120"/>
              </a:rPr>
              <a:t>抢答时间</a:t>
            </a:r>
          </a:p>
        </p:txBody>
      </p:sp>
      <p:sp>
        <p:nvSpPr>
          <p:cNvPr id="5" name="投影片編號版面配置區 4"/>
          <p:cNvSpPr>
            <a:spLocks noGrp="1"/>
          </p:cNvSpPr>
          <p:nvPr>
            <p:ph type="sldNum" sz="quarter" idx="12"/>
          </p:nvPr>
        </p:nvSpPr>
        <p:spPr/>
        <p:txBody>
          <a:bodyPr/>
          <a:lstStyle/>
          <a:p>
            <a:pPr rtl="0"/>
            <a:fld id="{9CD8D479-8942-46E8-A226-A4E01F7A105C}" type="slidenum">
              <a:rPr lang="en-US" altLang="zh-TW" noProof="0" smtClean="0"/>
              <a:t>8</a:t>
            </a:fld>
            <a:endParaRPr lang="zh-TW" altLang="en-US" noProof="0" dirty="0"/>
          </a:p>
        </p:txBody>
      </p:sp>
      <p:sp>
        <p:nvSpPr>
          <p:cNvPr id="4" name="文字方塊 3"/>
          <p:cNvSpPr txBox="1"/>
          <p:nvPr/>
        </p:nvSpPr>
        <p:spPr>
          <a:xfrm>
            <a:off x="6917411" y="2829125"/>
            <a:ext cx="697117" cy="1200329"/>
          </a:xfrm>
          <a:prstGeom prst="rect">
            <a:avLst/>
          </a:prstGeom>
          <a:noFill/>
        </p:spPr>
        <p:txBody>
          <a:bodyPr wrap="square" rtlCol="0">
            <a:spAutoFit/>
          </a:bodyPr>
          <a:lstStyle/>
          <a:p>
            <a:r>
              <a:rPr lang="en-US" altLang="zh-TW" sz="7200" dirty="0">
                <a:solidFill>
                  <a:schemeClr val="bg1">
                    <a:lumMod val="85000"/>
                  </a:schemeClr>
                </a:solidFill>
                <a:latin typeface="微軟正黑體" panose="020B0604030504040204" pitchFamily="34" charset="-120"/>
                <a:ea typeface="微軟正黑體" panose="020B0604030504040204" pitchFamily="34" charset="-120"/>
              </a:rPr>
              <a:t>?</a:t>
            </a:r>
            <a:endParaRPr lang="zh-TW" altLang="en-US" sz="7200" dirty="0">
              <a:solidFill>
                <a:schemeClr val="bg1">
                  <a:lumMod val="85000"/>
                </a:schemeClr>
              </a:solidFill>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20E093B8-3075-41C4-B0D6-17A8468BC443}"/>
              </a:ext>
            </a:extLst>
          </p:cNvPr>
          <p:cNvSpPr txBox="1"/>
          <p:nvPr/>
        </p:nvSpPr>
        <p:spPr>
          <a:xfrm>
            <a:off x="1124715" y="1242350"/>
            <a:ext cx="4733125" cy="258532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627063" indent="-627063">
              <a:lnSpc>
                <a:spcPct val="150000"/>
              </a:lnSpc>
            </a:pPr>
            <a:r>
              <a:rPr lang="en-US" altLang="zh-TW" sz="3600" b="1" dirty="0">
                <a:ln/>
                <a:solidFill>
                  <a:schemeClr val="accent3"/>
                </a:solidFill>
                <a:latin typeface="+mn-ea"/>
              </a:rPr>
              <a:t>1.	</a:t>
            </a:r>
            <a:r>
              <a:rPr lang="zh-TW" altLang="en-US" sz="3600" b="1" dirty="0">
                <a:ln/>
                <a:solidFill>
                  <a:schemeClr val="accent3"/>
                </a:solidFill>
                <a:latin typeface="+mn-ea"/>
              </a:rPr>
              <a:t>试说出过度使用电子产品对学生的其中一个不良影响？</a:t>
            </a:r>
          </a:p>
        </p:txBody>
      </p:sp>
      <p:sp>
        <p:nvSpPr>
          <p:cNvPr id="7" name="文字方塊 6">
            <a:extLst>
              <a:ext uri="{FF2B5EF4-FFF2-40B4-BE49-F238E27FC236}">
                <a16:creationId xmlns:a16="http://schemas.microsoft.com/office/drawing/2014/main" id="{470525D5-3C61-4A9D-95AF-60D63B605DEF}"/>
              </a:ext>
            </a:extLst>
          </p:cNvPr>
          <p:cNvSpPr txBox="1"/>
          <p:nvPr/>
        </p:nvSpPr>
        <p:spPr>
          <a:xfrm>
            <a:off x="3539447" y="6447228"/>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16902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104E6B4C-2EDF-47AE-82FD-8003C36FEE57}"/>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02242" y="871125"/>
            <a:ext cx="8406156" cy="3623845"/>
          </a:xfrm>
          <a:prstGeom prst="rect">
            <a:avLst/>
          </a:prstGeom>
          <a:effectLst>
            <a:softEdge rad="50800"/>
          </a:effectLst>
        </p:spPr>
      </p:pic>
      <p:sp>
        <p:nvSpPr>
          <p:cNvPr id="18" name="文字方塊 17">
            <a:extLst>
              <a:ext uri="{FF2B5EF4-FFF2-40B4-BE49-F238E27FC236}">
                <a16:creationId xmlns:a16="http://schemas.microsoft.com/office/drawing/2014/main" id="{20E093B8-3075-41C4-B0D6-17A8468BC443}"/>
              </a:ext>
            </a:extLst>
          </p:cNvPr>
          <p:cNvSpPr txBox="1"/>
          <p:nvPr/>
        </p:nvSpPr>
        <p:spPr>
          <a:xfrm>
            <a:off x="1470847" y="1442724"/>
            <a:ext cx="6375794" cy="2554545"/>
          </a:xfrm>
          <a:prstGeom prst="rect">
            <a:avLst/>
          </a:prstGeom>
          <a:noFill/>
        </p:spPr>
        <p:txBody>
          <a:bodyPr wrap="square" rtlCol="0">
            <a:spAutoFit/>
          </a:bodyPr>
          <a:lstStyle/>
          <a:p>
            <a:r>
              <a:rPr lang="zh-TW" altLang="en-US" sz="3200" dirty="0"/>
              <a:t>不良影响：</a:t>
            </a:r>
            <a:endParaRPr lang="en-US" altLang="zh-TW" sz="3200" dirty="0"/>
          </a:p>
          <a:p>
            <a:pPr marL="1076325" indent="-449263">
              <a:tabLst>
                <a:tab pos="1169988" algn="l"/>
              </a:tabLst>
            </a:pPr>
            <a:r>
              <a:rPr lang="en-US" altLang="zh-TW" sz="3200" dirty="0">
                <a:solidFill>
                  <a:srgbClr val="FF0000"/>
                </a:solidFill>
              </a:rPr>
              <a:t>(1)</a:t>
            </a:r>
            <a:r>
              <a:rPr lang="zh-TW" altLang="en-US" sz="3200" dirty="0">
                <a:solidFill>
                  <a:srgbClr val="FF0000"/>
                </a:solidFill>
              </a:rPr>
              <a:t>减少其他正常活动时间，包括适量的体能活动。</a:t>
            </a:r>
            <a:endParaRPr lang="en-US" altLang="zh-TW" sz="3200" dirty="0">
              <a:solidFill>
                <a:srgbClr val="FF0000"/>
              </a:solidFill>
            </a:endParaRPr>
          </a:p>
          <a:p>
            <a:pPr marL="1141413" indent="-514350">
              <a:buAutoNum type="arabicParenBoth" startAt="2"/>
            </a:pPr>
            <a:r>
              <a:rPr lang="zh-TW" altLang="en-US" sz="3200" dirty="0">
                <a:solidFill>
                  <a:srgbClr val="FF0000"/>
                </a:solidFill>
              </a:rPr>
              <a:t>睡眠不足。</a:t>
            </a:r>
            <a:endParaRPr lang="en-US" altLang="zh-TW" sz="3200" dirty="0">
              <a:solidFill>
                <a:srgbClr val="FF0000"/>
              </a:solidFill>
            </a:endParaRPr>
          </a:p>
          <a:p>
            <a:pPr marL="1141413" indent="-514350">
              <a:buAutoNum type="arabicParenBoth" startAt="2"/>
            </a:pPr>
            <a:r>
              <a:rPr lang="zh-TW" altLang="en-US" sz="3200" dirty="0">
                <a:solidFill>
                  <a:srgbClr val="FF0000"/>
                </a:solidFill>
              </a:rPr>
              <a:t>社交及人际关系。</a:t>
            </a:r>
            <a:endParaRPr lang="en-US" altLang="zh-TW" sz="3200" dirty="0"/>
          </a:p>
        </p:txBody>
      </p:sp>
      <p:sp>
        <p:nvSpPr>
          <p:cNvPr id="5" name="投影片編號版面配置區 4"/>
          <p:cNvSpPr>
            <a:spLocks noGrp="1"/>
          </p:cNvSpPr>
          <p:nvPr>
            <p:ph type="sldNum" sz="quarter" idx="12"/>
          </p:nvPr>
        </p:nvSpPr>
        <p:spPr/>
        <p:txBody>
          <a:bodyPr/>
          <a:lstStyle/>
          <a:p>
            <a:pPr rtl="0"/>
            <a:fld id="{9CD8D479-8942-46E8-A226-A4E01F7A105C}" type="slidenum">
              <a:rPr lang="en-US" altLang="zh-TW" noProof="0" smtClean="0"/>
              <a:t>9</a:t>
            </a:fld>
            <a:endParaRPr lang="zh-TW" altLang="en-US" noProof="0" dirty="0"/>
          </a:p>
        </p:txBody>
      </p:sp>
      <p:pic>
        <p:nvPicPr>
          <p:cNvPr id="3074" name="Picture 2" descr="https://www.studenthealth.gov.hk/tc_chi/images/internet/miniweb/tips/tips_0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242" y="4208587"/>
            <a:ext cx="3272606" cy="23999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9209" y="209777"/>
            <a:ext cx="1294864" cy="13166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studenthealth.gov.hk/tc_chi/images/internet/miniweb/tips/tips_0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0011" y="4501040"/>
            <a:ext cx="1970783" cy="1747428"/>
          </a:xfrm>
          <a:prstGeom prst="rect">
            <a:avLst/>
          </a:prstGeom>
          <a:noFill/>
          <a:extLst>
            <a:ext uri="{909E8E84-426E-40DD-AFC4-6F175D3DCCD1}">
              <a14:hiddenFill xmlns:a14="http://schemas.microsoft.com/office/drawing/2010/main">
                <a:solidFill>
                  <a:srgbClr val="FFFFFF"/>
                </a:solidFill>
              </a14:hiddenFill>
            </a:ext>
          </a:extLst>
        </p:spPr>
      </p:pic>
      <p:sp>
        <p:nvSpPr>
          <p:cNvPr id="8" name="副標題 7"/>
          <p:cNvSpPr txBox="1">
            <a:spLocks/>
          </p:cNvSpPr>
          <p:nvPr/>
        </p:nvSpPr>
        <p:spPr>
          <a:xfrm>
            <a:off x="5734925" y="6459786"/>
            <a:ext cx="2759148" cy="26740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r>
              <a:rPr lang="zh-TW" altLang="en-US" sz="1000" dirty="0"/>
              <a:t>图片来源：卫生署学生健康服务网站</a:t>
            </a:r>
            <a:endParaRPr lang="zh-HK" altLang="en-US" sz="1000" dirty="0"/>
          </a:p>
        </p:txBody>
      </p:sp>
      <p:sp>
        <p:nvSpPr>
          <p:cNvPr id="10" name="文字方塊 9">
            <a:extLst>
              <a:ext uri="{FF2B5EF4-FFF2-40B4-BE49-F238E27FC236}">
                <a16:creationId xmlns:a16="http://schemas.microsoft.com/office/drawing/2014/main" id="{B39602BC-C5F9-461E-9B29-A4CF23B40038}"/>
              </a:ext>
            </a:extLst>
          </p:cNvPr>
          <p:cNvSpPr txBox="1"/>
          <p:nvPr/>
        </p:nvSpPr>
        <p:spPr>
          <a:xfrm>
            <a:off x="3722334" y="6357857"/>
            <a:ext cx="2065106" cy="369332"/>
          </a:xfrm>
          <a:prstGeom prst="rect">
            <a:avLst/>
          </a:prstGeom>
          <a:noFill/>
        </p:spPr>
        <p:txBody>
          <a:bodyPr wrap="square" rtlCol="0">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65767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xEl>
                                              <p:pRg st="1" end="1"/>
                                            </p:txEl>
                                          </p:spTgt>
                                        </p:tgtEl>
                                        <p:attrNameLst>
                                          <p:attrName>style.visibility</p:attrName>
                                        </p:attrNameLst>
                                      </p:cBhvr>
                                      <p:to>
                                        <p:strVal val="visible"/>
                                      </p:to>
                                    </p:set>
                                    <p:animEffect transition="in" filter="fade">
                                      <p:cBhvr>
                                        <p:cTn id="14" dur="1000"/>
                                        <p:tgtEl>
                                          <p:spTgt spid="18">
                                            <p:txEl>
                                              <p:pRg st="1" end="1"/>
                                            </p:txEl>
                                          </p:spTgt>
                                        </p:tgtEl>
                                      </p:cBhvr>
                                    </p:animEffect>
                                    <p:anim calcmode="lin" valueType="num">
                                      <p:cBhvr>
                                        <p:cTn id="15"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1000"/>
                                        <p:tgtEl>
                                          <p:spTgt spid="18">
                                            <p:txEl>
                                              <p:pRg st="2" end="2"/>
                                            </p:txEl>
                                          </p:spTgt>
                                        </p:tgtEl>
                                      </p:cBhvr>
                                    </p:animEffect>
                                    <p:anim calcmode="lin" valueType="num">
                                      <p:cBhvr>
                                        <p:cTn id="22"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xEl>
                                              <p:pRg st="3" end="3"/>
                                            </p:txEl>
                                          </p:spTgt>
                                        </p:tgtEl>
                                        <p:attrNameLst>
                                          <p:attrName>style.visibility</p:attrName>
                                        </p:attrNameLst>
                                      </p:cBhvr>
                                      <p:to>
                                        <p:strVal val="visible"/>
                                      </p:to>
                                    </p:set>
                                    <p:animEffect transition="in" filter="fade">
                                      <p:cBhvr>
                                        <p:cTn id="28" dur="1000"/>
                                        <p:tgtEl>
                                          <p:spTgt spid="18">
                                            <p:txEl>
                                              <p:pRg st="3" end="3"/>
                                            </p:txEl>
                                          </p:spTgt>
                                        </p:tgtEl>
                                      </p:cBhvr>
                                    </p:animEffect>
                                    <p:anim calcmode="lin" valueType="num">
                                      <p:cBhvr>
                                        <p:cTn id="29"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佈景主題">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d1593d9629a3a48ddaafd7231b0ad644">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f0d84e34c217b4b3044800414c014856" ns2:_="" ns3:_="">
    <xsd:import namespace="de5c2c51-7906-4fac-bf5c-36dc0d54e7e0"/>
    <xsd:import namespace="864ccfde-09d8-454f-ae99-5f29ab723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4d4ee96-b1b1-4045-bb81-c362fa281820}"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17D270-E136-4683-BDB4-A6F73B46AA31}">
  <ds:schemaRefs>
    <ds:schemaRef ds:uri="http://schemas.microsoft.com/office/2006/metadata/properties"/>
    <ds:schemaRef ds:uri="http://schemas.microsoft.com/office/infopath/2007/PartnerControls"/>
    <ds:schemaRef ds:uri="de5c2c51-7906-4fac-bf5c-36dc0d54e7e0"/>
    <ds:schemaRef ds:uri="864ccfde-09d8-454f-ae99-5f29ab723904"/>
  </ds:schemaRefs>
</ds:datastoreItem>
</file>

<file path=customXml/itemProps2.xml><?xml version="1.0" encoding="utf-8"?>
<ds:datastoreItem xmlns:ds="http://schemas.openxmlformats.org/officeDocument/2006/customXml" ds:itemID="{C960E43F-1B51-46FB-9F06-592AC7BA28F2}">
  <ds:schemaRefs>
    <ds:schemaRef ds:uri="http://schemas.microsoft.com/sharepoint/v3/contenttype/forms"/>
  </ds:schemaRefs>
</ds:datastoreItem>
</file>

<file path=customXml/itemProps3.xml><?xml version="1.0" encoding="utf-8"?>
<ds:datastoreItem xmlns:ds="http://schemas.openxmlformats.org/officeDocument/2006/customXml" ds:itemID="{89B8D4E9-E720-435C-98CB-DDC495E8A3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5c2c51-7906-4fac-bf5c-36dc0d54e7e0"/>
    <ds:schemaRef ds:uri="864ccfde-09d8-454f-ae99-5f29ab723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324</TotalTime>
  <Words>2443</Words>
  <Application>Microsoft Office PowerPoint</Application>
  <PresentationFormat>On-screen Show (4:3)</PresentationFormat>
  <Paragraphs>215</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回顧</vt:lpstr>
      <vt:lpstr>生活事件事例 「用机我至醒」</vt:lpstr>
      <vt:lpstr>PowerPoint Presentation</vt:lpstr>
      <vt:lpstr>学习重点</vt:lpstr>
      <vt:lpstr>使用电子产品调查</vt:lpstr>
      <vt:lpstr>PowerPoint Presentation</vt:lpstr>
      <vt:lpstr>健康使用电子产品 短片一:健康生活模式</vt:lpstr>
      <vt:lpstr>PowerPoint Presentation</vt:lpstr>
      <vt:lpstr>抢答时间</vt:lpstr>
      <vt:lpstr>PowerPoint Presentation</vt:lpstr>
      <vt:lpstr>抢答时间</vt:lpstr>
      <vt:lpstr>PowerPoint Presentation</vt:lpstr>
      <vt:lpstr>健康使用电子产品 短片二:保护听觉和视力</vt:lpstr>
      <vt:lpstr>抢答时间</vt:lpstr>
      <vt:lpstr>PowerPoint Presentation</vt:lpstr>
      <vt:lpstr>抢答时间</vt:lpstr>
      <vt:lpstr>PowerPoint Presentation</vt:lpstr>
      <vt:lpstr>健康使用电子产品 短片三:体胳肌肉健康</vt:lpstr>
      <vt:lpstr>抢答时间</vt:lpstr>
      <vt:lpstr>PowerPoint Presentation</vt:lpstr>
      <vt:lpstr>PowerPoint Presentation</vt:lpstr>
      <vt:lpstr>肌肉松弛练习 短片三:体胳肌肉健康</vt:lpstr>
      <vt:lpstr>PowerPoint Presentation</vt:lpstr>
      <vt:lpstr>反思问题</vt:lpstr>
      <vt:lpstr>总结</vt:lpstr>
      <vt:lpstr>PowerPoint Presentation</vt:lpstr>
      <vt:lpstr>政府新闻：卫生署吁善用屏幕产品 (8.7.2014)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生活事件事例 「用機我至醒」</dc:title>
  <dc:creator>Lui Ching Yi</dc:creator>
  <cp:lastModifiedBy>MAN, Shi-chun</cp:lastModifiedBy>
  <cp:revision>26</cp:revision>
  <cp:lastPrinted>2020-09-11T03:28:28Z</cp:lastPrinted>
  <dcterms:created xsi:type="dcterms:W3CDTF">2020-09-10T05:56:28Z</dcterms:created>
  <dcterms:modified xsi:type="dcterms:W3CDTF">2026-01-06T08:46:38Z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