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07B8E"/>
    <a:srgbClr val="707B7A"/>
    <a:srgbClr val="8E5E98"/>
    <a:srgbClr val="8B8B8B"/>
    <a:srgbClr val="948291"/>
    <a:srgbClr val="3E4756"/>
    <a:srgbClr val="BDC2C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62230" autoAdjust="0"/>
  </p:normalViewPr>
  <p:slideViewPr>
    <p:cSldViewPr snapToGrid="0">
      <p:cViewPr varScale="1">
        <p:scale>
          <a:sx n="71" d="100"/>
          <a:sy n="71" d="100"/>
        </p:scale>
        <p:origin x="2346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EC77988-17A1-4120-9BD8-C8DEC53BF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F025DD-4559-4BA2-9F55-57060EDB2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DE7-FF98-448A-B63A-41A6E618239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2026/1/6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D92B17-BBF0-4DD7-AEB5-75E7E5BE6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9E12DF-5E8B-4473-B863-881F19962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0DAC-94BB-44A5-A736-EB9D5AA266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604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2C2513D-FA62-4FF8-BB83-D07C45FB781B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D6D4930-F054-4D7B-A036-908D2CDCE6EB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2497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4930-F054-4D7B-A036-908D2CDCE6EB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34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10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6731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教师将学生分为</a:t>
            </a:r>
            <a:r>
              <a:rPr lang="en-US" altLang="zh-TW" dirty="0">
                <a:latin typeface="PMingLiU" panose="02020500000000000000" pitchFamily="18" charset="-120"/>
              </a:rPr>
              <a:t>2-4</a:t>
            </a:r>
            <a:r>
              <a:rPr lang="zh-TW" altLang="en-US" dirty="0">
                <a:latin typeface="PMingLiU" panose="02020500000000000000" pitchFamily="18" charset="-120"/>
              </a:rPr>
              <a:t>人一组进行讨论。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完成讨论后，邀请各组轮流汇报，并带领学生一起讨论小组对个案的分析和建议，引导学生反思沟通技巧及与人相处应有的礼仪和的态度。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教师回应举隅：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在网络使用表情符号与人沟通时十分方便，然而当人们对表情符号所传递的讯息有不同理解时，容易产生误会。当我们在日常生活习惯了含糊不清的方式进行沟通，就会渐渐影响与人沟通的能力，长远更会造成社交生活上上的不良影响。</a:t>
            </a:r>
            <a:endParaRPr lang="en-US" altLang="zh-TW" dirty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CC8A04-D858-48DB-8BF0-672ADD63DD04}" type="slidenum">
              <a:rPr lang="en-US" altLang="zh-TW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069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12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7860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3CF02-AF55-460A-A3FE-D1E74FC8A3AA}" type="slidenum">
              <a:rPr lang="en-US" altLang="zh-TW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889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9463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F18C8D-2D98-433A-A8DF-8934AE641CA2}" type="slidenum">
              <a:rPr lang="en-US" altLang="zh-TW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07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学习重点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学生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藉着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与同学分享自己对不同表情符号的理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，发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现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络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常用的沟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方式的优点和缺点，及其可能引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起</a:t>
            </a:r>
            <a:r>
              <a:rPr lang="zh-HK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的社交与情绪问题</a:t>
            </a:r>
            <a:r>
              <a:rPr lang="zh-TW" altLang="zh-HK" sz="1200" kern="1200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>
              <a:spcBef>
                <a:spcPct val="0"/>
              </a:spcBef>
            </a:pPr>
            <a:endParaRPr lang="zh-HK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C655C6-4A9F-4EDF-9FE8-8421C1CECB8A}" type="slidenum">
              <a:rPr lang="en-US" altLang="zh-TW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09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以</a:t>
            </a:r>
            <a:r>
              <a:rPr lang="en-US" altLang="zh-TW" dirty="0"/>
              <a:t>2-4</a:t>
            </a:r>
            <a:r>
              <a:rPr lang="zh-TW" altLang="en-US" dirty="0"/>
              <a:t>人一组，猜想各表情符号</a:t>
            </a:r>
            <a:r>
              <a:rPr lang="en-US" altLang="zh-TW" dirty="0"/>
              <a:t>(emoji) </a:t>
            </a:r>
            <a:r>
              <a:rPr lang="zh-TW" altLang="en-US" dirty="0"/>
              <a:t>的含意，完成后表达各人的观点，并比较意见的异同。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预期各组员的理解不完全相同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根据组员的意见，反思教师提出的问题，尝试从多角度思考运用表情符号作为沟通媒介的局限。</a:t>
            </a:r>
          </a:p>
          <a:p>
            <a:endParaRPr lang="en-US" altLang="zh-TW" dirty="0"/>
          </a:p>
          <a:p>
            <a:r>
              <a:rPr lang="zh-TW" altLang="en-US" dirty="0"/>
              <a:t>提问举隅 </a:t>
            </a:r>
            <a:r>
              <a:rPr lang="en-US" altLang="zh-TW" dirty="0"/>
              <a:t>(</a:t>
            </a:r>
            <a:r>
              <a:rPr lang="zh-TW" altLang="en-US" dirty="0"/>
              <a:t>回应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是否对所有表情符号的含意有一致理解？</a:t>
            </a:r>
            <a:r>
              <a:rPr lang="en-US" altLang="zh-TW" dirty="0"/>
              <a:t>(</a:t>
            </a:r>
            <a:r>
              <a:rPr lang="zh-TW" altLang="en-US" dirty="0"/>
              <a:t>预期各组员的理解不完全相同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2. </a:t>
            </a:r>
            <a:r>
              <a:rPr lang="zh-TW" altLang="en-US" dirty="0"/>
              <a:t>对哪些表情符号的含意有分歧？分别为何？</a:t>
            </a:r>
            <a:r>
              <a:rPr lang="en-US" altLang="zh-TW" dirty="0"/>
              <a:t>(</a:t>
            </a:r>
            <a:r>
              <a:rPr lang="zh-TW" altLang="en-US" dirty="0"/>
              <a:t>教师就学生提出的原因予以赞赏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 </a:t>
            </a:r>
            <a:r>
              <a:rPr lang="zh-TW" altLang="en-US" dirty="0"/>
              <a:t>为什么对相同的表情符号有不同含意上的理解？</a:t>
            </a:r>
            <a:r>
              <a:rPr lang="en-US" altLang="zh-TW" dirty="0"/>
              <a:t>(</a:t>
            </a:r>
            <a:r>
              <a:rPr lang="zh-TW" altLang="en-US" dirty="0"/>
              <a:t>同一个表情符号对不同人有不同理解 </a:t>
            </a:r>
            <a:r>
              <a:rPr lang="en-US" altLang="zh-TW" dirty="0"/>
              <a:t>/ </a:t>
            </a:r>
            <a:r>
              <a:rPr lang="zh-TW" altLang="en-US" dirty="0"/>
              <a:t>符号本身没有约定俗成的定义和用法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48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提出反思问题，邀请学生自由表达意见，然后作出回应。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回应举隅：</a:t>
            </a: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PMingLiU" panose="02020500000000000000" pitchFamily="18" charset="-120"/>
              </a:rPr>
              <a:t>我们往往因为方便，会经常在网络使用表情符号与人沟通，然而，当人们对表情符号所传递的讯息的有不同理解时，便容易产生误会。倘若我们在日常生活中习惯以含糊不清的方式进行沟通，我们或会渐渐影响与人沟通的能力，长远更会造成社交生活上上的不良影响。</a:t>
            </a:r>
            <a:endParaRPr lang="en-US" altLang="zh-TW" dirty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CC8A04-D858-48DB-8BF0-672ADD63DD04}" type="slidenum">
              <a:rPr lang="en-US" altLang="zh-TW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98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/>
              <a:t>学习重点：</a:t>
            </a:r>
            <a:endParaRPr lang="en-US" altLang="zh-TW" dirty="0"/>
          </a:p>
          <a:p>
            <a:pPr>
              <a:spcBef>
                <a:spcPct val="0"/>
              </a:spcBef>
            </a:pPr>
            <a:r>
              <a:rPr lang="en-US" altLang="zh-TW" dirty="0"/>
              <a:t>1. </a:t>
            </a:r>
            <a:r>
              <a:rPr lang="zh-TW" altLang="en-US" dirty="0"/>
              <a:t>理性地分析个案人物在网路的沟通方式及其引起的沟通问题。</a:t>
            </a:r>
          </a:p>
          <a:p>
            <a:pPr>
              <a:spcBef>
                <a:spcPct val="0"/>
              </a:spcBef>
            </a:pPr>
            <a:r>
              <a:rPr lang="en-US" altLang="zh-TW" dirty="0"/>
              <a:t>2. </a:t>
            </a:r>
            <a:r>
              <a:rPr lang="zh-TW" altLang="en-US" dirty="0"/>
              <a:t>学习有效地传递和接收完整讯息的技巧及应有的礼仪，并以关怀和尊重的态度与人相处。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0911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>
              <a:spcBef>
                <a:spcPct val="0"/>
              </a:spcBef>
            </a:pPr>
            <a:endParaRPr lang="en-US" altLang="zh-TW" dirty="0"/>
          </a:p>
          <a:p>
            <a:r>
              <a:rPr lang="en-US" altLang="zh-TW" dirty="0"/>
              <a:t>																																																																																																																																								.</a:t>
            </a:r>
          </a:p>
          <a:p>
            <a:r>
              <a:rPr lang="zh-TW" altLang="en-US" dirty="0"/>
              <a:t>教师派发</a:t>
            </a:r>
            <a:r>
              <a:rPr lang="en-US" altLang="zh-TW" dirty="0" err="1"/>
              <a:t>Whatsapp</a:t>
            </a:r>
            <a:r>
              <a:rPr lang="zh-TW" altLang="en-US" dirty="0"/>
              <a:t>个案分析工作纸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，并请学生进行分组讨论。</a:t>
            </a:r>
          </a:p>
          <a:p>
            <a:endParaRPr lang="zh-TW" altLang="en-US" dirty="0"/>
          </a:p>
          <a:p>
            <a:r>
              <a:rPr lang="zh-TW" altLang="en-US" dirty="0"/>
              <a:t>提示学生参考个案资料</a:t>
            </a:r>
            <a:r>
              <a:rPr lang="en-US" altLang="zh-TW" dirty="0"/>
              <a:t>(</a:t>
            </a:r>
            <a:r>
              <a:rPr lang="zh-TW" altLang="en-US" dirty="0"/>
              <a:t>附件二</a:t>
            </a:r>
            <a:r>
              <a:rPr lang="en-US" altLang="zh-TW" dirty="0"/>
              <a:t>)</a:t>
            </a:r>
            <a:r>
              <a:rPr lang="zh-TW" altLang="en-US" dirty="0"/>
              <a:t>列出的讨论焦点进行讨论及反思。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9352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1E76F3-7ADF-4AB8-88DD-C6D0000807CC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5222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55EA6C-FA98-442B-8EA4-46E7CEC3CCC7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307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83AAE8-CD4C-40D7-941B-3F9FC845B966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78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331775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0193BAB-3AD5-4093-84A8-BD07B1DB6CDD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970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0023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3520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1A1B74-4430-499E-A5F0-00A65FE7C354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6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1B5C06-32E6-4A9C-85CF-F9D02662073F}" type="datetime1">
              <a:rPr lang="zh-TW" altLang="en-US" smtClean="0"/>
              <a:t>2026/1/6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D392D3B-C4C6-4891-B937-9A5C5955E832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651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9CE210-0C0C-401E-A651-1EF798EB4B9B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19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D08433E-55C0-4752-8774-97316AF38C88}" type="datetime1">
              <a:rPr lang="zh-TW" altLang="en-US" noProof="0" smtClean="0"/>
              <a:t>2026/1/6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37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754" y="1820626"/>
            <a:ext cx="5367394" cy="1485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zh-TW" alt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生活事件事例</a:t>
            </a:r>
            <a:b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网之沟通</a:t>
            </a:r>
            <a: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72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580" y="3639276"/>
            <a:ext cx="4355862" cy="14496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70000" lnSpcReduction="20000"/>
          </a:bodyPr>
          <a:lstStyle/>
          <a:p>
            <a:pPr algn="r"/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价值观教育</a:t>
            </a:r>
            <a:r>
              <a:rPr lang="en-US" altLang="zh-TW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使用资讯科技的正确态度</a:t>
            </a:r>
            <a:r>
              <a:rPr lang="en-US" altLang="zh-TW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zh-TW" altLang="en-US" sz="2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高小至初中</a:t>
            </a:r>
          </a:p>
          <a:p>
            <a:pPr algn="r"/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教育局德育、公民及国民教育组制作</a:t>
            </a:r>
            <a:endParaRPr lang="zh-TW" altLang="en-US" dirty="0">
              <a:solidFill>
                <a:schemeClr val="bg2"/>
              </a:solidFill>
              <a:effectLst>
                <a:reflection stA="51000" endPos="29000" dist="50800" dir="5400000" sy="-100000" algn="bl" rotWithShape="0"/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" y="456790"/>
            <a:ext cx="9144000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072">
            <a:off x="539597" y="2102155"/>
            <a:ext cx="3689679" cy="31613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20365" y="6447325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35095" y="4821308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2020</a:t>
            </a:r>
            <a:r>
              <a:rPr lang="zh-TW" altLang="en-US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10</a:t>
            </a:r>
            <a:r>
              <a:rPr lang="zh-TW" altLang="en-US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3681 -0.05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2852" y="2499333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6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反思问题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941880"/>
            <a:ext cx="3759200" cy="2372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62307" y="6313952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650796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4443490"/>
            <a:ext cx="2622585" cy="26177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332" y="1040840"/>
            <a:ext cx="2261992" cy="83882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487332" y="2019630"/>
            <a:ext cx="75200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小文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的心情如何？他</a:t>
            </a:r>
            <a:r>
              <a:rPr lang="en-US" altLang="zh-T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/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她有什么何需要？</a:t>
            </a: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可以怎样帮助小文？</a:t>
            </a: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小文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和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在</a:t>
            </a:r>
            <a:r>
              <a:rPr lang="en-US" altLang="zh-TW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Whatsapp</a:t>
            </a:r>
            <a:r>
              <a:rPr lang="en-US" altLang="zh-T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通讯时产生了误会，与应用表情符号有何关系？为什么？</a:t>
            </a: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假如你是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小文</a:t>
            </a:r>
            <a:r>
              <a:rPr lang="en-US" altLang="zh-T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/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，你会如何避免这场误会？</a:t>
            </a:r>
          </a:p>
        </p:txBody>
      </p:sp>
      <p:sp>
        <p:nvSpPr>
          <p:cNvPr id="5" name="矩形 4"/>
          <p:cNvSpPr/>
          <p:nvPr/>
        </p:nvSpPr>
        <p:spPr>
          <a:xfrm>
            <a:off x="204910" y="6335877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2649872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1886" y="731013"/>
            <a:ext cx="1859413" cy="722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HK" altLang="en-US" sz="600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总结</a:t>
            </a:r>
          </a:p>
        </p:txBody>
      </p:sp>
      <p:sp>
        <p:nvSpPr>
          <p:cNvPr id="3" name="矩形 2"/>
          <p:cNvSpPr/>
          <p:nvPr/>
        </p:nvSpPr>
        <p:spPr>
          <a:xfrm>
            <a:off x="773609" y="1450863"/>
            <a:ext cx="7626472" cy="4870564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表情符号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方便</a:t>
            </a:r>
            <a:r>
              <a:rPr lang="zh-HK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沟</a:t>
            </a:r>
            <a:r>
              <a:rPr lang="zh-TW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通，</a:t>
            </a:r>
            <a:r>
              <a:rPr lang="zh-HK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亦可</a:t>
            </a:r>
            <a:r>
              <a:rPr lang="zh-TW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增进情感交流。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人们惯常以自己的角度传递讯息，容易忽略接收者的感受。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错误解读传意者的意思，可能造成沟通障碍，什至引起的情绪与社交问题。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网络社交生活应重视有效的人际沟通，要注意：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清晰表达的技巧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从多方面考虑实际情境</a:t>
            </a:r>
            <a:endParaRPr lang="en-US" altLang="zh-TW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明白别人的心情和需要</a:t>
            </a:r>
            <a:endParaRPr lang="zh-HK" altLang="en-US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9736" y="6321427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9225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4" y="1511091"/>
            <a:ext cx="5775192" cy="53737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36986" y="2780444"/>
            <a:ext cx="32624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学习重点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842">
            <a:off x="6012307" y="4066151"/>
            <a:ext cx="2231808" cy="4588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0934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3796 L 0.04358 0.072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2" y="177914"/>
            <a:ext cx="4795168" cy="60196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3843" y="294396"/>
            <a:ext cx="54006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3314"/>
              </p:ext>
            </p:extLst>
          </p:nvPr>
        </p:nvGraphicFramePr>
        <p:xfrm>
          <a:off x="1132115" y="1344085"/>
          <a:ext cx="6986674" cy="48188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4559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4342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藉着与学生分享对表情符号的不同理解，探讨常用的网络沟通方式的优点和缺点，及其可能引起的社交与情绪问题。</a:t>
                      </a:r>
                      <a:endParaRPr lang="en-US" altLang="zh-TW" sz="1900" b="1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通过个案讨论，分析个案人物的沟通方式及其引起的沟通问题，培养学生有效传递和接收完整讯息的技巧及应有的礼仪，并以关怀和尊重的态度与人相处。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1900" b="1" u="none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认识网络沟通方式如何影响社交生活。</a:t>
                      </a:r>
                      <a:endParaRPr lang="en-US" altLang="zh-TW" sz="1900" b="1" u="none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学习有效地传递和接收完整讯息的技巧。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培养学生以正面价值观和态度，建立健康的社交生活。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25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spc="100" baseline="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理性、关怀、尊重、慎思明辨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304250" y="6314081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5673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7678" y="2007001"/>
            <a:ext cx="437812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活动</a:t>
            </a:r>
            <a:r>
              <a:rPr lang="en-US" altLang="zh-TW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一</a:t>
            </a:r>
            <a:r>
              <a:rPr lang="en-US" altLang="zh-TW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</a:p>
          <a:p>
            <a:pPr algn="ctr">
              <a:defRPr/>
            </a:pPr>
            <a:endParaRPr lang="en-US" altLang="zh-TW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altLang="zh-TW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《</a:t>
            </a: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传情达意</a:t>
            </a:r>
            <a:r>
              <a:rPr lang="en-US" altLang="zh-TW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》</a:t>
            </a:r>
            <a:endParaRPr lang="zh-TW" alt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09579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6965" y="4842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猜猜看</a:t>
            </a:r>
            <a:r>
              <a:rPr lang="en-US" altLang="zh-TW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</a:t>
            </a:r>
            <a:r>
              <a:rPr lang="en-US" altLang="zh-HK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EMOJI  </a:t>
            </a:r>
            <a:r>
              <a:rPr lang="zh-TW" altLang="en-US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表达什么意思？</a:t>
            </a:r>
            <a:endParaRPr lang="zh-HK" altLang="en-US" sz="40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20917"/>
              </p:ext>
            </p:extLst>
          </p:nvPr>
        </p:nvGraphicFramePr>
        <p:xfrm>
          <a:off x="497285" y="2171699"/>
          <a:ext cx="8149432" cy="352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358">
                  <a:extLst>
                    <a:ext uri="{9D8B030D-6E8A-4147-A177-3AD203B41FA5}">
                      <a16:colId xmlns:a16="http://schemas.microsoft.com/office/drawing/2014/main" val="2982901886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4010773730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1221939034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3736647880"/>
                    </a:ext>
                  </a:extLst>
                </a:gridCol>
              </a:tblGrid>
              <a:tr h="1762126"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97060"/>
                  </a:ext>
                </a:extLst>
              </a:tr>
              <a:tr h="1762126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5.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6.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7.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8.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91531"/>
                  </a:ext>
                </a:extLst>
              </a:tr>
            </a:tbl>
          </a:graphicData>
        </a:graphic>
      </p:graphicFrame>
      <p:pic>
        <p:nvPicPr>
          <p:cNvPr id="5" name="圖片 4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61963" r="80482" b="23457"/>
          <a:stretch/>
        </p:blipFill>
        <p:spPr bwMode="auto">
          <a:xfrm>
            <a:off x="895350" y="2514600"/>
            <a:ext cx="131445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61846" r="61788" b="23574"/>
          <a:stretch/>
        </p:blipFill>
        <p:spPr bwMode="auto">
          <a:xfrm>
            <a:off x="2921000" y="251460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9" t="79130" r="19929" b="4409"/>
          <a:stretch/>
        </p:blipFill>
        <p:spPr bwMode="auto">
          <a:xfrm>
            <a:off x="4902200" y="25146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1" t="24574" r="23575" b="60964"/>
          <a:stretch/>
        </p:blipFill>
        <p:spPr bwMode="auto">
          <a:xfrm>
            <a:off x="7054850" y="2514600"/>
            <a:ext cx="126365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6" t="42799" r="4879" b="42622"/>
          <a:stretch/>
        </p:blipFill>
        <p:spPr bwMode="auto">
          <a:xfrm>
            <a:off x="927100" y="4248996"/>
            <a:ext cx="12827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24339" r="80129" b="60729"/>
          <a:stretch/>
        </p:blipFill>
        <p:spPr bwMode="auto">
          <a:xfrm>
            <a:off x="2921000" y="4248996"/>
            <a:ext cx="12954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t="5997" r="23457" b="79305"/>
          <a:stretch/>
        </p:blipFill>
        <p:spPr bwMode="auto">
          <a:xfrm>
            <a:off x="5048250" y="4248996"/>
            <a:ext cx="12954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0" t="6232" r="4880" b="79306"/>
          <a:stretch/>
        </p:blipFill>
        <p:spPr bwMode="auto">
          <a:xfrm>
            <a:off x="7054850" y="4248996"/>
            <a:ext cx="126365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994187" y="5777242"/>
            <a:ext cx="1652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031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4875" y="2236788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反思问题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" y="3630160"/>
            <a:ext cx="3602989" cy="36029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99979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64144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4443490"/>
            <a:ext cx="2622585" cy="261771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675392" y="904469"/>
            <a:ext cx="7658100" cy="426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反思问题</a:t>
            </a:r>
            <a:endParaRPr lang="en-US" altLang="zh-TW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表情符号是否在任何处境都足以表达个人想法或心情？为什么？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接收或发出网络讯息时，有没有曾经被别人误解你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或误解别人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想表达的原意 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/ 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忽略你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或对方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的感受？有不同理解？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除了利用表情符号之外，有什么其他因素可能引起沟通上的问题？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5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43746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68210" y="1668390"/>
            <a:ext cx="2672526" cy="217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活动</a:t>
            </a:r>
            <a:r>
              <a:rPr lang="en-US" altLang="zh-TW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(</a:t>
            </a:r>
            <a:r>
              <a:rPr lang="zh-TW" altLang="en-US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二</a:t>
            </a:r>
            <a:r>
              <a:rPr lang="en-US" altLang="zh-TW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个案讨论</a:t>
            </a:r>
            <a:endParaRPr lang="zh-TW" altLang="en-US" sz="66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" y="3630160"/>
            <a:ext cx="3602989" cy="36029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04473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41096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205654" y="1271753"/>
            <a:ext cx="2732691" cy="4687614"/>
            <a:chOff x="1683199" y="544752"/>
            <a:chExt cx="5251001" cy="60235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201" y="544752"/>
              <a:ext cx="5250999" cy="602358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/>
            <a:srcRect l="14760" t="36973" r="70008" b="57689"/>
            <a:stretch/>
          </p:blipFill>
          <p:spPr>
            <a:xfrm>
              <a:off x="1683199" y="1692466"/>
              <a:ext cx="3836251" cy="5207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/>
            <a:srcRect l="31251" t="32196" r="65846" b="58543"/>
            <a:stretch/>
          </p:blipFill>
          <p:spPr>
            <a:xfrm>
              <a:off x="5519450" y="1309916"/>
              <a:ext cx="1062325" cy="903250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36" y="9853"/>
            <a:ext cx="4742688" cy="66141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4" y="4718629"/>
            <a:ext cx="4165600" cy="53345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67" y="640999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87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0417 -0.34815 L -5.55556E-7 -1.85185E-6 Z " pathEditMode="relative" rAng="0" ptsTypes="AAA">
                                      <p:cBhvr>
                                        <p:cTn id="6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紅利">
  <a:themeElements>
    <a:clrScheme name="紅利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紅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E36C9B65-722A-4C19-A084-8CB1EF3E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de5c2c51-7906-4fac-bf5c-36dc0d54e7e0"/>
    <ds:schemaRef ds:uri="864ccfde-09d8-454f-ae99-5f29ab72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TM03457464[[fn=紅利]]</Template>
  <TotalTime>0</TotalTime>
  <Words>1424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紅利</vt:lpstr>
      <vt:lpstr>生活事件事例 「网之沟通」</vt:lpstr>
      <vt:lpstr>PowerPoint Presentation</vt:lpstr>
      <vt:lpstr>学习重点</vt:lpstr>
      <vt:lpstr>PowerPoint Presentation</vt:lpstr>
      <vt:lpstr>猜猜看:  EMOJI  表达什么意思？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反思问题</vt:lpstr>
      <vt:lpstr>总结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2020-03-20T01:06:43Z</dcterms:created>
  <dcterms:modified xsi:type="dcterms:W3CDTF">2026-01-06T08:47:16Z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