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57" r:id="rId8"/>
    <p:sldId id="260" r:id="rId9"/>
    <p:sldId id="263" r:id="rId10"/>
    <p:sldId id="261" r:id="rId11"/>
    <p:sldId id="262" r:id="rId12"/>
    <p:sldId id="269" r:id="rId13"/>
    <p:sldId id="270" r:id="rId14"/>
    <p:sldId id="272" r:id="rId15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1B9A482-E58C-4C6C-85FF-959D72FCA3AE}">
          <p14:sldIdLst>
            <p14:sldId id="256"/>
            <p14:sldId id="258"/>
            <p14:sldId id="259"/>
            <p14:sldId id="257"/>
            <p14:sldId id="260"/>
            <p14:sldId id="263"/>
            <p14:sldId id="261"/>
          </p14:sldIdLst>
        </p14:section>
        <p14:section name="未命名的章節" id="{9CD8BB75-A96B-41D4-8A56-4BB835686968}">
          <p14:sldIdLst>
            <p14:sldId id="262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4854" autoAdjust="0"/>
  </p:normalViewPr>
  <p:slideViewPr>
    <p:cSldViewPr snapToGrid="0">
      <p:cViewPr varScale="1">
        <p:scale>
          <a:sx n="85" d="100"/>
          <a:sy n="85" d="100"/>
        </p:scale>
        <p:origin x="21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B026-4B66-439A-9569-D17A7569A65C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4E77-A6B2-485D-B571-738BD3099E6D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92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BA93C-4763-4B64-896F-F43DEA979409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93D1-6146-40C4-8862-8F5FDEE22CD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27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miIx9QG_7M?list=PLy8zN7Ql_1rbMMWkq21afTWyrwWDpwbW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177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en-US" altLang="zh-TW" dirty="0"/>
              <a:t>SMCRE</a:t>
            </a:r>
            <a:r>
              <a:rPr lang="zh-TW" altLang="en-US" dirty="0"/>
              <a:t>」分析原则 </a:t>
            </a:r>
            <a:r>
              <a:rPr lang="en-US" altLang="zh-TW" dirty="0"/>
              <a:t>(</a:t>
            </a:r>
            <a:r>
              <a:rPr lang="zh-TW" altLang="en-US" dirty="0"/>
              <a:t>见教师参考资料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22E5D-B2F4-4E1F-99CD-A481D5405240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083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E5E861-1A0B-42A6-A7D1-9056BFCC9869}" type="slidenum">
              <a:rPr lang="en-US" altLang="zh-TW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16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7875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5D4471-869C-4602-9871-5A4087E9AFDE}" type="slidenum">
              <a:rPr lang="en-US" altLang="zh-TW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67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教师向学生提问：「某天，你的同学在社交媒体中传送以下两则讯息给你，你会不会相信？为什么？」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让学生自由表达意见，藉以引起学习动机及引入课题，并向学生介绍即将播放一则关于网上谣言的真实个案短片。</a:t>
            </a:r>
          </a:p>
          <a:p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855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dirty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B068E1-F129-48BE-8EBB-013111B67121}" type="slidenum">
              <a:rPr lang="en-US" altLang="zh-TW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58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观看影片后进行反思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zh-TW" altLang="zh-HK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影片名称：</a:t>
            </a:r>
            <a:r>
              <a:rPr lang="zh-TW" altLang="en-US" dirty="0"/>
              <a:t>香港天文台</a:t>
            </a:r>
            <a:r>
              <a:rPr lang="en-US" altLang="zh-TW" dirty="0"/>
              <a:t>《</a:t>
            </a:r>
            <a:r>
              <a:rPr lang="zh-TW" altLang="en-US" dirty="0"/>
              <a:t>谣言止于智者之盲抢盐</a:t>
            </a:r>
            <a:r>
              <a:rPr lang="en-US" altLang="zh-TW" dirty="0"/>
              <a:t>》</a:t>
            </a:r>
            <a:r>
              <a:rPr lang="zh-TW" altLang="en-US" dirty="0"/>
              <a:t>短片 </a:t>
            </a:r>
            <a:r>
              <a:rPr lang="en-US" altLang="zh-TW" dirty="0"/>
              <a:t>(3’22”)</a:t>
            </a: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　　址：</a:t>
            </a:r>
            <a:r>
              <a:rPr lang="zh-HK" altLang="en-US" dirty="0">
                <a:hlinkClick r:id="rId3"/>
              </a:rPr>
              <a:t>https://youtu.be/TmiIx9QG_7M?list=PLy8zN7Ql_1rbMMWkq21afTWyrwWDpwbW1</a:t>
            </a:r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播放完毕后向学生提出反思问题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898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学生分为</a:t>
            </a:r>
            <a:r>
              <a:rPr lang="en-US" altLang="zh-TW" dirty="0"/>
              <a:t>3-4</a:t>
            </a:r>
            <a:r>
              <a:rPr lang="zh-TW" altLang="en-US" dirty="0"/>
              <a:t>人一组</a:t>
            </a:r>
            <a:r>
              <a:rPr lang="zh-TW" altLang="en-US" dirty="0">
                <a:latin typeface="PMingLiU" panose="02020500000000000000" pitchFamily="18" charset="-120"/>
              </a:rPr>
              <a:t>并</a:t>
            </a:r>
            <a:r>
              <a:rPr lang="zh-TW" altLang="en-US" dirty="0"/>
              <a:t>进行讨论</a:t>
            </a:r>
            <a:r>
              <a:rPr lang="zh-TW" altLang="en-US" dirty="0">
                <a:latin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完成讨论后，教师请学生分享意见，参考回应：</a:t>
            </a:r>
            <a:endParaRPr lang="en-US" altLang="zh-TW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根据短片内容，只有在正确服食碘盐的剂量和服食时间才能防止吸收幅射物。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因为他们相信网上散播的谣言</a:t>
            </a:r>
            <a:r>
              <a:rPr lang="en-US" altLang="zh-TW" dirty="0"/>
              <a:t>,</a:t>
            </a:r>
            <a:r>
              <a:rPr lang="zh-TW" altLang="en-US" dirty="0"/>
              <a:t>误信食盐可以防幅射，结果很多人争相抢购食盐。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学生自由表达意见，对生提出应以理性态度接收资讯的态度予以肯定。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学生自由作答，教师可引用短片中提及「盲抢盐」一例中引致食盐抬价、供应短缺、健康等问题，并将讨论延伸至近期生活事件中虚假资讯充斥</a:t>
            </a:r>
            <a:r>
              <a:rPr lang="en-US" altLang="zh-TW" dirty="0"/>
              <a:t>(</a:t>
            </a:r>
            <a:r>
              <a:rPr lang="zh-TW" altLang="en-US" dirty="0"/>
              <a:t>教师自行选取合适案例</a:t>
            </a:r>
            <a:r>
              <a:rPr lang="en-US" altLang="zh-TW" dirty="0"/>
              <a:t>)</a:t>
            </a:r>
            <a:r>
              <a:rPr lang="zh-TW" altLang="en-US" dirty="0"/>
              <a:t>会影响人们互不信任等道德问题 。</a:t>
            </a:r>
            <a:endParaRPr lang="en-US" altLang="zh-TW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dirty="0"/>
              <a:t>提示学生运用「</a:t>
            </a:r>
            <a:r>
              <a:rPr lang="en-US" altLang="zh-TW" dirty="0"/>
              <a:t>SMCRE</a:t>
            </a:r>
            <a:r>
              <a:rPr lang="zh-TW" altLang="en-US" dirty="0"/>
              <a:t>」框架判断资讯真伪。 </a:t>
            </a:r>
            <a:r>
              <a:rPr lang="en-US" altLang="zh-TW" dirty="0"/>
              <a:t>(</a:t>
            </a:r>
            <a:r>
              <a:rPr lang="zh-TW" altLang="en-US" dirty="0"/>
              <a:t>参阅教师参考资料</a:t>
            </a:r>
            <a:r>
              <a:rPr lang="en-US" altLang="zh-TW" dirty="0"/>
              <a:t>)</a:t>
            </a:r>
            <a:br>
              <a:rPr lang="zh-TW" altLang="en-US" dirty="0"/>
            </a:br>
            <a:endParaRPr lang="zh-TW" altLang="en-US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altLang="zh-TW" dirty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EAA0C4-8315-4561-A457-ECAFF58AEF90}" type="slidenum">
              <a:rPr lang="en-US" altLang="zh-TW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282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学生可运用此清单检视消息是否谣言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如问题</a:t>
            </a:r>
            <a:r>
              <a:rPr lang="en-US" altLang="zh-TW" sz="1200" dirty="0"/>
              <a:t>1-4</a:t>
            </a:r>
            <a:r>
              <a:rPr lang="zh-TW" altLang="en-US" sz="1200" dirty="0"/>
              <a:t>属「否」而问题</a:t>
            </a:r>
            <a:r>
              <a:rPr lang="en-US" altLang="zh-TW" sz="1200" dirty="0"/>
              <a:t>5-6</a:t>
            </a:r>
            <a:r>
              <a:rPr lang="zh-TW" altLang="en-US" sz="1200" dirty="0"/>
              <a:t>属「是」</a:t>
            </a:r>
            <a:r>
              <a:rPr lang="zh-TW" altLang="en-US" sz="1200" dirty="0">
                <a:latin typeface="PMingLiU" panose="02020500000000000000" pitchFamily="18" charset="-120"/>
                <a:ea typeface="PMingLiU" panose="02020500000000000000" pitchFamily="18" charset="-120"/>
              </a:rPr>
              <a:t>，需小心有关资料属于谣言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93D1-6146-40C4-8862-8F5FDEE22CD9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623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3B4B7-279B-437B-AF92-BE15D5D0A52B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63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6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8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00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0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9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8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7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3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2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4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9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4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hk.observatory/videos/2160563884050934/?v=216056388405093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03904" y="1155699"/>
            <a:ext cx="5040736" cy="1071141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生活事件事例「</a:t>
            </a:r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谣言止于智者」</a:t>
            </a:r>
            <a:endParaRPr lang="zh-HK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59288" y="2860891"/>
            <a:ext cx="7478829" cy="2379323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 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使用资讯科技的正确态度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高小至高中</a:t>
            </a:r>
          </a:p>
          <a:p>
            <a:pPr algn="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TW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德育、公民及国民教育组制作</a:t>
            </a:r>
            <a:endParaRPr lang="en-US" altLang="zh-TW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zh-HK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1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7D5C92-5751-402B-8876-008D78C45274}"/>
              </a:ext>
            </a:extLst>
          </p:cNvPr>
          <p:cNvSpPr/>
          <p:nvPr/>
        </p:nvSpPr>
        <p:spPr>
          <a:xfrm>
            <a:off x="6574970" y="6379420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91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35272" y="6317846"/>
            <a:ext cx="8185826" cy="30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资源 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联合新闻网  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und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论坛报 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4354</a:t>
            </a:r>
            <a:r>
              <a:rPr lang="zh-TW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5879" y="1243380"/>
            <a:ext cx="8553709" cy="5074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接收任何讯息时，可以</a:t>
            </a:r>
            <a:r>
              <a:rPr lang="zh-TW" altLang="zh-HK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运用「</a:t>
            </a:r>
            <a:r>
              <a:rPr lang="en-US" altLang="zh-HK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SMCRE</a:t>
            </a:r>
            <a:r>
              <a:rPr lang="zh-TW" altLang="zh-HK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」分析原则判断资讯真伪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，以培养明辨性思考能力，降低不实讯息对我们的影响。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HK" sz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(Source) 	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「消息来源」是哪个组织或个人所发布，可信度或专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性值得信赖吗？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(Message)	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「讯息」传达什么意义、价值观或意识形态？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：讯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是否合乎常理？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会不会太夸张？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(Channel)	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传播讯息的「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渠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道」是透过缺乏审查机制的社群媒体、媒</a:t>
            </a:r>
            <a:endParaRPr lang="en-US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体、网站？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还是具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公信力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的电视、报纸、广播等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渠道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(Receiver)	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讯息「接收者」是谁？讯息对个人或社会产生什么影响？</a:t>
            </a:r>
            <a:endParaRPr lang="en-US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：会不会令讯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接收者产生消费行为？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(Effect)		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讯息散布后会产生何种「效果」？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会不会让网路平台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受惠获利？</a:t>
            </a:r>
            <a:r>
              <a:rPr lang="en-US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37F10A-CFF8-42D6-B070-196149A6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05" y="5955028"/>
            <a:ext cx="748883" cy="7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477" y="603780"/>
            <a:ext cx="8182708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cap="all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辨别网络资讯真伪的方法</a:t>
            </a:r>
            <a:endParaRPr lang="zh-HK" altLang="en-US" sz="3600" b="1" cap="all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6405" y="6329469"/>
            <a:ext cx="734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1100" dirty="0"/>
              <a:t>参考资料来源：</a:t>
            </a:r>
            <a:r>
              <a:rPr lang="en-US" altLang="zh-TW" sz="1100" dirty="0"/>
              <a:t>《SMCRE </a:t>
            </a:r>
            <a:r>
              <a:rPr lang="zh-TW" altLang="en-US" sz="1100" dirty="0"/>
              <a:t>揪社群平台不实讯息</a:t>
            </a:r>
            <a:r>
              <a:rPr lang="en-US" altLang="zh-TW" sz="1100" dirty="0"/>
              <a:t>》</a:t>
            </a:r>
            <a:r>
              <a:rPr lang="zh-TW" altLang="en-US" sz="1100" dirty="0"/>
              <a:t>，联合新闻网， </a:t>
            </a:r>
            <a:r>
              <a:rPr lang="en-US" altLang="zh-TW" sz="1100" dirty="0"/>
              <a:t>und</a:t>
            </a:r>
            <a:r>
              <a:rPr lang="zh-TW" altLang="en-US" sz="1100" dirty="0"/>
              <a:t>论坛报</a:t>
            </a:r>
            <a:r>
              <a:rPr lang="en-US" altLang="zh-TW" sz="1100" dirty="0"/>
              <a:t>2018/11/02 </a:t>
            </a:r>
            <a:r>
              <a:rPr lang="zh-TW" altLang="en-US" sz="1100" dirty="0"/>
              <a:t>第</a:t>
            </a:r>
            <a:r>
              <a:rPr lang="en-US" altLang="zh-TW" sz="1100" dirty="0"/>
              <a:t>4354</a:t>
            </a:r>
            <a:r>
              <a:rPr lang="zh-TW" altLang="en-US" sz="1100" dirty="0"/>
              <a:t>期 </a:t>
            </a:r>
            <a:endParaRPr lang="en-US" altLang="zh-TW" sz="1100" dirty="0"/>
          </a:p>
          <a:p>
            <a:r>
              <a:rPr lang="en-US" altLang="zh-TW" sz="1100" dirty="0"/>
              <a:t>(</a:t>
            </a:r>
            <a:r>
              <a:rPr lang="zh-TW" altLang="en-US" sz="1100" dirty="0"/>
              <a:t>网址：</a:t>
            </a:r>
            <a:r>
              <a:rPr lang="en-US" altLang="zh-TW" sz="1100" dirty="0"/>
              <a:t>https://paper.udn.com/udnpaper/PID0004/333256/web/#6L-13527184L)</a:t>
            </a:r>
          </a:p>
        </p:txBody>
      </p:sp>
    </p:spTree>
    <p:extLst>
      <p:ext uri="{BB962C8B-B14F-4D97-AF65-F5344CB8AC3E}">
        <p14:creationId xmlns:p14="http://schemas.microsoft.com/office/powerpoint/2010/main" val="1493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A53E7-39CC-4ABA-9210-263F6835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37" y="1003118"/>
            <a:ext cx="1981667" cy="11110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HK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E3994D-976A-4A8D-A7D3-A73C4A16B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637" y="2114196"/>
            <a:ext cx="7796030" cy="331118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预防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网上收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及发放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错误资讯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，我们要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留意资料来源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不要带既定立场接收资讯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并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培养慎思明辨的态度。</a:t>
            </a:r>
            <a:endParaRPr lang="zh-TW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SMCRE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」分析原则判断资讯真伪。</a:t>
            </a:r>
          </a:p>
          <a:p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A23EC0-8CEB-452A-9A6B-34D09116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81" y="4784825"/>
            <a:ext cx="3371513" cy="1977954"/>
          </a:xfrm>
          <a:prstGeom prst="rect">
            <a:avLst/>
          </a:prstGeom>
        </p:spPr>
      </p:pic>
      <p:sp>
        <p:nvSpPr>
          <p:cNvPr id="7" name="文字方塊 7"/>
          <p:cNvSpPr txBox="1"/>
          <p:nvPr/>
        </p:nvSpPr>
        <p:spPr>
          <a:xfrm>
            <a:off x="0" y="65116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9376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70733" y="2560638"/>
            <a:ext cx="29803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TW" alt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4D2AB6-7930-414D-83CA-7122180CD04D}"/>
              </a:ext>
            </a:extLst>
          </p:cNvPr>
          <p:cNvSpPr/>
          <p:nvPr/>
        </p:nvSpPr>
        <p:spPr>
          <a:xfrm>
            <a:off x="6645254" y="6314106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28667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254000"/>
            <a:ext cx="9144000" cy="6604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456" y="668955"/>
            <a:ext cx="72009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sp>
        <p:nvSpPr>
          <p:cNvPr id="12291" name="內容預留位置 2"/>
          <p:cNvSpPr>
            <a:spLocks noGrp="1"/>
          </p:cNvSpPr>
          <p:nvPr>
            <p:ph idx="1"/>
          </p:nvPr>
        </p:nvSpPr>
        <p:spPr>
          <a:xfrm>
            <a:off x="885825" y="5130800"/>
            <a:ext cx="7200900" cy="411480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98317"/>
              </p:ext>
            </p:extLst>
          </p:nvPr>
        </p:nvGraphicFramePr>
        <p:xfrm>
          <a:off x="856456" y="1811955"/>
          <a:ext cx="7556024" cy="49277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69296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86728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2845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影片概要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1800" b="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网上社交媒体上疯传的谣言多不胜数，原因大多是人们对未知事物的恐惧。误信谣言不但有可能伤财又伤身，还有机会伤及无辜！影片讲述日本大地震后，香港人误信谣言引发「盲抢盐」事件。故事主角盐仔为何要去团体治疗？让我们听听他的经历 </a:t>
                      </a:r>
                      <a:r>
                        <a:rPr lang="en-US" altLang="zh-TW" sz="1800" b="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…</a:t>
                      </a: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621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dirty="0">
                          <a:solidFill>
                            <a:schemeClr val="bg1"/>
                          </a:solidFill>
                        </a:rPr>
                        <a:t>加强对网络充斥真假资讯泛滥问题的关注。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建立正确面对接收和发放网路资讯时的价值观和态度。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学习辨别网络资讯真伪的方法。</a:t>
                      </a: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0810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慎思明辨、理性、责任</a:t>
                      </a:r>
                      <a:r>
                        <a:rPr lang="zh-TW" alt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感</a:t>
                      </a:r>
                      <a:endParaRPr lang="zh-TW" altLang="en-US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D5D8C23-B15C-47DF-BCAA-86155231A1EF}"/>
              </a:ext>
            </a:extLst>
          </p:cNvPr>
          <p:cNvSpPr/>
          <p:nvPr/>
        </p:nvSpPr>
        <p:spPr>
          <a:xfrm>
            <a:off x="6209353" y="6087551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>
                <a:solidFill>
                  <a:schemeClr val="bg1"/>
                </a:solidFill>
              </a:rPr>
              <a:t>Image:Freepik.com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37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A1357F-7867-4BCE-8FC1-B90CFA58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510" y="784968"/>
            <a:ext cx="11008811" cy="6289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5266" y="1242168"/>
            <a:ext cx="6377940" cy="1293028"/>
          </a:xfrm>
        </p:spPr>
        <p:txBody>
          <a:bodyPr>
            <a:normAutofit/>
          </a:bodyPr>
          <a:lstStyle/>
          <a:p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信不信由你！</a:t>
            </a:r>
            <a:endParaRPr lang="zh-HK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1653" y="1394460"/>
            <a:ext cx="7955280" cy="40690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+mn-ea"/>
              </a:rPr>
              <a:t>转发保平安</a:t>
            </a:r>
            <a:r>
              <a:rPr lang="en-US" altLang="zh-TW" sz="1800" b="1" dirty="0">
                <a:solidFill>
                  <a:srgbClr val="FF0000"/>
                </a:solidFill>
                <a:latin typeface="+mn-ea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#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听日一定挂八号风球。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#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原来口罩要这样戴：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  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感冒时： 白色戴里面，颜色在外面，以免感染别人。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b="1" dirty="0">
                <a:solidFill>
                  <a:srgbClr val="002060"/>
                </a:solidFill>
                <a:latin typeface="+mn-ea"/>
              </a:rPr>
              <a:t>    </a:t>
            </a:r>
            <a:r>
              <a:rPr lang="zh-TW" altLang="en-US" sz="1800" b="1" dirty="0">
                <a:solidFill>
                  <a:srgbClr val="002060"/>
                </a:solidFill>
                <a:latin typeface="+mn-ea"/>
              </a:rPr>
              <a:t>没患病： 白色戴外面，颜色戴外面，以免被别人感染。</a:t>
            </a:r>
            <a:endParaRPr lang="en-US" altLang="zh-TW" sz="1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321364-C5D4-4241-A325-34B499B88539}"/>
              </a:ext>
            </a:extLst>
          </p:cNvPr>
          <p:cNvSpPr/>
          <p:nvPr/>
        </p:nvSpPr>
        <p:spPr>
          <a:xfrm>
            <a:off x="6558169" y="63891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53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27774" y="2677206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短片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79" y="1547993"/>
            <a:ext cx="3443349" cy="5310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67BD6D-3A8C-436E-B157-ECE467F32820}"/>
              </a:ext>
            </a:extLst>
          </p:cNvPr>
          <p:cNvSpPr/>
          <p:nvPr/>
        </p:nvSpPr>
        <p:spPr>
          <a:xfrm>
            <a:off x="97972" y="6334681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2890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44757 -0.02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6" y="225545"/>
            <a:ext cx="9063407" cy="679755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640404" y="6035040"/>
            <a:ext cx="2969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/>
              <a:t>资料来源：香港天文台</a:t>
            </a:r>
            <a:r>
              <a:rPr lang="en-US" altLang="zh-TW" sz="1100" dirty="0" err="1"/>
              <a:t>facebook</a:t>
            </a:r>
            <a:r>
              <a:rPr lang="zh-TW" altLang="en-US" sz="1100" dirty="0"/>
              <a:t>专页</a:t>
            </a:r>
            <a:endParaRPr lang="zh-HK" altLang="en-US" sz="1100" dirty="0"/>
          </a:p>
        </p:txBody>
      </p:sp>
      <p:pic>
        <p:nvPicPr>
          <p:cNvPr id="5" name="內容版面配置區 4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3447" y="1776523"/>
            <a:ext cx="5885615" cy="33312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6B3117E-9634-4227-BB66-A3C3E49E2C23}"/>
              </a:ext>
            </a:extLst>
          </p:cNvPr>
          <p:cNvSpPr/>
          <p:nvPr/>
        </p:nvSpPr>
        <p:spPr>
          <a:xfrm>
            <a:off x="6558169" y="63891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38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3875" y="2300288"/>
            <a:ext cx="3288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反思问题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78" y="4038600"/>
            <a:ext cx="2824650" cy="28194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3EEC712-69A9-4E54-AB22-BDA682ED397D}"/>
              </a:ext>
            </a:extLst>
          </p:cNvPr>
          <p:cNvSpPr/>
          <p:nvPr/>
        </p:nvSpPr>
        <p:spPr>
          <a:xfrm>
            <a:off x="102940" y="629113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564791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69" y="-138896"/>
            <a:ext cx="9340770" cy="103810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9099" y="628569"/>
            <a:ext cx="2072331" cy="1056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1570038" y="1396711"/>
            <a:ext cx="70707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服食盐可以预防吸收幅射吗？为什么？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为什么日本大地震后香港人到街市抢购食盐？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你对人们「抢盐」的行为有什么意见？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发放虚假资讯会造成哪些负面影响？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你曾否在社交平台相信过 </a:t>
            </a:r>
            <a:r>
              <a:rPr lang="en-US" altLang="zh-TW" sz="2000" dirty="0">
                <a:solidFill>
                  <a:schemeClr val="bg1"/>
                </a:solidFill>
                <a:latin typeface="+mn-ea"/>
              </a:rPr>
              <a:t>/ </a:t>
            </a:r>
            <a:r>
              <a:rPr lang="zh-HK" altLang="en-US" sz="2000" dirty="0">
                <a:solidFill>
                  <a:schemeClr val="bg1"/>
                </a:solidFill>
                <a:latin typeface="+mn-ea"/>
              </a:rPr>
              <a:t>不自觉地</a:t>
            </a:r>
            <a:r>
              <a:rPr lang="zh-TW" altLang="en-US" sz="2000" dirty="0">
                <a:solidFill>
                  <a:schemeClr val="bg1"/>
                </a:solidFill>
                <a:latin typeface="+mn-ea"/>
              </a:rPr>
              <a:t>分享过未经证实的消息？ 如有，请与小组同学分享。</a:t>
            </a:r>
            <a:endParaRPr lang="en-US" altLang="zh-TW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D0535B-B56B-4F8A-8E2E-A8C20403B7FE}"/>
              </a:ext>
            </a:extLst>
          </p:cNvPr>
          <p:cNvSpPr/>
          <p:nvPr/>
        </p:nvSpPr>
        <p:spPr>
          <a:xfrm>
            <a:off x="388464" y="63891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/>
              <a:t>Image:Freepik.com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01416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381" y="472094"/>
            <a:ext cx="8128000" cy="10870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评估资讯的真伪清单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50234"/>
              </p:ext>
            </p:extLst>
          </p:nvPr>
        </p:nvGraphicFramePr>
        <p:xfrm>
          <a:off x="523381" y="1967132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554">
                  <a:extLst>
                    <a:ext uri="{9D8B030D-6E8A-4147-A177-3AD203B41FA5}">
                      <a16:colId xmlns:a16="http://schemas.microsoft.com/office/drawing/2014/main" val="479183056"/>
                    </a:ext>
                  </a:extLst>
                </a:gridCol>
                <a:gridCol w="2817446">
                  <a:extLst>
                    <a:ext uri="{9D8B030D-6E8A-4147-A177-3AD203B41FA5}">
                      <a16:colId xmlns:a16="http://schemas.microsoft.com/office/drawing/2014/main" val="824253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问题举隅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1. </a:t>
                      </a:r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消息来源可靠？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Microsoft Sans Serif" panose="020B0604020202020204" pitchFamily="34" charset="0"/>
                        </a:rPr>
                        <a:t>        ⃣    是      ⃣    否</a:t>
                      </a:r>
                      <a:endParaRPr lang="zh-TW" altLang="en-US" sz="24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0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2. </a:t>
                      </a:r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讯息是否合乎常理？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5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3. </a:t>
                      </a:r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消息证据是否可信？</a:t>
                      </a:r>
                      <a:endParaRPr lang="zh-TW" altLang="en-US" sz="18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0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4. </a:t>
                      </a:r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传播讯息的渠道是否可靠</a:t>
                      </a:r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8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5. </a:t>
                      </a:r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会不会令讯息接收者产生消费行为？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6. </a:t>
                      </a:r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会不会让网路平台受惠获利？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        ⃣    是      ⃣    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34946"/>
                  </a:ext>
                </a:extLst>
              </a:tr>
            </a:tbl>
          </a:graphicData>
        </a:graphic>
      </p:graphicFrame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684213" y="6308725"/>
            <a:ext cx="734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1100" dirty="0"/>
              <a:t>参考资料来源：</a:t>
            </a:r>
            <a:r>
              <a:rPr lang="en-US" altLang="zh-TW" sz="1100" dirty="0"/>
              <a:t>《SMCRE </a:t>
            </a:r>
            <a:r>
              <a:rPr lang="zh-TW" altLang="en-US" sz="1100" dirty="0"/>
              <a:t>揪社群平台不实讯息</a:t>
            </a:r>
            <a:r>
              <a:rPr lang="en-US" altLang="zh-TW" sz="1100" dirty="0"/>
              <a:t>》</a:t>
            </a:r>
            <a:r>
              <a:rPr lang="zh-TW" altLang="en-US" sz="1100" dirty="0"/>
              <a:t>，联合新闻网， </a:t>
            </a:r>
            <a:r>
              <a:rPr lang="en-US" altLang="zh-TW" sz="1100" dirty="0"/>
              <a:t>und</a:t>
            </a:r>
            <a:r>
              <a:rPr lang="zh-TW" altLang="en-US" sz="1100" dirty="0"/>
              <a:t>论坛报</a:t>
            </a:r>
            <a:r>
              <a:rPr lang="en-US" altLang="zh-TW" sz="1100" dirty="0"/>
              <a:t>2018/11/02 </a:t>
            </a:r>
            <a:r>
              <a:rPr lang="zh-TW" altLang="en-US" sz="1100" dirty="0"/>
              <a:t>第</a:t>
            </a:r>
            <a:r>
              <a:rPr lang="en-US" altLang="zh-TW" sz="1100" dirty="0"/>
              <a:t>4354</a:t>
            </a:r>
            <a:r>
              <a:rPr lang="zh-TW" altLang="en-US" sz="1100" dirty="0"/>
              <a:t>期 </a:t>
            </a:r>
            <a:endParaRPr lang="en-US" altLang="zh-TW" sz="1100" dirty="0"/>
          </a:p>
          <a:p>
            <a:r>
              <a:rPr lang="en-US" altLang="zh-TW" sz="1100" dirty="0"/>
              <a:t>(</a:t>
            </a:r>
            <a:r>
              <a:rPr lang="zh-TW" altLang="en-US" sz="1100" dirty="0"/>
              <a:t>网址：</a:t>
            </a:r>
            <a:r>
              <a:rPr lang="en-US" altLang="zh-TW" sz="1100" dirty="0"/>
              <a:t>https://paper.udn.com/udnpaper/PID0004/333256/web/#6L-13527184L)</a:t>
            </a:r>
          </a:p>
        </p:txBody>
      </p:sp>
    </p:spTree>
    <p:extLst>
      <p:ext uri="{BB962C8B-B14F-4D97-AF65-F5344CB8AC3E}">
        <p14:creationId xmlns:p14="http://schemas.microsoft.com/office/powerpoint/2010/main" val="1142603773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D5C55-509E-4043-9C95-2AD757872A1D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F9B4D8C5-AB5C-4098-B672-E0D31662C6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ACA402-BFA4-4FBB-835D-7362E4278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3757</TotalTime>
  <Words>1500</Words>
  <Application>Microsoft Office PowerPoint</Application>
  <PresentationFormat>On-screen Show (4:3)</PresentationFormat>
  <Paragraphs>105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飛機雲</vt:lpstr>
      <vt:lpstr>生活事件事例「谣言止于智者」</vt:lpstr>
      <vt:lpstr>PowerPoint Presentation</vt:lpstr>
      <vt:lpstr>学习重点</vt:lpstr>
      <vt:lpstr>信不信由你！</vt:lpstr>
      <vt:lpstr>PowerPoint Presentation</vt:lpstr>
      <vt:lpstr>PowerPoint Presentation</vt:lpstr>
      <vt:lpstr>PowerPoint Presentation</vt:lpstr>
      <vt:lpstr>反思问题</vt:lpstr>
      <vt:lpstr> 评估资讯的真伪清单</vt:lpstr>
      <vt:lpstr>PowerPoint Presentation</vt:lpstr>
      <vt:lpstr>总结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謠言止於智者</dc:title>
  <dc:creator>NG, Shun-tak Derrick</dc:creator>
  <cp:lastModifiedBy>MAN, Shi-chun</cp:lastModifiedBy>
  <cp:revision>58</cp:revision>
  <cp:lastPrinted>2020-06-05T02:23:32Z</cp:lastPrinted>
  <dcterms:created xsi:type="dcterms:W3CDTF">2020-05-11T00:54:06Z</dcterms:created>
  <dcterms:modified xsi:type="dcterms:W3CDTF">2026-01-06T08:47:50Z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