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0"/>
  </p:notesMasterIdLst>
  <p:handoutMasterIdLst>
    <p:handoutMasterId r:id="rId21"/>
  </p:handoutMasterIdLst>
  <p:sldIdLst>
    <p:sldId id="256" r:id="rId5"/>
    <p:sldId id="257" r:id="rId6"/>
    <p:sldId id="260" r:id="rId7"/>
    <p:sldId id="265" r:id="rId8"/>
    <p:sldId id="266" r:id="rId9"/>
    <p:sldId id="267" r:id="rId10"/>
    <p:sldId id="282" r:id="rId11"/>
    <p:sldId id="283" r:id="rId12"/>
    <p:sldId id="284" r:id="rId13"/>
    <p:sldId id="281" r:id="rId14"/>
    <p:sldId id="268" r:id="rId15"/>
    <p:sldId id="286" r:id="rId16"/>
    <p:sldId id="285" r:id="rId17"/>
    <p:sldId id="269" r:id="rId18"/>
    <p:sldId id="280" r:id="rId19"/>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5B0A472-2484-4239-AA9E-61727686F9F5}">
          <p14:sldIdLst>
            <p14:sldId id="256"/>
            <p14:sldId id="257"/>
            <p14:sldId id="260"/>
            <p14:sldId id="265"/>
            <p14:sldId id="266"/>
            <p14:sldId id="267"/>
            <p14:sldId id="282"/>
            <p14:sldId id="283"/>
            <p14:sldId id="284"/>
            <p14:sldId id="281"/>
            <p14:sldId id="268"/>
            <p14:sldId id="286"/>
            <p14:sldId id="285"/>
            <p14:sldId id="26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2A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98" autoAdjust="0"/>
  </p:normalViewPr>
  <p:slideViewPr>
    <p:cSldViewPr snapToGrid="0">
      <p:cViewPr varScale="1">
        <p:scale>
          <a:sx n="88" d="100"/>
          <a:sy n="88" d="100"/>
        </p:scale>
        <p:origin x="23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4E755962-7540-4F57-B4DC-5EA60307A2C3}" type="datetimeFigureOut">
              <a:rPr lang="zh-HK" altLang="en-US" smtClean="0"/>
              <a:t>6/1/2026</a:t>
            </a:fld>
            <a:endParaRPr lang="zh-HK" altLang="en-US" dirty="0"/>
          </a:p>
        </p:txBody>
      </p:sp>
      <p:sp>
        <p:nvSpPr>
          <p:cNvPr id="4" name="頁尾版面配置區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0464C74C-6EDC-467F-B245-9DB73B72988A}" type="slidenum">
              <a:rPr lang="zh-HK" altLang="en-US" smtClean="0"/>
              <a:t>‹#›</a:t>
            </a:fld>
            <a:endParaRPr lang="zh-HK" altLang="en-US" dirty="0"/>
          </a:p>
        </p:txBody>
      </p:sp>
    </p:spTree>
    <p:extLst>
      <p:ext uri="{BB962C8B-B14F-4D97-AF65-F5344CB8AC3E}">
        <p14:creationId xmlns:p14="http://schemas.microsoft.com/office/powerpoint/2010/main" val="313520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22F25F98-BD81-4D9E-B4AB-211B774215CD}" type="datetimeFigureOut">
              <a:rPr lang="zh-HK" altLang="en-US" smtClean="0"/>
              <a:t>6/1/2026</a:t>
            </a:fld>
            <a:endParaRPr lang="zh-HK" altLang="en-US" dirty="0"/>
          </a:p>
        </p:txBody>
      </p:sp>
      <p:sp>
        <p:nvSpPr>
          <p:cNvPr id="4" name="投影片影像版面配置區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CB83B4B7-279B-437B-AF92-BE15D5D0A52B}" type="slidenum">
              <a:rPr lang="zh-HK" altLang="en-US" smtClean="0"/>
              <a:t>‹#›</a:t>
            </a:fld>
            <a:endParaRPr lang="zh-HK" altLang="en-US" dirty="0"/>
          </a:p>
        </p:txBody>
      </p:sp>
    </p:spTree>
    <p:extLst>
      <p:ext uri="{BB962C8B-B14F-4D97-AF65-F5344CB8AC3E}">
        <p14:creationId xmlns:p14="http://schemas.microsoft.com/office/powerpoint/2010/main" val="6036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kedcity.net/etv/resource/43733871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CB83B4B7-279B-437B-AF92-BE15D5D0A52B}" type="slidenum">
              <a:rPr lang="zh-HK" altLang="en-US" smtClean="0"/>
              <a:t>1</a:t>
            </a:fld>
            <a:endParaRPr lang="zh-HK" altLang="en-US" dirty="0"/>
          </a:p>
        </p:txBody>
      </p:sp>
    </p:spTree>
    <p:extLst>
      <p:ext uri="{BB962C8B-B14F-4D97-AF65-F5344CB8AC3E}">
        <p14:creationId xmlns:p14="http://schemas.microsoft.com/office/powerpoint/2010/main" val="14637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433763" y="849313"/>
            <a:ext cx="3059112" cy="229393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10</a:t>
            </a:fld>
            <a:endParaRPr lang="zh-HK" altLang="en-US" dirty="0"/>
          </a:p>
        </p:txBody>
      </p:sp>
    </p:spTree>
    <p:extLst>
      <p:ext uri="{BB962C8B-B14F-4D97-AF65-F5344CB8AC3E}">
        <p14:creationId xmlns:p14="http://schemas.microsoft.com/office/powerpoint/2010/main" val="121499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a:t>
            </a:r>
            <a:r>
              <a:rPr lang="en-US" altLang="zh-TW" dirty="0"/>
              <a:t>SMCRE</a:t>
            </a:r>
            <a:r>
              <a:rPr lang="zh-TW" altLang="en-US" dirty="0"/>
              <a:t>」分析原则 </a:t>
            </a:r>
            <a:r>
              <a:rPr lang="en-US" altLang="zh-TW" dirty="0"/>
              <a:t>(</a:t>
            </a:r>
            <a:r>
              <a:rPr lang="zh-TW" altLang="en-US" dirty="0"/>
              <a:t>见教师参考资料</a:t>
            </a:r>
            <a:r>
              <a:rPr lang="en-US" altLang="zh-TW" dirty="0"/>
              <a:t>)</a:t>
            </a:r>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11</a:t>
            </a:fld>
            <a:endParaRPr lang="zh-HK" altLang="en-US" dirty="0"/>
          </a:p>
        </p:txBody>
      </p:sp>
    </p:spTree>
    <p:extLst>
      <p:ext uri="{BB962C8B-B14F-4D97-AF65-F5344CB8AC3E}">
        <p14:creationId xmlns:p14="http://schemas.microsoft.com/office/powerpoint/2010/main" val="156005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12</a:t>
            </a:fld>
            <a:endParaRPr lang="zh-HK" altLang="en-US" dirty="0"/>
          </a:p>
        </p:txBody>
      </p:sp>
    </p:spTree>
    <p:extLst>
      <p:ext uri="{BB962C8B-B14F-4D97-AF65-F5344CB8AC3E}">
        <p14:creationId xmlns:p14="http://schemas.microsoft.com/office/powerpoint/2010/main" val="273186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师</a:t>
            </a:r>
            <a:r>
              <a:rPr lang="zh-TW" altLang="en-US" sz="1200" kern="1200" dirty="0">
                <a:solidFill>
                  <a:schemeClr val="tx1"/>
                </a:solidFill>
                <a:effectLst/>
                <a:latin typeface="+mn-lt"/>
                <a:ea typeface="+mn-ea"/>
                <a:cs typeface="+mn-cs"/>
              </a:rPr>
              <a:t>让学生</a:t>
            </a:r>
            <a:r>
              <a:rPr lang="zh-HK" altLang="zh-HK" sz="1200" kern="1200" dirty="0">
                <a:solidFill>
                  <a:schemeClr val="tx1"/>
                </a:solidFill>
                <a:effectLst/>
                <a:latin typeface="+mn-lt"/>
                <a:ea typeface="+mn-ea"/>
                <a:cs typeface="+mn-cs"/>
              </a:rPr>
              <a:t>阅</a:t>
            </a:r>
            <a:r>
              <a:rPr lang="zh-TW" altLang="zh-HK" sz="1200" kern="1200" dirty="0">
                <a:solidFill>
                  <a:schemeClr val="tx1"/>
                </a:solidFill>
                <a:effectLst/>
                <a:latin typeface="+mn-lt"/>
                <a:ea typeface="+mn-ea"/>
                <a:cs typeface="+mn-cs"/>
              </a:rPr>
              <a:t>读</a:t>
            </a:r>
            <a:r>
              <a:rPr lang="en-US" altLang="zh-TW"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综合新闻报道</a:t>
            </a: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并</a:t>
            </a:r>
            <a:r>
              <a:rPr lang="zh-HK" altLang="zh-HK" sz="1200" kern="1200" dirty="0">
                <a:solidFill>
                  <a:schemeClr val="tx1"/>
                </a:solidFill>
                <a:effectLst/>
                <a:latin typeface="+mn-lt"/>
                <a:ea typeface="+mn-ea"/>
                <a:cs typeface="+mn-cs"/>
              </a:rPr>
              <a:t>运用本课堂活</a:t>
            </a:r>
            <a:r>
              <a:rPr lang="zh-TW" altLang="zh-HK" sz="1200" kern="1200" dirty="0">
                <a:solidFill>
                  <a:schemeClr val="tx1"/>
                </a:solidFill>
                <a:effectLst/>
                <a:latin typeface="+mn-lt"/>
                <a:ea typeface="+mn-ea"/>
                <a:cs typeface="+mn-cs"/>
              </a:rPr>
              <a:t>动</a:t>
            </a:r>
            <a:r>
              <a:rPr lang="zh-HK" altLang="zh-HK" sz="1200" kern="1200" dirty="0">
                <a:solidFill>
                  <a:schemeClr val="tx1"/>
                </a:solidFill>
                <a:effectLst/>
                <a:latin typeface="+mn-lt"/>
                <a:ea typeface="+mn-ea"/>
                <a:cs typeface="+mn-cs"/>
              </a:rPr>
              <a:t>所学进行个人反思，然后撰</a:t>
            </a:r>
            <a:r>
              <a:rPr lang="zh-TW" altLang="zh-HK" sz="1200" kern="1200" dirty="0">
                <a:solidFill>
                  <a:schemeClr val="tx1"/>
                </a:solidFill>
                <a:effectLst/>
                <a:latin typeface="+mn-lt"/>
                <a:ea typeface="+mn-ea"/>
                <a:cs typeface="+mn-cs"/>
              </a:rPr>
              <a:t>写</a:t>
            </a:r>
            <a:r>
              <a:rPr lang="zh-HK" altLang="zh-HK" sz="1200" kern="1200" dirty="0">
                <a:solidFill>
                  <a:schemeClr val="tx1"/>
                </a:solidFill>
                <a:effectLst/>
                <a:latin typeface="+mn-lt"/>
                <a:ea typeface="+mn-ea"/>
                <a:cs typeface="+mn-cs"/>
              </a:rPr>
              <a:t>一篇不少于</a:t>
            </a:r>
            <a:r>
              <a:rPr lang="en-US" altLang="zh-HK" sz="1200" kern="1200" dirty="0">
                <a:solidFill>
                  <a:schemeClr val="tx1"/>
                </a:solidFill>
                <a:effectLst/>
                <a:latin typeface="+mn-lt"/>
                <a:ea typeface="+mn-ea"/>
                <a:cs typeface="+mn-cs"/>
              </a:rPr>
              <a:t>200</a:t>
            </a:r>
            <a:r>
              <a:rPr lang="zh-HK" altLang="zh-HK" sz="1200" kern="1200" dirty="0">
                <a:solidFill>
                  <a:schemeClr val="tx1"/>
                </a:solidFill>
                <a:effectLst/>
                <a:latin typeface="+mn-lt"/>
                <a:ea typeface="+mn-ea"/>
                <a:cs typeface="+mn-cs"/>
              </a:rPr>
              <a:t>字的分享短文。</a:t>
            </a:r>
            <a:endParaRPr lang="zh-HK"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学习重点：</a:t>
            </a:r>
          </a:p>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明辨</a:t>
            </a:r>
            <a:r>
              <a:rPr lang="zh-TW" altLang="en-US" sz="1200" kern="100" dirty="0">
                <a:ln w="0"/>
                <a:effectLst>
                  <a:outerShdw blurRad="38100" dist="19050" dir="2700000" algn="tl" rotWithShape="0">
                    <a:schemeClr val="dk1">
                      <a:alpha val="40000"/>
                    </a:schemeClr>
                  </a:outerShdw>
                </a:effectLst>
                <a:latin typeface="Calibri" panose="020F0502020204030204" pitchFamily="34" charset="0"/>
                <a:ea typeface="標楷體" panose="03000509000000000000" pitchFamily="65" charset="-120"/>
                <a:cs typeface="Times New Roman" panose="02020603050405020304" pitchFamily="18" charset="0"/>
              </a:rPr>
              <a:t>个案</a:t>
            </a:r>
            <a:r>
              <a:rPr lang="zh-TW" altLang="en-US" sz="1200" kern="1200" dirty="0">
                <a:ln w="0"/>
                <a:solidFill>
                  <a:schemeClr val="tx1"/>
                </a:solidFill>
                <a:effectLst/>
                <a:latin typeface="+mn-lt"/>
                <a:ea typeface="+mn-ea"/>
                <a:cs typeface="+mn-cs"/>
              </a:rPr>
              <a:t>涉</a:t>
            </a:r>
            <a:r>
              <a:rPr lang="zh-TW" altLang="en-US" sz="1200" kern="1200" dirty="0">
                <a:solidFill>
                  <a:schemeClr val="tx1"/>
                </a:solidFill>
                <a:effectLst/>
                <a:latin typeface="+mn-lt"/>
                <a:ea typeface="+mn-ea"/>
                <a:cs typeface="+mn-cs"/>
              </a:rPr>
              <a:t>及的不当行为和</a:t>
            </a:r>
            <a:r>
              <a:rPr lang="zh-TW" altLang="en-US" sz="1200" b="0" i="0" u="none" strike="noStrike" kern="1200" dirty="0">
                <a:solidFill>
                  <a:schemeClr val="tx1"/>
                </a:solidFill>
                <a:effectLst/>
                <a:latin typeface="+mn-lt"/>
                <a:ea typeface="+mn-ea"/>
                <a:cs typeface="+mn-cs"/>
              </a:rPr>
              <a:t>对现实社会的影响</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latin typeface="+mn-lt"/>
                <a:ea typeface="+mn-ea"/>
                <a:cs typeface="+mn-cs"/>
              </a:rPr>
              <a:t>反思不恰当的网络行为，深化尊重他人和责任感和法治的价值观和态度。</a:t>
            </a:r>
            <a:endParaRPr lang="en-US"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13</a:t>
            </a:fld>
            <a:endParaRPr lang="zh-HK" altLang="en-US" dirty="0"/>
          </a:p>
        </p:txBody>
      </p:sp>
    </p:spTree>
    <p:extLst>
      <p:ext uri="{BB962C8B-B14F-4D97-AF65-F5344CB8AC3E}">
        <p14:creationId xmlns:p14="http://schemas.microsoft.com/office/powerpoint/2010/main" val="300624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14</a:t>
            </a:fld>
            <a:endParaRPr lang="zh-HK" altLang="en-US" dirty="0"/>
          </a:p>
        </p:txBody>
      </p:sp>
    </p:spTree>
    <p:extLst>
      <p:ext uri="{BB962C8B-B14F-4D97-AF65-F5344CB8AC3E}">
        <p14:creationId xmlns:p14="http://schemas.microsoft.com/office/powerpoint/2010/main" val="21398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15</a:t>
            </a:fld>
            <a:endParaRPr lang="zh-HK" altLang="en-US" dirty="0"/>
          </a:p>
        </p:txBody>
      </p:sp>
    </p:spTree>
    <p:extLst>
      <p:ext uri="{BB962C8B-B14F-4D97-AF65-F5344CB8AC3E}">
        <p14:creationId xmlns:p14="http://schemas.microsoft.com/office/powerpoint/2010/main" val="43180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433763" y="849313"/>
            <a:ext cx="3059112" cy="229393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B83B4B7-279B-437B-AF92-BE15D5D0A52B}" type="slidenum">
              <a:rPr lang="zh-HK" altLang="en-US" smtClean="0"/>
              <a:t>2</a:t>
            </a:fld>
            <a:endParaRPr lang="zh-HK" altLang="en-US" dirty="0"/>
          </a:p>
        </p:txBody>
      </p:sp>
    </p:spTree>
    <p:extLst>
      <p:ext uri="{BB962C8B-B14F-4D97-AF65-F5344CB8AC3E}">
        <p14:creationId xmlns:p14="http://schemas.microsoft.com/office/powerpoint/2010/main" val="208760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学习重点</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辨识网上常见资讯标题的特征。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让学生了解夸张失实的资讯泛滥情况，并以此引入课题。</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r>
              <a:rPr lang="zh-HK" altLang="zh-HK" sz="1200" kern="1200" dirty="0">
                <a:solidFill>
                  <a:schemeClr val="tx1"/>
                </a:solidFill>
                <a:effectLst/>
                <a:latin typeface="+mn-lt"/>
                <a:ea typeface="+mn-ea"/>
                <a:cs typeface="+mn-cs"/>
              </a:rPr>
              <a:t>学生或未能准确地说出相</a:t>
            </a:r>
            <a:r>
              <a:rPr lang="zh-TW" altLang="zh-HK" sz="1200" kern="1200" dirty="0">
                <a:solidFill>
                  <a:schemeClr val="tx1"/>
                </a:solidFill>
                <a:effectLst/>
                <a:latin typeface="+mn-lt"/>
                <a:ea typeface="+mn-ea"/>
                <a:cs typeface="+mn-cs"/>
              </a:rPr>
              <a:t>关</a:t>
            </a:r>
            <a:r>
              <a:rPr lang="zh-HK" altLang="zh-HK" sz="1200" kern="1200" dirty="0">
                <a:solidFill>
                  <a:schemeClr val="tx1"/>
                </a:solidFill>
                <a:effectLst/>
                <a:latin typeface="+mn-lt"/>
                <a:ea typeface="+mn-ea"/>
                <a:cs typeface="+mn-cs"/>
              </a:rPr>
              <a:t>例子，教</a:t>
            </a:r>
            <a:r>
              <a:rPr lang="zh-TW" altLang="zh-HK" sz="1200" kern="1200" dirty="0">
                <a:solidFill>
                  <a:schemeClr val="tx1"/>
                </a:solidFill>
                <a:effectLst/>
                <a:latin typeface="+mn-lt"/>
                <a:ea typeface="+mn-ea"/>
                <a:cs typeface="+mn-cs"/>
              </a:rPr>
              <a:t>师</a:t>
            </a:r>
            <a:r>
              <a:rPr lang="zh-HK" altLang="zh-HK" sz="1200" kern="1200" dirty="0">
                <a:solidFill>
                  <a:schemeClr val="tx1"/>
                </a:solidFill>
                <a:effectLst/>
                <a:latin typeface="+mn-lt"/>
                <a:ea typeface="+mn-ea"/>
                <a:cs typeface="+mn-cs"/>
              </a:rPr>
              <a:t>可引用以下标题作提示：</a:t>
            </a:r>
            <a:endParaRPr lang="zh-TW"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千万不要</a:t>
            </a:r>
            <a:r>
              <a:rPr lang="en-US" altLang="zh-HK" sz="1200" kern="1200" dirty="0">
                <a:solidFill>
                  <a:schemeClr val="tx1"/>
                </a:solidFill>
                <a:effectLst/>
                <a:latin typeface="+mn-lt"/>
                <a:ea typeface="+mn-ea"/>
                <a:cs typeface="+mn-cs"/>
              </a:rPr>
              <a:t>XXX</a:t>
            </a:r>
            <a:r>
              <a:rPr lang="zh-HK" altLang="zh-HK" sz="1200" kern="1200" dirty="0">
                <a:solidFill>
                  <a:schemeClr val="tx1"/>
                </a:solidFill>
                <a:effectLst/>
                <a:latin typeface="+mn-lt"/>
                <a:ea typeface="+mn-ea"/>
                <a:cs typeface="+mn-cs"/>
              </a:rPr>
              <a:t>，知</a:t>
            </a:r>
            <a:r>
              <a:rPr lang="zh-TW" altLang="zh-HK" sz="1200" kern="1200" dirty="0">
                <a:solidFill>
                  <a:schemeClr val="tx1"/>
                </a:solidFill>
                <a:effectLst/>
                <a:latin typeface="+mn-lt"/>
                <a:ea typeface="+mn-ea"/>
                <a:cs typeface="+mn-cs"/>
              </a:rPr>
              <a:t>道</a:t>
            </a:r>
            <a:r>
              <a:rPr lang="zh-HK" altLang="zh-HK" sz="1200" kern="1200" dirty="0">
                <a:solidFill>
                  <a:schemeClr val="tx1"/>
                </a:solidFill>
                <a:effectLst/>
                <a:latin typeface="+mn-lt"/>
                <a:ea typeface="+mn-ea"/>
                <a:cs typeface="+mn-cs"/>
              </a:rPr>
              <a:t>真</a:t>
            </a:r>
            <a:r>
              <a:rPr lang="zh-TW" altLang="zh-HK" sz="1200" kern="1200" dirty="0">
                <a:solidFill>
                  <a:schemeClr val="tx1"/>
                </a:solidFill>
                <a:effectLst/>
                <a:latin typeface="+mn-lt"/>
                <a:ea typeface="+mn-ea"/>
                <a:cs typeface="+mn-cs"/>
              </a:rPr>
              <a:t>相</a:t>
            </a:r>
            <a:r>
              <a:rPr lang="zh-HK" altLang="zh-HK" sz="1200" kern="1200" dirty="0">
                <a:solidFill>
                  <a:schemeClr val="tx1"/>
                </a:solidFill>
                <a:effectLst/>
                <a:latin typeface="+mn-lt"/>
                <a:ea typeface="+mn-ea"/>
                <a:cs typeface="+mn-cs"/>
              </a:rPr>
              <a:t>后你后悔也来不及</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增强记忆的秘</a:t>
            </a:r>
            <a:r>
              <a:rPr lang="zh-TW" altLang="zh-HK" sz="1200" kern="1200" dirty="0">
                <a:solidFill>
                  <a:schemeClr val="tx1"/>
                </a:solidFill>
                <a:effectLst/>
                <a:latin typeface="+mn-lt"/>
                <a:ea typeface="+mn-ea"/>
                <a:cs typeface="+mn-cs"/>
              </a:rPr>
              <a:t>密</a:t>
            </a:r>
            <a:r>
              <a:rPr lang="zh-HK" altLang="zh-HK" sz="1200" kern="1200" dirty="0">
                <a:solidFill>
                  <a:schemeClr val="tx1"/>
                </a:solidFill>
                <a:effectLst/>
                <a:latin typeface="+mn-lt"/>
                <a:ea typeface="+mn-ea"/>
                <a:cs typeface="+mn-cs"/>
              </a:rPr>
              <a:t>，学霸看完都呆了！</a:t>
            </a:r>
            <a:r>
              <a:rPr lang="en-US" altLang="zh-HK"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震惊</a:t>
            </a: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73</a:t>
            </a:r>
            <a:r>
              <a:rPr lang="zh-TW" altLang="en-US"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亿地球人的事实</a:t>
            </a:r>
            <a:r>
              <a:rPr lang="en-US" altLang="zh-TW" sz="12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师</a:t>
            </a:r>
            <a:r>
              <a:rPr lang="zh-HK" altLang="zh-HK" sz="1200" kern="1200" dirty="0">
                <a:solidFill>
                  <a:schemeClr val="tx1"/>
                </a:solidFill>
                <a:effectLst/>
                <a:latin typeface="+mn-lt"/>
                <a:ea typeface="+mn-ea"/>
                <a:cs typeface="+mn-cs"/>
              </a:rPr>
              <a:t>邀</a:t>
            </a:r>
            <a:r>
              <a:rPr lang="zh-TW" altLang="zh-HK" sz="1200" kern="1200" dirty="0">
                <a:solidFill>
                  <a:schemeClr val="tx1"/>
                </a:solidFill>
                <a:effectLst/>
                <a:latin typeface="+mn-lt"/>
                <a:ea typeface="+mn-ea"/>
                <a:cs typeface="+mn-cs"/>
              </a:rPr>
              <a:t>请</a:t>
            </a:r>
            <a:r>
              <a:rPr lang="zh-HK" altLang="zh-HK" sz="1200" kern="1200" dirty="0">
                <a:solidFill>
                  <a:schemeClr val="tx1"/>
                </a:solidFill>
                <a:effectLst/>
                <a:latin typeface="+mn-lt"/>
                <a:ea typeface="+mn-ea"/>
                <a:cs typeface="+mn-cs"/>
              </a:rPr>
              <a:t>学生自</a:t>
            </a:r>
            <a:r>
              <a:rPr lang="zh-TW" altLang="zh-HK" sz="1200" kern="1200" dirty="0">
                <a:solidFill>
                  <a:schemeClr val="tx1"/>
                </a:solidFill>
                <a:effectLst/>
                <a:latin typeface="+mn-lt"/>
                <a:ea typeface="+mn-ea"/>
                <a:cs typeface="+mn-cs"/>
              </a:rPr>
              <a:t>由</a:t>
            </a:r>
            <a:r>
              <a:rPr lang="zh-HK" altLang="zh-HK" sz="1200" kern="1200" dirty="0">
                <a:solidFill>
                  <a:schemeClr val="tx1"/>
                </a:solidFill>
                <a:effectLst/>
                <a:latin typeface="+mn-lt"/>
                <a:ea typeface="+mn-ea"/>
                <a:cs typeface="+mn-cs"/>
              </a:rPr>
              <a:t>作答，归</a:t>
            </a:r>
            <a:r>
              <a:rPr lang="zh-TW" altLang="zh-HK" sz="1200" kern="1200" dirty="0">
                <a:solidFill>
                  <a:schemeClr val="tx1"/>
                </a:solidFill>
                <a:effectLst/>
                <a:latin typeface="+mn-lt"/>
                <a:ea typeface="+mn-ea"/>
                <a:cs typeface="+mn-cs"/>
              </a:rPr>
              <a:t>纳</a:t>
            </a:r>
            <a:r>
              <a:rPr lang="zh-HK" altLang="zh-HK" sz="1200" kern="1200" dirty="0">
                <a:solidFill>
                  <a:schemeClr val="tx1"/>
                </a:solidFill>
                <a:effectLst/>
                <a:latin typeface="+mn-lt"/>
                <a:ea typeface="+mn-ea"/>
                <a:cs typeface="+mn-cs"/>
              </a:rPr>
              <a:t>学生意</a:t>
            </a:r>
            <a:r>
              <a:rPr lang="zh-TW" altLang="zh-HK" sz="1200" kern="1200" dirty="0">
                <a:solidFill>
                  <a:schemeClr val="tx1"/>
                </a:solidFill>
                <a:effectLst/>
                <a:latin typeface="+mn-lt"/>
                <a:ea typeface="+mn-ea"/>
                <a:cs typeface="+mn-cs"/>
              </a:rPr>
              <a:t>见</a:t>
            </a:r>
            <a:r>
              <a:rPr lang="zh-HK" altLang="zh-HK" sz="1200" kern="1200" dirty="0">
                <a:solidFill>
                  <a:schemeClr val="tx1"/>
                </a:solidFill>
                <a:effectLst/>
                <a:latin typeface="+mn-lt"/>
                <a:ea typeface="+mn-ea"/>
                <a:cs typeface="+mn-cs"/>
              </a:rPr>
              <a:t>并作回应。</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小结：这些标</a:t>
            </a:r>
            <a:r>
              <a:rPr lang="zh-HK" altLang="zh-HK" sz="1200" kern="1200" dirty="0">
                <a:solidFill>
                  <a:schemeClr val="tx1"/>
                </a:solidFill>
                <a:effectLst/>
                <a:latin typeface="+mn-lt"/>
                <a:ea typeface="+mn-ea"/>
                <a:cs typeface="+mn-cs"/>
              </a:rPr>
              <a:t>题</a:t>
            </a:r>
            <a:r>
              <a:rPr lang="zh-TW" altLang="zh-HK" sz="1200" kern="1200" dirty="0">
                <a:solidFill>
                  <a:schemeClr val="tx1"/>
                </a:solidFill>
                <a:effectLst/>
                <a:latin typeface="+mn-lt"/>
                <a:ea typeface="+mn-ea"/>
                <a:cs typeface="+mn-cs"/>
              </a:rPr>
              <a:t>大</a:t>
            </a:r>
            <a:r>
              <a:rPr lang="zh-HK" altLang="zh-HK" sz="1200" kern="1200" dirty="0">
                <a:solidFill>
                  <a:schemeClr val="tx1"/>
                </a:solidFill>
                <a:effectLst/>
                <a:latin typeface="+mn-lt"/>
                <a:ea typeface="+mn-ea"/>
                <a:cs typeface="+mn-cs"/>
              </a:rPr>
              <a:t>多具</a:t>
            </a:r>
            <a:r>
              <a:rPr lang="zh-TW" altLang="zh-HK" sz="1200" kern="1200" dirty="0">
                <a:solidFill>
                  <a:schemeClr val="tx1"/>
                </a:solidFill>
                <a:effectLst/>
                <a:latin typeface="+mn-lt"/>
                <a:ea typeface="+mn-ea"/>
                <a:cs typeface="+mn-cs"/>
              </a:rPr>
              <a:t>有</a:t>
            </a:r>
            <a:r>
              <a:rPr lang="zh-HK" altLang="zh-HK" sz="1200" kern="1200" dirty="0">
                <a:solidFill>
                  <a:schemeClr val="tx1"/>
                </a:solidFill>
                <a:effectLst/>
                <a:latin typeface="+mn-lt"/>
                <a:ea typeface="+mn-ea"/>
                <a:cs typeface="+mn-cs"/>
              </a:rPr>
              <a:t>肤</a:t>
            </a:r>
            <a:r>
              <a:rPr lang="zh-TW" altLang="zh-HK" sz="1200" kern="1200" dirty="0">
                <a:solidFill>
                  <a:schemeClr val="tx1"/>
                </a:solidFill>
                <a:effectLst/>
                <a:latin typeface="+mn-lt"/>
                <a:ea typeface="+mn-ea"/>
                <a:cs typeface="+mn-cs"/>
              </a:rPr>
              <a:t>浅</a:t>
            </a:r>
            <a:r>
              <a:rPr lang="zh-HK" altLang="zh-HK" sz="1200" kern="1200" dirty="0">
                <a:solidFill>
                  <a:schemeClr val="tx1"/>
                </a:solidFill>
                <a:effectLst/>
                <a:latin typeface="+mn-lt"/>
                <a:ea typeface="+mn-ea"/>
                <a:cs typeface="+mn-cs"/>
              </a:rPr>
              <a:t>、夸</a:t>
            </a:r>
            <a:r>
              <a:rPr lang="zh-TW" altLang="zh-HK" sz="1200" kern="1200" dirty="0">
                <a:solidFill>
                  <a:schemeClr val="tx1"/>
                </a:solidFill>
                <a:effectLst/>
                <a:latin typeface="+mn-lt"/>
                <a:ea typeface="+mn-ea"/>
                <a:cs typeface="+mn-cs"/>
              </a:rPr>
              <a:t>大</a:t>
            </a:r>
            <a:r>
              <a:rPr lang="zh-HK" altLang="zh-HK" sz="1200" kern="1200" dirty="0">
                <a:solidFill>
                  <a:schemeClr val="tx1"/>
                </a:solidFill>
                <a:effectLst/>
                <a:latin typeface="+mn-lt"/>
                <a:ea typeface="+mn-ea"/>
                <a:cs typeface="+mn-cs"/>
              </a:rPr>
              <a:t>、煽</a:t>
            </a:r>
            <a:r>
              <a:rPr lang="zh-TW" altLang="zh-HK" sz="1200" kern="1200" dirty="0">
                <a:solidFill>
                  <a:schemeClr val="tx1"/>
                </a:solidFill>
                <a:effectLst/>
                <a:latin typeface="+mn-lt"/>
                <a:ea typeface="+mn-ea"/>
                <a:cs typeface="+mn-cs"/>
              </a:rPr>
              <a:t>情</a:t>
            </a:r>
            <a:r>
              <a:rPr lang="zh-HK" altLang="zh-HK" sz="1200" kern="1200" dirty="0">
                <a:solidFill>
                  <a:schemeClr val="tx1"/>
                </a:solidFill>
                <a:effectLst/>
                <a:latin typeface="+mn-lt"/>
                <a:ea typeface="+mn-ea"/>
                <a:cs typeface="+mn-cs"/>
              </a:rPr>
              <a:t>等特</a:t>
            </a:r>
            <a:r>
              <a:rPr lang="zh-TW" altLang="zh-HK" sz="1200" kern="1200" dirty="0">
                <a:solidFill>
                  <a:schemeClr val="tx1"/>
                </a:solidFill>
                <a:effectLst/>
                <a:latin typeface="+mn-lt"/>
                <a:ea typeface="+mn-ea"/>
                <a:cs typeface="+mn-cs"/>
              </a:rPr>
              <a:t>征</a:t>
            </a:r>
            <a:r>
              <a:rPr lang="zh-HK" altLang="zh-HK" sz="1200" kern="1200" dirty="0">
                <a:solidFill>
                  <a:schemeClr val="tx1"/>
                </a:solidFill>
                <a:effectLst/>
                <a:latin typeface="+mn-lt"/>
                <a:ea typeface="+mn-ea"/>
                <a:cs typeface="+mn-cs"/>
              </a:rPr>
              <a:t>，常以「趣</a:t>
            </a:r>
            <a:r>
              <a:rPr lang="zh-TW" altLang="zh-HK" sz="1200" kern="1200" dirty="0">
                <a:solidFill>
                  <a:schemeClr val="tx1"/>
                </a:solidFill>
                <a:effectLst/>
                <a:latin typeface="+mn-lt"/>
                <a:ea typeface="+mn-ea"/>
                <a:cs typeface="+mn-cs"/>
              </a:rPr>
              <a:t>闻</a:t>
            </a:r>
            <a:r>
              <a:rPr lang="zh-HK" altLang="zh-HK" sz="1200" kern="1200" dirty="0">
                <a:solidFill>
                  <a:schemeClr val="tx1"/>
                </a:solidFill>
                <a:effectLst/>
                <a:latin typeface="+mn-lt"/>
                <a:ea typeface="+mn-ea"/>
                <a:cs typeface="+mn-cs"/>
              </a:rPr>
              <a:t>、或「娱</a:t>
            </a:r>
            <a:r>
              <a:rPr lang="zh-TW" altLang="zh-HK" sz="1200" kern="1200" dirty="0">
                <a:solidFill>
                  <a:schemeClr val="tx1"/>
                </a:solidFill>
                <a:effectLst/>
                <a:latin typeface="+mn-lt"/>
                <a:ea typeface="+mn-ea"/>
                <a:cs typeface="+mn-cs"/>
              </a:rPr>
              <a:t>乐</a:t>
            </a:r>
            <a:r>
              <a:rPr lang="zh-HK" altLang="zh-HK" sz="1200" kern="1200" dirty="0">
                <a:solidFill>
                  <a:schemeClr val="tx1"/>
                </a:solidFill>
                <a:effectLst/>
                <a:latin typeface="+mn-lt"/>
                <a:ea typeface="+mn-ea"/>
                <a:cs typeface="+mn-cs"/>
              </a:rPr>
              <a:t>」题</a:t>
            </a:r>
            <a:r>
              <a:rPr lang="zh-TW" altLang="zh-HK" sz="1200" kern="1200" dirty="0">
                <a:solidFill>
                  <a:schemeClr val="tx1"/>
                </a:solidFill>
                <a:effectLst/>
                <a:latin typeface="+mn-lt"/>
                <a:ea typeface="+mn-ea"/>
                <a:cs typeface="+mn-cs"/>
              </a:rPr>
              <a:t>材</a:t>
            </a:r>
            <a:r>
              <a:rPr lang="zh-HK" altLang="zh-HK" sz="1200" kern="1200" dirty="0">
                <a:solidFill>
                  <a:schemeClr val="tx1"/>
                </a:solidFill>
                <a:effectLst/>
                <a:latin typeface="+mn-lt"/>
                <a:ea typeface="+mn-ea"/>
                <a:cs typeface="+mn-cs"/>
              </a:rPr>
              <a:t>吸引受众的好奇心而点击进网站。</a:t>
            </a:r>
            <a:endParaRPr lang="zh-TW" altLang="zh-HK"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3</a:t>
            </a:fld>
            <a:endParaRPr lang="zh-HK" altLang="en-US" dirty="0"/>
          </a:p>
        </p:txBody>
      </p:sp>
    </p:spTree>
    <p:extLst>
      <p:ext uri="{BB962C8B-B14F-4D97-AF65-F5344CB8AC3E}">
        <p14:creationId xmlns:p14="http://schemas.microsoft.com/office/powerpoint/2010/main" val="10874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t>学习重点：</a:t>
            </a:r>
            <a:endParaRPr lang="en-US" altLang="zh-TW" dirty="0"/>
          </a:p>
          <a:p>
            <a:pPr marL="171450" indent="-171450">
              <a:spcBef>
                <a:spcPct val="0"/>
              </a:spcBef>
              <a:buFont typeface="Arial" panose="020B0604020202020204" pitchFamily="34" charset="0"/>
              <a:buChar char="•"/>
            </a:pPr>
            <a:r>
              <a:rPr lang="zh-TW" altLang="en-US" dirty="0"/>
              <a:t>认识内容农场的真相。</a:t>
            </a:r>
          </a:p>
          <a:p>
            <a:pPr marL="171450" indent="-171450">
              <a:spcBef>
                <a:spcPct val="0"/>
              </a:spcBef>
              <a:buFont typeface="Arial" panose="020B0604020202020204" pitchFamily="34" charset="0"/>
              <a:buChar char="•"/>
            </a:pPr>
            <a:r>
              <a:rPr lang="zh-TW" altLang="en-US" dirty="0"/>
              <a:t>学习如何辨识内容农场资讯。</a:t>
            </a:r>
          </a:p>
          <a:p>
            <a:pPr marL="171450" indent="-171450">
              <a:spcBef>
                <a:spcPct val="0"/>
              </a:spcBef>
              <a:buFont typeface="Arial" panose="020B0604020202020204" pitchFamily="34" charset="0"/>
              <a:buChar char="•"/>
            </a:pPr>
            <a:r>
              <a:rPr lang="zh-TW" altLang="en-US" dirty="0"/>
              <a:t>探讨内容农场造成的负面影响。</a:t>
            </a:r>
          </a:p>
          <a:p>
            <a:pPr marL="171450" indent="-171450">
              <a:spcBef>
                <a:spcPct val="0"/>
              </a:spcBef>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4</a:t>
            </a:fld>
            <a:endParaRPr lang="zh-HK" altLang="en-US" dirty="0"/>
          </a:p>
        </p:txBody>
      </p:sp>
    </p:spTree>
    <p:extLst>
      <p:ext uri="{BB962C8B-B14F-4D97-AF65-F5344CB8AC3E}">
        <p14:creationId xmlns:p14="http://schemas.microsoft.com/office/powerpoint/2010/main" val="5990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lvl="0"/>
            <a:r>
              <a:rPr lang="zh-TW" altLang="en-US" dirty="0"/>
              <a:t>以</a:t>
            </a:r>
            <a:r>
              <a:rPr lang="en-US" altLang="zh-TW" dirty="0"/>
              <a:t>4-6</a:t>
            </a:r>
            <a:r>
              <a:rPr lang="zh-TW" altLang="en-US" dirty="0"/>
              <a:t>人一组进行，利用</a:t>
            </a:r>
            <a:r>
              <a:rPr lang="en-US" altLang="zh-HK" sz="1200" kern="1200" dirty="0">
                <a:solidFill>
                  <a:schemeClr val="tx1"/>
                </a:solidFill>
                <a:effectLst/>
                <a:latin typeface="+mn-lt"/>
                <a:ea typeface="+mn-ea"/>
                <a:cs typeface="+mn-cs"/>
              </a:rPr>
              <a:t>2</a:t>
            </a:r>
            <a:r>
              <a:rPr lang="zh-HK" altLang="zh-HK" sz="1200" kern="1200" dirty="0">
                <a:solidFill>
                  <a:schemeClr val="tx1"/>
                </a:solidFill>
                <a:effectLst/>
                <a:latin typeface="+mn-lt"/>
                <a:ea typeface="+mn-ea"/>
                <a:cs typeface="+mn-cs"/>
              </a:rPr>
              <a:t>分钟时间阅</a:t>
            </a:r>
            <a:r>
              <a:rPr lang="zh-TW" altLang="zh-HK" sz="1200" kern="1200" dirty="0">
                <a:solidFill>
                  <a:schemeClr val="tx1"/>
                </a:solidFill>
                <a:effectLst/>
                <a:latin typeface="+mn-lt"/>
                <a:ea typeface="+mn-ea"/>
                <a:cs typeface="+mn-cs"/>
              </a:rPr>
              <a:t>读</a:t>
            </a:r>
            <a:r>
              <a:rPr lang="zh-TW" altLang="en-US" dirty="0"/>
              <a:t>讨论资料</a:t>
            </a:r>
            <a:r>
              <a:rPr lang="zh-HK" altLang="zh-HK" dirty="0"/>
              <a:t>《内容农场的真相》</a:t>
            </a:r>
            <a:r>
              <a:rPr lang="zh-TW" altLang="en-US" dirty="0"/>
              <a:t>，</a:t>
            </a:r>
            <a:r>
              <a:rPr lang="zh-TW" altLang="en-US" dirty="0">
                <a:latin typeface="PMingLiU" panose="02020500000000000000" pitchFamily="18" charset="-120"/>
              </a:rPr>
              <a:t>完成讨论后向学生作出提问，引导学生</a:t>
            </a:r>
            <a:r>
              <a:rPr lang="zh-HK" altLang="zh-HK" sz="1200" kern="1200" dirty="0">
                <a:solidFill>
                  <a:schemeClr val="tx1"/>
                </a:solidFill>
                <a:effectLst/>
                <a:latin typeface="+mn-lt"/>
                <a:ea typeface="+mn-ea"/>
                <a:cs typeface="+mn-cs"/>
              </a:rPr>
              <a:t>认</a:t>
            </a:r>
            <a:r>
              <a:rPr lang="zh-TW" altLang="zh-HK" sz="1200" kern="1200" dirty="0">
                <a:solidFill>
                  <a:schemeClr val="tx1"/>
                </a:solidFill>
                <a:effectLst/>
                <a:latin typeface="+mn-lt"/>
                <a:ea typeface="+mn-ea"/>
                <a:cs typeface="+mn-cs"/>
              </a:rPr>
              <a:t>识</a:t>
            </a:r>
            <a:r>
              <a:rPr lang="zh-TW" altLang="en-US" sz="1200" kern="1200" dirty="0">
                <a:solidFill>
                  <a:schemeClr val="tx1"/>
                </a:solidFill>
                <a:effectLst/>
                <a:latin typeface="+mn-lt"/>
                <a:ea typeface="+mn-ea"/>
                <a:cs typeface="+mn-cs"/>
              </a:rPr>
              <a:t>何谓</a:t>
            </a:r>
            <a:r>
              <a:rPr lang="zh-TW" altLang="zh-HK" sz="1200" kern="1200" dirty="0">
                <a:solidFill>
                  <a:schemeClr val="tx1"/>
                </a:solidFill>
                <a:effectLst/>
                <a:latin typeface="+mn-lt"/>
                <a:ea typeface="+mn-ea"/>
                <a:cs typeface="+mn-cs"/>
              </a:rPr>
              <a:t>内容农场</a:t>
            </a:r>
            <a:r>
              <a:rPr lang="zh-TW" altLang="en-US" sz="1200" kern="1200" dirty="0">
                <a:solidFill>
                  <a:schemeClr val="tx1"/>
                </a:solidFill>
                <a:effectLst/>
                <a:latin typeface="+mn-lt"/>
                <a:ea typeface="+mn-ea"/>
                <a:cs typeface="+mn-cs"/>
              </a:rPr>
              <a:t>和</a:t>
            </a:r>
            <a:r>
              <a:rPr lang="zh-HK" altLang="zh-HK" sz="1200" kern="1200" dirty="0">
                <a:solidFill>
                  <a:schemeClr val="tx1"/>
                </a:solidFill>
                <a:effectLst/>
                <a:latin typeface="+mn-lt"/>
                <a:ea typeface="+mn-ea"/>
                <a:cs typeface="+mn-cs"/>
              </a:rPr>
              <a:t>学习如何辨识内容农场</a:t>
            </a:r>
            <a:r>
              <a:rPr lang="zh-TW" altLang="en-US" sz="1200" kern="1200" dirty="0">
                <a:solidFill>
                  <a:schemeClr val="tx1"/>
                </a:solidFill>
                <a:effectLst/>
                <a:latin typeface="+mn-lt"/>
                <a:ea typeface="+mn-ea"/>
                <a:cs typeface="+mn-cs"/>
              </a:rPr>
              <a:t>的</a:t>
            </a:r>
            <a:r>
              <a:rPr lang="zh-HK" altLang="zh-HK" sz="1200" kern="1200" dirty="0">
                <a:solidFill>
                  <a:schemeClr val="tx1"/>
                </a:solidFill>
                <a:effectLst/>
                <a:latin typeface="+mn-lt"/>
                <a:ea typeface="+mn-ea"/>
                <a:cs typeface="+mn-cs"/>
              </a:rPr>
              <a:t>资讯</a:t>
            </a:r>
            <a:r>
              <a:rPr lang="zh-TW" altLang="en-US" dirty="0"/>
              <a:t>，并深化责任感和慎思明辨的态度。</a:t>
            </a:r>
            <a:endParaRPr lang="zh-HK" altLang="en-US" dirty="0"/>
          </a:p>
          <a:p>
            <a:endParaRPr lang="en-US" altLang="zh-TW" dirty="0"/>
          </a:p>
          <a:p>
            <a:r>
              <a:rPr lang="zh-TW" altLang="en-US" dirty="0"/>
              <a:t>提问举隅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a:t>
            </a:r>
            <a:r>
              <a:rPr lang="zh-HK" altLang="zh-HK" sz="1200" kern="1200" dirty="0">
                <a:solidFill>
                  <a:schemeClr val="tx1"/>
                </a:solidFill>
                <a:effectLst/>
                <a:latin typeface="+mn-lt"/>
                <a:ea typeface="+mn-ea"/>
                <a:cs typeface="+mn-cs"/>
              </a:rPr>
              <a:t>什么是「内容农场」？</a:t>
            </a:r>
            <a:r>
              <a:rPr lang="en-US" altLang="zh-TW" dirty="0"/>
              <a:t> (</a:t>
            </a:r>
            <a:r>
              <a:rPr lang="zh-TW" altLang="en-US" dirty="0"/>
              <a:t>教师可就学生提出的资料，归纳出</a:t>
            </a:r>
            <a:r>
              <a:rPr lang="zh-TW" altLang="en-US" sz="1200" kern="1200" dirty="0">
                <a:solidFill>
                  <a:schemeClr val="tx1"/>
                </a:solidFill>
                <a:effectLst/>
                <a:latin typeface="+mn-lt"/>
                <a:ea typeface="+mn-ea"/>
                <a:cs typeface="+mn-cs"/>
              </a:rPr>
              <a:t>何谓</a:t>
            </a:r>
            <a:r>
              <a:rPr lang="zh-HK" altLang="zh-HK" sz="1200" kern="1200" dirty="0">
                <a:solidFill>
                  <a:schemeClr val="tx1"/>
                </a:solidFill>
                <a:effectLst/>
                <a:latin typeface="+mn-lt"/>
                <a:ea typeface="+mn-ea"/>
                <a:cs typeface="+mn-cs"/>
              </a:rPr>
              <a:t>是「内容农场」</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2. </a:t>
            </a:r>
            <a:r>
              <a:rPr lang="zh-HK" altLang="zh-HK" sz="1200" kern="1200" dirty="0">
                <a:solidFill>
                  <a:schemeClr val="tx1"/>
                </a:solidFill>
                <a:effectLst/>
                <a:latin typeface="+mn-lt"/>
                <a:ea typeface="+mn-ea"/>
                <a:cs typeface="+mn-cs"/>
              </a:rPr>
              <a:t>为什</a:t>
            </a:r>
            <a:r>
              <a:rPr lang="zh-TW" altLang="zh-HK" sz="1200" kern="1200" dirty="0">
                <a:solidFill>
                  <a:schemeClr val="tx1"/>
                </a:solidFill>
                <a:effectLst/>
                <a:latin typeface="+mn-lt"/>
                <a:ea typeface="+mn-ea"/>
                <a:cs typeface="+mn-cs"/>
              </a:rPr>
              <a:t>么</a:t>
            </a:r>
            <a:r>
              <a:rPr lang="zh-HK" altLang="zh-HK" sz="1200" kern="1200" dirty="0">
                <a:solidFill>
                  <a:schemeClr val="tx1"/>
                </a:solidFill>
                <a:effectLst/>
                <a:latin typeface="+mn-lt"/>
                <a:ea typeface="+mn-ea"/>
                <a:cs typeface="+mn-cs"/>
              </a:rPr>
              <a:t>人们在「内容农场」贴文？ </a:t>
            </a:r>
            <a:r>
              <a:rPr lang="en-US" altLang="zh-TW" dirty="0"/>
              <a:t>(</a:t>
            </a:r>
            <a:r>
              <a:rPr lang="zh-TW" altLang="en-US" dirty="0"/>
              <a:t>预期各组的原因方法不完全相同</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5</a:t>
            </a:fld>
            <a:endParaRPr lang="zh-HK" altLang="en-US" dirty="0"/>
          </a:p>
        </p:txBody>
      </p:sp>
    </p:spTree>
    <p:extLst>
      <p:ext uri="{BB962C8B-B14F-4D97-AF65-F5344CB8AC3E}">
        <p14:creationId xmlns:p14="http://schemas.microsoft.com/office/powerpoint/2010/main" val="96506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200" kern="1200" dirty="0">
                <a:solidFill>
                  <a:schemeClr val="tx1"/>
                </a:solidFill>
                <a:effectLst/>
                <a:latin typeface="+mn-lt"/>
                <a:ea typeface="+mn-ea"/>
                <a:cs typeface="+mn-cs"/>
              </a:rPr>
              <a:t>根</a:t>
            </a:r>
            <a:r>
              <a:rPr lang="zh-TW" altLang="zh-HK" sz="1200" kern="1200" dirty="0">
                <a:solidFill>
                  <a:schemeClr val="tx1"/>
                </a:solidFill>
                <a:effectLst/>
                <a:latin typeface="+mn-lt"/>
                <a:ea typeface="+mn-ea"/>
                <a:cs typeface="+mn-cs"/>
              </a:rPr>
              <a:t>据</a:t>
            </a:r>
            <a:r>
              <a:rPr lang="zh-HK" altLang="zh-HK" sz="1200" kern="1200" dirty="0">
                <a:solidFill>
                  <a:schemeClr val="tx1"/>
                </a:solidFill>
                <a:effectLst/>
                <a:latin typeface="+mn-lt"/>
                <a:ea typeface="+mn-ea"/>
                <a:cs typeface="+mn-cs"/>
              </a:rPr>
              <a:t>以下焦</a:t>
            </a:r>
            <a:r>
              <a:rPr lang="zh-TW" altLang="zh-HK" sz="1200" kern="1200" dirty="0">
                <a:solidFill>
                  <a:schemeClr val="tx1"/>
                </a:solidFill>
                <a:effectLst/>
                <a:latin typeface="+mn-lt"/>
                <a:ea typeface="+mn-ea"/>
                <a:cs typeface="+mn-cs"/>
              </a:rPr>
              <a:t>点</a:t>
            </a:r>
            <a:r>
              <a:rPr lang="zh-HK" altLang="zh-HK" sz="1200" kern="1200" dirty="0">
                <a:solidFill>
                  <a:schemeClr val="tx1"/>
                </a:solidFill>
                <a:effectLst/>
                <a:latin typeface="+mn-lt"/>
                <a:ea typeface="+mn-ea"/>
                <a:cs typeface="+mn-cs"/>
              </a:rPr>
              <a:t>进</a:t>
            </a:r>
            <a:r>
              <a:rPr lang="zh-TW" altLang="zh-HK" sz="1200" kern="1200" dirty="0">
                <a:solidFill>
                  <a:schemeClr val="tx1"/>
                </a:solidFill>
                <a:effectLst/>
                <a:latin typeface="+mn-lt"/>
                <a:ea typeface="+mn-ea"/>
                <a:cs typeface="+mn-cs"/>
              </a:rPr>
              <a:t>行</a:t>
            </a:r>
            <a:r>
              <a:rPr lang="zh-HK" altLang="zh-HK" sz="1200" kern="1200" dirty="0">
                <a:solidFill>
                  <a:schemeClr val="tx1"/>
                </a:solidFill>
                <a:effectLst/>
                <a:latin typeface="+mn-lt"/>
                <a:ea typeface="+mn-ea"/>
                <a:cs typeface="+mn-cs"/>
              </a:rPr>
              <a:t>小组讨论</a:t>
            </a:r>
            <a:r>
              <a:rPr lang="zh-TW" altLang="en-US" sz="1200" kern="1200" dirty="0">
                <a:solidFill>
                  <a:schemeClr val="tx1"/>
                </a:solidFill>
                <a:effectLst/>
                <a:latin typeface="+mn-lt"/>
                <a:ea typeface="+mn-ea"/>
                <a:cs typeface="+mn-cs"/>
              </a:rPr>
              <a:t>。</a:t>
            </a:r>
            <a:r>
              <a:rPr lang="zh-TW" altLang="en-US" dirty="0">
                <a:latin typeface="PMingLiU" panose="02020500000000000000" pitchFamily="18" charset="-120"/>
              </a:rPr>
              <a:t>完成讨论后，邀请各组轮流汇报，并引导学生</a:t>
            </a:r>
            <a:r>
              <a:rPr lang="zh-TW" altLang="en-US" dirty="0"/>
              <a:t>学习</a:t>
            </a:r>
            <a:r>
              <a:rPr lang="zh-HK" altLang="zh-HK" sz="1200" kern="1200" dirty="0">
                <a:solidFill>
                  <a:schemeClr val="tx1"/>
                </a:solidFill>
                <a:effectLst/>
                <a:latin typeface="+mn-lt"/>
                <a:ea typeface="+mn-ea"/>
                <a:cs typeface="+mn-cs"/>
              </a:rPr>
              <a:t>如何辨识「内容农场」资讯</a:t>
            </a:r>
            <a:r>
              <a:rPr lang="zh-TW" altLang="en-US" dirty="0"/>
              <a:t>，</a:t>
            </a:r>
            <a:r>
              <a:rPr lang="zh-HK" altLang="zh-HK" sz="1200" kern="1200" dirty="0">
                <a:solidFill>
                  <a:schemeClr val="tx1"/>
                </a:solidFill>
                <a:effectLst/>
                <a:latin typeface="+mn-lt"/>
                <a:ea typeface="+mn-ea"/>
                <a:cs typeface="+mn-cs"/>
              </a:rPr>
              <a:t>探</a:t>
            </a:r>
            <a:r>
              <a:rPr lang="zh-TW" altLang="zh-HK" sz="1200" kern="1200" dirty="0">
                <a:solidFill>
                  <a:schemeClr val="tx1"/>
                </a:solidFill>
                <a:effectLst/>
                <a:latin typeface="+mn-lt"/>
                <a:ea typeface="+mn-ea"/>
                <a:cs typeface="+mn-cs"/>
              </a:rPr>
              <a:t>讨</a:t>
            </a:r>
            <a:r>
              <a:rPr lang="zh-HK" altLang="zh-HK" sz="1200" kern="1200" dirty="0">
                <a:solidFill>
                  <a:schemeClr val="tx1"/>
                </a:solidFill>
                <a:effectLst/>
                <a:latin typeface="+mn-lt"/>
                <a:ea typeface="+mn-ea"/>
                <a:cs typeface="+mn-cs"/>
              </a:rPr>
              <a:t>「内容农场」</a:t>
            </a:r>
            <a:r>
              <a:rPr lang="zh-TW" altLang="zh-HK" sz="1200" kern="1200" dirty="0">
                <a:solidFill>
                  <a:schemeClr val="tx1"/>
                </a:solidFill>
                <a:effectLst/>
                <a:latin typeface="+mn-lt"/>
                <a:ea typeface="+mn-ea"/>
                <a:cs typeface="+mn-cs"/>
              </a:rPr>
              <a:t>造成</a:t>
            </a:r>
            <a:r>
              <a:rPr lang="zh-HK" altLang="zh-HK" sz="1200" kern="1200" dirty="0">
                <a:solidFill>
                  <a:schemeClr val="tx1"/>
                </a:solidFill>
                <a:effectLst/>
                <a:latin typeface="+mn-lt"/>
                <a:ea typeface="+mn-ea"/>
                <a:cs typeface="+mn-cs"/>
              </a:rPr>
              <a:t>的</a:t>
            </a:r>
            <a:r>
              <a:rPr lang="zh-TW" altLang="zh-HK" sz="1200" kern="1200" dirty="0">
                <a:solidFill>
                  <a:schemeClr val="tx1"/>
                </a:solidFill>
                <a:effectLst/>
                <a:latin typeface="+mn-lt"/>
                <a:ea typeface="+mn-ea"/>
                <a:cs typeface="+mn-cs"/>
              </a:rPr>
              <a:t>负面影响</a:t>
            </a:r>
            <a:r>
              <a:rPr lang="zh-TW" altLang="en-US" sz="1200" kern="1200" dirty="0">
                <a:solidFill>
                  <a:schemeClr val="tx1"/>
                </a:solidFill>
                <a:effectLst/>
                <a:latin typeface="+mn-lt"/>
                <a:ea typeface="+mn-ea"/>
                <a:cs typeface="+mn-cs"/>
              </a:rPr>
              <a:t>，</a:t>
            </a:r>
            <a:r>
              <a:rPr lang="zh-TW" altLang="en-US" dirty="0"/>
              <a:t>并深化</a:t>
            </a:r>
            <a:r>
              <a:rPr lang="zh-HK" altLang="zh-HK" sz="1200" kern="1200" dirty="0">
                <a:solidFill>
                  <a:schemeClr val="tx1"/>
                </a:solidFill>
                <a:effectLst/>
                <a:latin typeface="+mn-lt"/>
                <a:ea typeface="+mn-ea"/>
                <a:cs typeface="+mn-cs"/>
              </a:rPr>
              <a:t>慎思明辨、理性、责</a:t>
            </a:r>
            <a:r>
              <a:rPr lang="zh-TW" altLang="zh-HK" sz="1200" kern="1200" dirty="0">
                <a:solidFill>
                  <a:schemeClr val="tx1"/>
                </a:solidFill>
                <a:effectLst/>
                <a:latin typeface="+mn-lt"/>
                <a:ea typeface="+mn-ea"/>
                <a:cs typeface="+mn-cs"/>
              </a:rPr>
              <a:t>任</a:t>
            </a:r>
            <a:r>
              <a:rPr lang="zh-HK" altLang="zh-HK" sz="1200" kern="1200" dirty="0">
                <a:solidFill>
                  <a:schemeClr val="tx1"/>
                </a:solidFill>
                <a:effectLst/>
                <a:latin typeface="+mn-lt"/>
                <a:ea typeface="+mn-ea"/>
                <a:cs typeface="+mn-cs"/>
              </a:rPr>
              <a:t>感</a:t>
            </a:r>
            <a:r>
              <a:rPr lang="zh-TW" altLang="en-US" dirty="0"/>
              <a:t>的态度。</a:t>
            </a:r>
            <a:endParaRPr lang="zh-HK" altLang="en-US" dirty="0"/>
          </a:p>
          <a:p>
            <a:endParaRPr lang="en-US" altLang="zh-TW" dirty="0"/>
          </a:p>
          <a:p>
            <a:r>
              <a:rPr lang="zh-TW" altLang="en-US" dirty="0"/>
              <a:t>根据组员的意见，反思教师提出的问题，尝试从多角度思考</a:t>
            </a:r>
            <a:r>
              <a:rPr lang="zh-HK" altLang="zh-HK" sz="1200" kern="1200" dirty="0">
                <a:solidFill>
                  <a:schemeClr val="tx1"/>
                </a:solidFill>
                <a:effectLst/>
                <a:latin typeface="+mn-lt"/>
                <a:ea typeface="+mn-ea"/>
                <a:cs typeface="+mn-cs"/>
              </a:rPr>
              <a:t>「内容农场」</a:t>
            </a:r>
            <a:r>
              <a:rPr lang="zh-TW" altLang="en-US" dirty="0"/>
              <a:t>的问题。</a:t>
            </a: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 </a:t>
            </a:r>
            <a:r>
              <a:rPr lang="zh-HK" altLang="zh-HK" sz="1200" kern="1200" dirty="0">
                <a:solidFill>
                  <a:schemeClr val="tx1"/>
                </a:solidFill>
                <a:effectLst/>
                <a:latin typeface="+mn-lt"/>
                <a:ea typeface="+mn-ea"/>
                <a:cs typeface="+mn-cs"/>
              </a:rPr>
              <a:t>内</a:t>
            </a:r>
            <a:r>
              <a:rPr lang="zh-TW" altLang="zh-HK" sz="1200" kern="1200" dirty="0">
                <a:solidFill>
                  <a:schemeClr val="tx1"/>
                </a:solidFill>
                <a:effectLst/>
                <a:latin typeface="+mn-lt"/>
                <a:ea typeface="+mn-ea"/>
                <a:cs typeface="+mn-cs"/>
              </a:rPr>
              <a:t>容</a:t>
            </a:r>
            <a:r>
              <a:rPr lang="zh-HK" altLang="zh-HK" sz="1200" kern="1200" dirty="0">
                <a:solidFill>
                  <a:schemeClr val="tx1"/>
                </a:solidFill>
                <a:effectLst/>
                <a:latin typeface="+mn-lt"/>
                <a:ea typeface="+mn-ea"/>
                <a:cs typeface="+mn-cs"/>
              </a:rPr>
              <a:t>农场及</a:t>
            </a:r>
            <a:r>
              <a:rPr lang="zh-TW" altLang="en-US" sz="1200" kern="1200" dirty="0">
                <a:solidFill>
                  <a:schemeClr val="tx1"/>
                </a:solidFill>
                <a:effectLst/>
                <a:latin typeface="+mn-lt"/>
                <a:ea typeface="+mn-ea"/>
                <a:cs typeface="+mn-cs"/>
              </a:rPr>
              <a:t>相关</a:t>
            </a:r>
            <a:r>
              <a:rPr lang="zh-HK" altLang="zh-HK" sz="1200" kern="1200" dirty="0">
                <a:solidFill>
                  <a:schemeClr val="tx1"/>
                </a:solidFill>
                <a:effectLst/>
                <a:latin typeface="+mn-lt"/>
                <a:ea typeface="+mn-ea"/>
                <a:cs typeface="+mn-cs"/>
              </a:rPr>
              <a:t>的贴文有什</a:t>
            </a:r>
            <a:r>
              <a:rPr lang="zh-TW" altLang="zh-HK" sz="1200" kern="1200" dirty="0">
                <a:solidFill>
                  <a:schemeClr val="tx1"/>
                </a:solidFill>
                <a:effectLst/>
                <a:latin typeface="+mn-lt"/>
                <a:ea typeface="+mn-ea"/>
                <a:cs typeface="+mn-cs"/>
              </a:rPr>
              <a:t>么</a:t>
            </a:r>
            <a:r>
              <a:rPr lang="zh-HK" altLang="zh-HK" sz="1200" kern="1200" dirty="0">
                <a:solidFill>
                  <a:schemeClr val="tx1"/>
                </a:solidFill>
                <a:effectLst/>
                <a:latin typeface="+mn-lt"/>
                <a:ea typeface="+mn-ea"/>
                <a:cs typeface="+mn-cs"/>
              </a:rPr>
              <a:t>特征？ </a:t>
            </a:r>
            <a:r>
              <a:rPr lang="en-US" altLang="zh-TW" dirty="0"/>
              <a:t>(</a:t>
            </a:r>
            <a:r>
              <a:rPr lang="zh-TW" altLang="en-US" dirty="0"/>
              <a:t>教师可归纳学生提出的</a:t>
            </a:r>
            <a:r>
              <a:rPr lang="zh-HK" altLang="zh-HK" sz="1200" kern="1200" dirty="0">
                <a:solidFill>
                  <a:schemeClr val="tx1"/>
                </a:solidFill>
                <a:effectLst/>
                <a:latin typeface="+mn-lt"/>
                <a:ea typeface="+mn-ea"/>
                <a:cs typeface="+mn-cs"/>
              </a:rPr>
              <a:t>特征</a:t>
            </a:r>
            <a:r>
              <a:rPr lang="en-US" altLang="zh-TW" dirty="0"/>
              <a:t>)</a:t>
            </a: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利用怪异和煽情的图片和文字描述。</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用词夸张，或带有隐藏结局式的标题。</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心理测验、星座分析、</a:t>
            </a:r>
            <a:r>
              <a:rPr lang="en-US" altLang="zh-HK" sz="1200" kern="1200" dirty="0">
                <a:solidFill>
                  <a:schemeClr val="tx1"/>
                </a:solidFill>
                <a:effectLst/>
                <a:latin typeface="+mn-lt"/>
                <a:ea typeface="+mn-ea"/>
                <a:cs typeface="+mn-cs"/>
              </a:rPr>
              <a:t>IQ</a:t>
            </a:r>
            <a:r>
              <a:rPr lang="zh-HK" altLang="zh-HK" sz="1200" kern="1200" dirty="0">
                <a:solidFill>
                  <a:schemeClr val="tx1"/>
                </a:solidFill>
                <a:effectLst/>
                <a:latin typeface="+mn-lt"/>
                <a:ea typeface="+mn-ea"/>
                <a:cs typeface="+mn-cs"/>
              </a:rPr>
              <a:t>题等不同形式。</a:t>
            </a:r>
            <a:endParaRPr lang="zh-TW" altLang="zh-HK"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zh-HK" altLang="zh-HK" sz="1200" kern="1200" dirty="0">
                <a:solidFill>
                  <a:schemeClr val="tx1"/>
                </a:solidFill>
                <a:effectLst/>
                <a:latin typeface="+mn-lt"/>
                <a:ea typeface="+mn-ea"/>
                <a:cs typeface="+mn-cs"/>
              </a:rPr>
              <a:t>需要点击赞好或分享才可</a:t>
            </a:r>
            <a:r>
              <a:rPr lang="zh-TW" altLang="en-US" sz="1200" kern="1200" dirty="0">
                <a:solidFill>
                  <a:schemeClr val="tx1"/>
                </a:solidFill>
                <a:effectLst/>
                <a:latin typeface="+mn-lt"/>
                <a:ea typeface="+mn-ea"/>
                <a:cs typeface="+mn-cs"/>
              </a:rPr>
              <a:t>看见</a:t>
            </a:r>
            <a:r>
              <a:rPr lang="zh-HK" altLang="zh-HK" sz="1200" kern="1200" dirty="0">
                <a:solidFill>
                  <a:schemeClr val="tx1"/>
                </a:solidFill>
                <a:effectLst/>
                <a:latin typeface="+mn-lt"/>
                <a:ea typeface="+mn-ea"/>
                <a:cs typeface="+mn-cs"/>
              </a:rPr>
              <a:t>完整的资讯内容等。</a:t>
            </a:r>
            <a:endParaRPr lang="en-US" altLang="zh-HK" sz="1200" kern="1200" dirty="0">
              <a:solidFill>
                <a:schemeClr val="tx1"/>
              </a:solidFill>
              <a:effectLst/>
              <a:latin typeface="+mn-lt"/>
              <a:ea typeface="+mn-ea"/>
              <a:cs typeface="+mn-cs"/>
            </a:endParaRPr>
          </a:p>
          <a:p>
            <a:pPr marL="457200" lvl="1" indent="0">
              <a:buFont typeface="Arial" panose="020B0604020202020204" pitchFamily="34" charset="0"/>
              <a:buNone/>
            </a:pP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2) </a:t>
            </a:r>
            <a:r>
              <a:rPr lang="zh-HK" altLang="zh-HK" sz="1200" kern="1200" dirty="0">
                <a:solidFill>
                  <a:schemeClr val="tx1"/>
                </a:solidFill>
                <a:effectLst/>
                <a:latin typeface="+mn-lt"/>
                <a:ea typeface="+mn-ea"/>
                <a:cs typeface="+mn-cs"/>
              </a:rPr>
              <a:t>你曾否在社交平台不自觉地分享过「内容农场」的贴文？如有，请向小组同学生分享。</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学</a:t>
            </a:r>
            <a:r>
              <a:rPr lang="zh-TW" altLang="zh-HK" sz="1200" kern="1200" dirty="0">
                <a:solidFill>
                  <a:schemeClr val="tx1"/>
                </a:solidFill>
                <a:effectLst/>
                <a:latin typeface="+mn-lt"/>
                <a:ea typeface="+mn-ea"/>
                <a:cs typeface="+mn-cs"/>
              </a:rPr>
              <a:t>生</a:t>
            </a:r>
            <a:r>
              <a:rPr lang="zh-HK" altLang="zh-HK" sz="1200" kern="1200" dirty="0">
                <a:solidFill>
                  <a:schemeClr val="tx1"/>
                </a:solidFill>
                <a:effectLst/>
                <a:latin typeface="+mn-lt"/>
                <a:ea typeface="+mn-ea"/>
                <a:cs typeface="+mn-cs"/>
              </a:rPr>
              <a:t>自</a:t>
            </a:r>
            <a:r>
              <a:rPr lang="zh-TW" altLang="zh-HK" sz="1200" kern="1200" dirty="0">
                <a:solidFill>
                  <a:schemeClr val="tx1"/>
                </a:solidFill>
                <a:effectLst/>
                <a:latin typeface="+mn-lt"/>
                <a:ea typeface="+mn-ea"/>
                <a:cs typeface="+mn-cs"/>
              </a:rPr>
              <a:t>己</a:t>
            </a:r>
            <a:r>
              <a:rPr lang="zh-HK" altLang="zh-HK" sz="1200" kern="1200" dirty="0">
                <a:solidFill>
                  <a:schemeClr val="tx1"/>
                </a:solidFill>
                <a:effectLst/>
                <a:latin typeface="+mn-lt"/>
                <a:ea typeface="+mn-ea"/>
                <a:cs typeface="+mn-cs"/>
              </a:rPr>
              <a:t>分享经</a:t>
            </a:r>
            <a:r>
              <a:rPr lang="zh-TW" altLang="zh-HK" sz="1200" kern="1200" dirty="0">
                <a:solidFill>
                  <a:schemeClr val="tx1"/>
                </a:solidFill>
                <a:effectLst/>
                <a:latin typeface="+mn-lt"/>
                <a:ea typeface="+mn-ea"/>
                <a:cs typeface="+mn-cs"/>
              </a:rPr>
              <a:t>验</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lvl="0"/>
            <a:endParaRPr lang="zh-TW" altLang="zh-HK" sz="1200" kern="1200" dirty="0">
              <a:solidFill>
                <a:schemeClr val="tx1"/>
              </a:solidFill>
              <a:effectLst/>
              <a:latin typeface="+mn-lt"/>
              <a:ea typeface="+mn-ea"/>
              <a:cs typeface="+mn-cs"/>
            </a:endParaRPr>
          </a:p>
          <a:p>
            <a:pPr lvl="0"/>
            <a:r>
              <a:rPr lang="en-US" altLang="zh-HK" sz="1200" kern="1200" dirty="0">
                <a:solidFill>
                  <a:schemeClr val="tx1"/>
                </a:solidFill>
                <a:effectLst/>
                <a:latin typeface="+mn-lt"/>
                <a:ea typeface="+mn-ea"/>
                <a:cs typeface="+mn-cs"/>
              </a:rPr>
              <a:t>3) </a:t>
            </a:r>
            <a:r>
              <a:rPr lang="zh-HK" altLang="zh-HK" sz="1200" kern="1200" dirty="0">
                <a:solidFill>
                  <a:schemeClr val="tx1"/>
                </a:solidFill>
                <a:effectLst/>
                <a:latin typeface="+mn-lt"/>
                <a:ea typeface="+mn-ea"/>
                <a:cs typeface="+mn-cs"/>
              </a:rPr>
              <a:t>「内容农场」会造成哪些负面影响？</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侵害知</a:t>
            </a:r>
            <a:r>
              <a:rPr lang="zh-TW" altLang="zh-HK" sz="1200" kern="1200" dirty="0">
                <a:solidFill>
                  <a:schemeClr val="tx1"/>
                </a:solidFill>
                <a:effectLst/>
                <a:latin typeface="+mn-lt"/>
                <a:ea typeface="+mn-ea"/>
                <a:cs typeface="+mn-cs"/>
              </a:rPr>
              <a:t>识</a:t>
            </a:r>
            <a:r>
              <a:rPr lang="zh-HK" altLang="zh-HK" sz="1200" kern="1200" dirty="0">
                <a:solidFill>
                  <a:schemeClr val="tx1"/>
                </a:solidFill>
                <a:effectLst/>
                <a:latin typeface="+mn-lt"/>
                <a:ea typeface="+mn-ea"/>
                <a:cs typeface="+mn-cs"/>
              </a:rPr>
              <a:t>产</a:t>
            </a:r>
            <a:r>
              <a:rPr lang="zh-TW" altLang="zh-HK" sz="1200" kern="1200" dirty="0">
                <a:solidFill>
                  <a:schemeClr val="tx1"/>
                </a:solidFill>
                <a:effectLst/>
                <a:latin typeface="+mn-lt"/>
                <a:ea typeface="+mn-ea"/>
                <a:cs typeface="+mn-cs"/>
              </a:rPr>
              <a:t>权</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造成资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混</a:t>
            </a:r>
            <a:r>
              <a:rPr lang="zh-TW" altLang="zh-HK" sz="1200" kern="1200" dirty="0">
                <a:solidFill>
                  <a:schemeClr val="tx1"/>
                </a:solidFill>
                <a:effectLst/>
                <a:latin typeface="+mn-lt"/>
                <a:ea typeface="+mn-ea"/>
                <a:cs typeface="+mn-cs"/>
              </a:rPr>
              <a:t>乱</a:t>
            </a:r>
            <a:r>
              <a:rPr lang="zh-HK" altLang="zh-HK" sz="1200" kern="1200" dirty="0">
                <a:solidFill>
                  <a:schemeClr val="tx1"/>
                </a:solidFill>
                <a:effectLst/>
                <a:latin typeface="+mn-lt"/>
                <a:ea typeface="+mn-ea"/>
                <a:cs typeface="+mn-cs"/>
              </a:rPr>
              <a:t>，人们失去互信。</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流传假资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导致</a:t>
            </a:r>
            <a:r>
              <a:rPr lang="zh-HK" altLang="zh-HK" sz="1200" kern="1200" dirty="0">
                <a:solidFill>
                  <a:schemeClr val="tx1"/>
                </a:solidFill>
                <a:effectLst/>
                <a:latin typeface="+mn-lt"/>
                <a:ea typeface="+mn-ea"/>
                <a:cs typeface="+mn-cs"/>
              </a:rPr>
              <a:t>真假资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难分。严重者</a:t>
            </a:r>
            <a:r>
              <a:rPr lang="zh-TW" altLang="en-US" sz="1200" kern="1200" dirty="0">
                <a:solidFill>
                  <a:schemeClr val="tx1"/>
                </a:solidFill>
                <a:effectLst/>
                <a:latin typeface="+mn-lt"/>
                <a:ea typeface="+mn-ea"/>
                <a:cs typeface="+mn-cs"/>
              </a:rPr>
              <a:t>什至会</a:t>
            </a:r>
            <a:r>
              <a:rPr lang="zh-HK" altLang="zh-HK" sz="1200" kern="1200" dirty="0">
                <a:solidFill>
                  <a:schemeClr val="tx1"/>
                </a:solidFill>
                <a:effectLst/>
                <a:latin typeface="+mn-lt"/>
                <a:ea typeface="+mn-ea"/>
                <a:cs typeface="+mn-cs"/>
              </a:rPr>
              <a:t>引</a:t>
            </a:r>
            <a:r>
              <a:rPr lang="zh-TW" altLang="zh-HK" sz="1200" kern="1200" dirty="0">
                <a:solidFill>
                  <a:schemeClr val="tx1"/>
                </a:solidFill>
                <a:effectLst/>
                <a:latin typeface="+mn-lt"/>
                <a:ea typeface="+mn-ea"/>
                <a:cs typeface="+mn-cs"/>
              </a:rPr>
              <a:t>起</a:t>
            </a:r>
            <a:r>
              <a:rPr lang="zh-HK" altLang="zh-HK" sz="1200" kern="1200" dirty="0">
                <a:solidFill>
                  <a:schemeClr val="tx1"/>
                </a:solidFill>
                <a:effectLst/>
                <a:latin typeface="+mn-lt"/>
                <a:ea typeface="+mn-ea"/>
                <a:cs typeface="+mn-cs"/>
              </a:rPr>
              <a:t>公众恐慌。</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散</a:t>
            </a:r>
            <a:r>
              <a:rPr lang="zh-TW" altLang="zh-HK" sz="1200" kern="1200" dirty="0">
                <a:solidFill>
                  <a:schemeClr val="tx1"/>
                </a:solidFill>
                <a:effectLst/>
                <a:latin typeface="+mn-lt"/>
                <a:ea typeface="+mn-ea"/>
                <a:cs typeface="+mn-cs"/>
              </a:rPr>
              <a:t>播</a:t>
            </a:r>
            <a:r>
              <a:rPr lang="zh-HK" altLang="zh-HK" sz="1200" kern="1200" dirty="0">
                <a:solidFill>
                  <a:schemeClr val="tx1"/>
                </a:solidFill>
                <a:effectLst/>
                <a:latin typeface="+mn-lt"/>
                <a:ea typeface="+mn-ea"/>
                <a:cs typeface="+mn-cs"/>
              </a:rPr>
              <a:t>手机</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电</a:t>
            </a:r>
            <a:r>
              <a:rPr lang="zh-TW" altLang="zh-HK" sz="1200" kern="1200" dirty="0">
                <a:solidFill>
                  <a:schemeClr val="tx1"/>
                </a:solidFill>
                <a:effectLst/>
                <a:latin typeface="+mn-lt"/>
                <a:ea typeface="+mn-ea"/>
                <a:cs typeface="+mn-cs"/>
              </a:rPr>
              <a:t>脑</a:t>
            </a:r>
            <a:r>
              <a:rPr lang="zh-HK" altLang="zh-HK" sz="1200" kern="1200" dirty="0">
                <a:solidFill>
                  <a:schemeClr val="tx1"/>
                </a:solidFill>
                <a:effectLst/>
                <a:latin typeface="+mn-lt"/>
                <a:ea typeface="+mn-ea"/>
                <a:cs typeface="+mn-cs"/>
              </a:rPr>
              <a:t>病毒</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如：木马程</a:t>
            </a:r>
            <a:r>
              <a:rPr lang="zh-TW" altLang="zh-HK" sz="1200" kern="1200" dirty="0">
                <a:solidFill>
                  <a:schemeClr val="tx1"/>
                </a:solidFill>
                <a:effectLst/>
                <a:latin typeface="+mn-lt"/>
                <a:ea typeface="+mn-ea"/>
                <a:cs typeface="+mn-cs"/>
              </a:rPr>
              <a:t>式</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，及引伸的网</a:t>
            </a:r>
            <a:r>
              <a:rPr lang="zh-TW" altLang="zh-HK" sz="1200" kern="1200" dirty="0">
                <a:solidFill>
                  <a:schemeClr val="tx1"/>
                </a:solidFill>
                <a:effectLst/>
                <a:latin typeface="+mn-lt"/>
                <a:ea typeface="+mn-ea"/>
                <a:cs typeface="+mn-cs"/>
              </a:rPr>
              <a:t>络</a:t>
            </a:r>
            <a:r>
              <a:rPr lang="zh-HK" altLang="zh-HK" sz="1200" kern="1200" dirty="0">
                <a:solidFill>
                  <a:schemeClr val="tx1"/>
                </a:solidFill>
                <a:effectLst/>
                <a:latin typeface="+mn-lt"/>
                <a:ea typeface="+mn-ea"/>
                <a:cs typeface="+mn-cs"/>
              </a:rPr>
              <a:t>诈</a:t>
            </a:r>
            <a:r>
              <a:rPr lang="zh-TW" altLang="zh-HK" sz="1200" kern="1200" dirty="0">
                <a:solidFill>
                  <a:schemeClr val="tx1"/>
                </a:solidFill>
                <a:effectLst/>
                <a:latin typeface="+mn-lt"/>
                <a:ea typeface="+mn-ea"/>
                <a:cs typeface="+mn-cs"/>
              </a:rPr>
              <a:t>骗</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zh-HK" altLang="zh-HK" sz="1200" kern="1200" dirty="0">
                <a:solidFill>
                  <a:schemeClr val="tx1"/>
                </a:solidFill>
                <a:effectLst/>
                <a:latin typeface="+mn-lt"/>
                <a:ea typeface="+mn-ea"/>
                <a:cs typeface="+mn-cs"/>
              </a:rPr>
              <a:t>可</a:t>
            </a:r>
            <a:r>
              <a:rPr lang="zh-TW" altLang="zh-HK" sz="1200" kern="1200" dirty="0">
                <a:solidFill>
                  <a:schemeClr val="tx1"/>
                </a:solidFill>
                <a:effectLst/>
                <a:latin typeface="+mn-lt"/>
                <a:ea typeface="+mn-ea"/>
                <a:cs typeface="+mn-cs"/>
              </a:rPr>
              <a:t>能</a:t>
            </a:r>
            <a:r>
              <a:rPr lang="zh-HK" altLang="zh-HK" sz="1200" kern="1200" dirty="0">
                <a:solidFill>
                  <a:schemeClr val="tx1"/>
                </a:solidFill>
                <a:effectLst/>
                <a:latin typeface="+mn-lt"/>
                <a:ea typeface="+mn-ea"/>
                <a:cs typeface="+mn-cs"/>
              </a:rPr>
              <a:t>触</a:t>
            </a:r>
            <a:r>
              <a:rPr lang="zh-TW" altLang="zh-HK" sz="1200" kern="1200" dirty="0">
                <a:solidFill>
                  <a:schemeClr val="tx1"/>
                </a:solidFill>
                <a:effectLst/>
                <a:latin typeface="+mn-lt"/>
                <a:ea typeface="+mn-ea"/>
                <a:cs typeface="+mn-cs"/>
              </a:rPr>
              <a:t>犯</a:t>
            </a:r>
            <a:r>
              <a:rPr lang="zh-HK" altLang="zh-HK" sz="1200" kern="1200" dirty="0">
                <a:solidFill>
                  <a:schemeClr val="tx1"/>
                </a:solidFill>
                <a:effectLst/>
                <a:latin typeface="+mn-lt"/>
                <a:ea typeface="+mn-ea"/>
                <a:cs typeface="+mn-cs"/>
              </a:rPr>
              <a:t>网络罪行</a:t>
            </a:r>
            <a:r>
              <a:rPr lang="en-US" altLang="zh-HK" sz="1200" kern="1200" dirty="0">
                <a:solidFill>
                  <a:schemeClr val="tx1"/>
                </a:solidFill>
                <a:effectLst/>
                <a:latin typeface="+mn-lt"/>
                <a:ea typeface="+mn-ea"/>
                <a:cs typeface="+mn-cs"/>
              </a:rPr>
              <a:t> (</a:t>
            </a:r>
            <a:r>
              <a:rPr lang="zh-HK" altLang="zh-HK" sz="1200" kern="1200" dirty="0">
                <a:solidFill>
                  <a:schemeClr val="tx1"/>
                </a:solidFill>
                <a:effectLst/>
                <a:latin typeface="+mn-lt"/>
                <a:ea typeface="+mn-ea"/>
                <a:cs typeface="+mn-cs"/>
              </a:rPr>
              <a:t>包</a:t>
            </a:r>
            <a:r>
              <a:rPr lang="zh-TW" altLang="zh-HK" sz="1200" kern="1200" dirty="0">
                <a:solidFill>
                  <a:schemeClr val="tx1"/>
                </a:solidFill>
                <a:effectLst/>
                <a:latin typeface="+mn-lt"/>
                <a:ea typeface="+mn-ea"/>
                <a:cs typeface="+mn-cs"/>
              </a:rPr>
              <a:t>括</a:t>
            </a:r>
            <a:r>
              <a:rPr lang="zh-HK" altLang="zh-HK" sz="1200" kern="1200" dirty="0">
                <a:solidFill>
                  <a:schemeClr val="tx1"/>
                </a:solidFill>
                <a:effectLst/>
                <a:latin typeface="+mn-lt"/>
                <a:ea typeface="+mn-ea"/>
                <a:cs typeface="+mn-cs"/>
              </a:rPr>
              <a:t>侵权、欺诈、诽</a:t>
            </a:r>
            <a:r>
              <a:rPr lang="zh-TW" altLang="zh-HK" sz="1200" kern="1200" dirty="0">
                <a:solidFill>
                  <a:schemeClr val="tx1"/>
                </a:solidFill>
                <a:effectLst/>
                <a:latin typeface="+mn-lt"/>
                <a:ea typeface="+mn-ea"/>
                <a:cs typeface="+mn-cs"/>
              </a:rPr>
              <a:t>谤</a:t>
            </a:r>
            <a:r>
              <a:rPr lang="zh-HK" altLang="zh-HK" sz="1200" kern="1200" dirty="0">
                <a:solidFill>
                  <a:schemeClr val="tx1"/>
                </a:solidFill>
                <a:effectLst/>
                <a:latin typeface="+mn-lt"/>
                <a:ea typeface="+mn-ea"/>
                <a:cs typeface="+mn-cs"/>
              </a:rPr>
              <a:t>、有犯罪或不诚实意图而取用电脑等相关罪行</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师</a:t>
            </a:r>
            <a:r>
              <a:rPr lang="zh-TW" altLang="en-US" sz="1200" kern="1200" dirty="0">
                <a:solidFill>
                  <a:schemeClr val="tx1"/>
                </a:solidFill>
                <a:effectLst/>
                <a:latin typeface="+mn-lt"/>
                <a:ea typeface="+mn-ea"/>
                <a:cs typeface="+mn-cs"/>
              </a:rPr>
              <a:t>宜</a:t>
            </a:r>
            <a:r>
              <a:rPr lang="zh-HK" altLang="zh-HK" sz="1200" kern="1200" dirty="0">
                <a:solidFill>
                  <a:schemeClr val="tx1"/>
                </a:solidFill>
                <a:effectLst/>
                <a:latin typeface="+mn-lt"/>
                <a:ea typeface="+mn-ea"/>
                <a:cs typeface="+mn-cs"/>
              </a:rPr>
              <a:t>鼓</a:t>
            </a:r>
            <a:r>
              <a:rPr lang="zh-TW" altLang="zh-HK" sz="1200" kern="1200" dirty="0">
                <a:solidFill>
                  <a:schemeClr val="tx1"/>
                </a:solidFill>
                <a:effectLst/>
                <a:latin typeface="+mn-lt"/>
                <a:ea typeface="+mn-ea"/>
                <a:cs typeface="+mn-cs"/>
              </a:rPr>
              <a:t>励</a:t>
            </a:r>
            <a:r>
              <a:rPr lang="zh-HK" altLang="zh-HK" sz="1200" kern="1200" dirty="0">
                <a:solidFill>
                  <a:schemeClr val="tx1"/>
                </a:solidFill>
                <a:effectLst/>
                <a:latin typeface="+mn-lt"/>
                <a:ea typeface="+mn-ea"/>
                <a:cs typeface="+mn-cs"/>
              </a:rPr>
              <a:t>学生以客</a:t>
            </a:r>
            <a:r>
              <a:rPr lang="zh-TW" altLang="zh-HK" sz="1200" kern="1200" dirty="0">
                <a:solidFill>
                  <a:schemeClr val="tx1"/>
                </a:solidFill>
                <a:effectLst/>
                <a:latin typeface="+mn-lt"/>
                <a:ea typeface="+mn-ea"/>
                <a:cs typeface="+mn-cs"/>
              </a:rPr>
              <a:t>观</a:t>
            </a:r>
            <a:r>
              <a:rPr lang="zh-HK" altLang="zh-HK" sz="1200" kern="1200" dirty="0">
                <a:solidFill>
                  <a:schemeClr val="tx1"/>
                </a:solidFill>
                <a:effectLst/>
                <a:latin typeface="+mn-lt"/>
                <a:ea typeface="+mn-ea"/>
                <a:cs typeface="+mn-cs"/>
              </a:rPr>
              <a:t>和理性的态</a:t>
            </a:r>
            <a:r>
              <a:rPr lang="zh-TW" altLang="zh-HK" sz="1200" kern="1200" dirty="0">
                <a:solidFill>
                  <a:schemeClr val="tx1"/>
                </a:solidFill>
                <a:effectLst/>
                <a:latin typeface="+mn-lt"/>
                <a:ea typeface="+mn-ea"/>
                <a:cs typeface="+mn-cs"/>
              </a:rPr>
              <a:t>度</a:t>
            </a:r>
            <a:r>
              <a:rPr lang="zh-HK" altLang="zh-HK" sz="1200" kern="1200" dirty="0">
                <a:solidFill>
                  <a:schemeClr val="tx1"/>
                </a:solidFill>
                <a:effectLst/>
                <a:latin typeface="+mn-lt"/>
                <a:ea typeface="+mn-ea"/>
                <a:cs typeface="+mn-cs"/>
              </a:rPr>
              <a:t>进</a:t>
            </a:r>
            <a:r>
              <a:rPr lang="zh-TW" altLang="zh-HK" sz="1200" kern="1200" dirty="0">
                <a:solidFill>
                  <a:schemeClr val="tx1"/>
                </a:solidFill>
                <a:effectLst/>
                <a:latin typeface="+mn-lt"/>
                <a:ea typeface="+mn-ea"/>
                <a:cs typeface="+mn-cs"/>
              </a:rPr>
              <a:t>行</a:t>
            </a:r>
            <a:r>
              <a:rPr lang="zh-HK" altLang="zh-HK" sz="1200" kern="1200" dirty="0">
                <a:solidFill>
                  <a:schemeClr val="tx1"/>
                </a:solidFill>
                <a:effectLst/>
                <a:latin typeface="+mn-lt"/>
                <a:ea typeface="+mn-ea"/>
                <a:cs typeface="+mn-cs"/>
              </a:rPr>
              <a:t>讨</a:t>
            </a:r>
            <a:r>
              <a:rPr lang="zh-TW" altLang="zh-HK" sz="1200" kern="1200" dirty="0">
                <a:solidFill>
                  <a:schemeClr val="tx1"/>
                </a:solidFill>
                <a:effectLst/>
                <a:latin typeface="+mn-lt"/>
                <a:ea typeface="+mn-ea"/>
                <a:cs typeface="+mn-cs"/>
              </a:rPr>
              <a:t>论</a:t>
            </a:r>
            <a:r>
              <a:rPr lang="zh-HK" altLang="zh-HK" sz="1200" kern="1200" dirty="0">
                <a:solidFill>
                  <a:schemeClr val="tx1"/>
                </a:solidFill>
                <a:effectLst/>
                <a:latin typeface="+mn-lt"/>
                <a:ea typeface="+mn-ea"/>
                <a:cs typeface="+mn-cs"/>
              </a:rPr>
              <a:t>，如学生表</a:t>
            </a:r>
            <a:r>
              <a:rPr lang="zh-TW" altLang="zh-HK" sz="1200" kern="1200" dirty="0">
                <a:solidFill>
                  <a:schemeClr val="tx1"/>
                </a:solidFill>
                <a:effectLst/>
                <a:latin typeface="+mn-lt"/>
                <a:ea typeface="+mn-ea"/>
                <a:cs typeface="+mn-cs"/>
              </a:rPr>
              <a:t>示</a:t>
            </a:r>
            <a:r>
              <a:rPr lang="zh-HK" altLang="zh-HK" sz="1200" kern="1200" dirty="0">
                <a:solidFill>
                  <a:schemeClr val="tx1"/>
                </a:solidFill>
                <a:effectLst/>
                <a:latin typeface="+mn-lt"/>
                <a:ea typeface="+mn-ea"/>
                <a:cs typeface="+mn-cs"/>
              </a:rPr>
              <a:t>曾</a:t>
            </a:r>
            <a:r>
              <a:rPr lang="zh-TW" altLang="zh-HK" sz="1200" kern="1200" dirty="0">
                <a:solidFill>
                  <a:schemeClr val="tx1"/>
                </a:solidFill>
                <a:effectLst/>
                <a:latin typeface="+mn-lt"/>
                <a:ea typeface="+mn-ea"/>
                <a:cs typeface="+mn-cs"/>
              </a:rPr>
              <a:t>经分享过「内容农场」的贴</a:t>
            </a:r>
            <a:r>
              <a:rPr lang="zh-HK" altLang="zh-HK" sz="1200" kern="1200" dirty="0">
                <a:solidFill>
                  <a:schemeClr val="tx1"/>
                </a:solidFill>
                <a:effectLst/>
                <a:latin typeface="+mn-lt"/>
                <a:ea typeface="+mn-ea"/>
                <a:cs typeface="+mn-cs"/>
              </a:rPr>
              <a:t>文，</a:t>
            </a:r>
            <a:r>
              <a:rPr lang="zh-HK" altLang="en-US" sz="1200" kern="1200" dirty="0">
                <a:solidFill>
                  <a:schemeClr val="tx1"/>
                </a:solidFill>
                <a:effectLst/>
                <a:latin typeface="+mn-lt"/>
                <a:ea typeface="+mn-ea"/>
                <a:cs typeface="+mn-cs"/>
              </a:rPr>
              <a:t>什</a:t>
            </a:r>
            <a:r>
              <a:rPr lang="zh-TW" altLang="zh-HK" sz="1200" kern="1200" dirty="0">
                <a:solidFill>
                  <a:schemeClr val="tx1"/>
                </a:solidFill>
                <a:effectLst/>
                <a:latin typeface="+mn-lt"/>
                <a:ea typeface="+mn-ea"/>
                <a:cs typeface="+mn-cs"/>
              </a:rPr>
              <a:t>至</a:t>
            </a:r>
            <a:r>
              <a:rPr lang="zh-HK" altLang="zh-HK" sz="1200" kern="1200" dirty="0">
                <a:solidFill>
                  <a:schemeClr val="tx1"/>
                </a:solidFill>
                <a:effectLst/>
                <a:latin typeface="+mn-lt"/>
                <a:ea typeface="+mn-ea"/>
                <a:cs typeface="+mn-cs"/>
              </a:rPr>
              <a:t>认同发放不经证实的资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等不当行为，</a:t>
            </a:r>
            <a:r>
              <a:rPr lang="zh-TW" altLang="en-US" sz="1200" b="0" i="0" u="none" strike="noStrike" kern="1200" baseline="0" dirty="0">
                <a:solidFill>
                  <a:schemeClr val="tx1"/>
                </a:solidFill>
                <a:latin typeface="+mn-lt"/>
                <a:ea typeface="+mn-ea"/>
                <a:cs typeface="+mn-cs"/>
              </a:rPr>
              <a:t>教师应邀请其他同学作出多角度回应，帮助该学生建立正确价值观。</a:t>
            </a:r>
            <a:r>
              <a:rPr lang="en-US" altLang="zh-HK" sz="1200"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小结：</a:t>
            </a:r>
            <a:endParaRPr lang="en-US" altLang="zh-TW"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HK" altLang="zh-HK" sz="1200" kern="1200" dirty="0">
                <a:solidFill>
                  <a:schemeClr val="tx1"/>
                </a:solidFill>
                <a:effectLst/>
                <a:latin typeface="+mn-lt"/>
                <a:ea typeface="+mn-ea"/>
                <a:cs typeface="+mn-cs"/>
              </a:rPr>
              <a:t>「内容农场」的三个主要角色，包</a:t>
            </a:r>
            <a:r>
              <a:rPr lang="zh-TW" altLang="zh-HK" sz="1200" kern="1200" dirty="0">
                <a:solidFill>
                  <a:schemeClr val="tx1"/>
                </a:solidFill>
                <a:effectLst/>
                <a:latin typeface="+mn-lt"/>
                <a:ea typeface="+mn-ea"/>
                <a:cs typeface="+mn-cs"/>
              </a:rPr>
              <a:t>括「平台」、「</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撰文</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者」及「导流者」</a:t>
            </a:r>
            <a:r>
              <a:rPr lang="zh-HK"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由撰文者</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多数都是是抄</a:t>
            </a:r>
            <a:r>
              <a:rPr lang="zh-TW" altLang="zh-HK" sz="1200" kern="1200" dirty="0">
                <a:solidFill>
                  <a:schemeClr val="tx1"/>
                </a:solidFill>
                <a:effectLst/>
                <a:latin typeface="+mn-lt"/>
                <a:ea typeface="+mn-ea"/>
                <a:cs typeface="+mn-cs"/>
              </a:rPr>
              <a:t>袭</a:t>
            </a:r>
            <a:r>
              <a:rPr lang="zh-HK" altLang="zh-HK" sz="1200" kern="1200" dirty="0">
                <a:solidFill>
                  <a:schemeClr val="tx1"/>
                </a:solidFill>
                <a:effectLst/>
                <a:latin typeface="+mn-lt"/>
                <a:ea typeface="+mn-ea"/>
                <a:cs typeface="+mn-cs"/>
              </a:rPr>
              <a:t>者</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预</a:t>
            </a:r>
            <a:r>
              <a:rPr lang="zh-TW" altLang="zh-HK" sz="1200" kern="1200" dirty="0">
                <a:solidFill>
                  <a:schemeClr val="tx1"/>
                </a:solidFill>
                <a:effectLst/>
                <a:latin typeface="+mn-lt"/>
                <a:ea typeface="+mn-ea"/>
                <a:cs typeface="+mn-cs"/>
              </a:rPr>
              <a:t>备文</a:t>
            </a:r>
            <a:r>
              <a:rPr lang="zh-HK" altLang="zh-HK" sz="1200" kern="1200" dirty="0">
                <a:solidFill>
                  <a:schemeClr val="tx1"/>
                </a:solidFill>
                <a:effectLst/>
                <a:latin typeface="+mn-lt"/>
                <a:ea typeface="+mn-ea"/>
                <a:cs typeface="+mn-cs"/>
              </a:rPr>
              <a:t>章</a:t>
            </a:r>
            <a:r>
              <a:rPr lang="zh-TW"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经</a:t>
            </a:r>
            <a:r>
              <a:rPr lang="zh-TW" altLang="zh-HK" sz="1200" kern="1200" dirty="0">
                <a:solidFill>
                  <a:schemeClr val="tx1"/>
                </a:solidFill>
                <a:effectLst/>
                <a:latin typeface="+mn-lt"/>
                <a:ea typeface="+mn-ea"/>
                <a:cs typeface="+mn-cs"/>
              </a:rPr>
              <a:t>导流者将</a:t>
            </a:r>
            <a:r>
              <a:rPr lang="zh-HK" altLang="zh-HK" sz="1200" kern="1200" dirty="0">
                <a:solidFill>
                  <a:schemeClr val="tx1"/>
                </a:solidFill>
                <a:effectLst/>
                <a:latin typeface="+mn-lt"/>
                <a:ea typeface="+mn-ea"/>
                <a:cs typeface="+mn-cs"/>
              </a:rPr>
              <a:t>文</a:t>
            </a:r>
            <a:r>
              <a:rPr lang="zh-TW" altLang="zh-HK" sz="1200" kern="1200" dirty="0">
                <a:solidFill>
                  <a:schemeClr val="tx1"/>
                </a:solidFill>
                <a:effectLst/>
                <a:latin typeface="+mn-lt"/>
                <a:ea typeface="+mn-ea"/>
                <a:cs typeface="+mn-cs"/>
              </a:rPr>
              <a:t>章散播出去，藉</a:t>
            </a:r>
            <a:r>
              <a:rPr lang="zh-HK" altLang="zh-HK" sz="1200" kern="1200" dirty="0">
                <a:solidFill>
                  <a:schemeClr val="tx1"/>
                </a:solidFill>
                <a:effectLst/>
                <a:latin typeface="+mn-lt"/>
                <a:ea typeface="+mn-ea"/>
                <a:cs typeface="+mn-cs"/>
              </a:rPr>
              <a:t>吸网民</a:t>
            </a:r>
            <a:r>
              <a:rPr lang="zh-TW" altLang="zh-HK" sz="1200" kern="1200" dirty="0">
                <a:solidFill>
                  <a:schemeClr val="tx1"/>
                </a:solidFill>
                <a:effectLst/>
                <a:latin typeface="+mn-lt"/>
                <a:ea typeface="+mn-ea"/>
                <a:cs typeface="+mn-cs"/>
              </a:rPr>
              <a:t>点击</a:t>
            </a:r>
            <a:r>
              <a:rPr lang="zh-HK" altLang="zh-HK" sz="1200" kern="1200" dirty="0">
                <a:solidFill>
                  <a:schemeClr val="tx1"/>
                </a:solidFill>
                <a:effectLst/>
                <a:latin typeface="+mn-lt"/>
                <a:ea typeface="+mn-ea"/>
                <a:cs typeface="+mn-cs"/>
              </a:rPr>
              <a:t>来</a:t>
            </a:r>
            <a:r>
              <a:rPr lang="zh-TW" altLang="zh-HK" sz="1200" kern="1200" dirty="0">
                <a:solidFill>
                  <a:schemeClr val="tx1"/>
                </a:solidFill>
                <a:effectLst/>
                <a:latin typeface="+mn-lt"/>
                <a:ea typeface="+mn-ea"/>
                <a:cs typeface="+mn-cs"/>
              </a:rPr>
              <a:t>赚取收</a:t>
            </a:r>
            <a:r>
              <a:rPr lang="zh-HK" altLang="zh-HK" sz="1200" kern="1200" dirty="0">
                <a:solidFill>
                  <a:schemeClr val="tx1"/>
                </a:solidFill>
                <a:effectLst/>
                <a:latin typeface="+mn-lt"/>
                <a:ea typeface="+mn-ea"/>
                <a:cs typeface="+mn-cs"/>
              </a:rPr>
              <a:t>入。</a:t>
            </a:r>
            <a:endParaRPr lang="en-US" altLang="zh-HK"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HK" altLang="zh-HK" sz="1200" kern="1200" dirty="0">
                <a:solidFill>
                  <a:schemeClr val="tx1"/>
                </a:solidFill>
                <a:effectLst/>
                <a:latin typeface="+mn-lt"/>
                <a:ea typeface="+mn-ea"/>
                <a:cs typeface="+mn-cs"/>
              </a:rPr>
              <a:t>内</a:t>
            </a:r>
            <a:r>
              <a:rPr lang="zh-TW" altLang="zh-HK" sz="1200" kern="1200" dirty="0">
                <a:solidFill>
                  <a:schemeClr val="tx1"/>
                </a:solidFill>
                <a:effectLst/>
                <a:latin typeface="+mn-lt"/>
                <a:ea typeface="+mn-ea"/>
                <a:cs typeface="+mn-cs"/>
              </a:rPr>
              <a:t>容农场经常以</a:t>
            </a:r>
            <a:r>
              <a:rPr lang="zh-HK" altLang="zh-HK" sz="1200" kern="1200" dirty="0">
                <a:solidFill>
                  <a:schemeClr val="tx1"/>
                </a:solidFill>
                <a:effectLst/>
                <a:latin typeface="+mn-lt"/>
                <a:ea typeface="+mn-ea"/>
                <a:cs typeface="+mn-cs"/>
              </a:rPr>
              <a:t>夸</a:t>
            </a:r>
            <a:r>
              <a:rPr lang="zh-TW" altLang="zh-HK" sz="1200" kern="1200" dirty="0">
                <a:solidFill>
                  <a:schemeClr val="tx1"/>
                </a:solidFill>
                <a:effectLst/>
                <a:latin typeface="+mn-lt"/>
                <a:ea typeface="+mn-ea"/>
                <a:cs typeface="+mn-cs"/>
              </a:rPr>
              <a:t>张</a:t>
            </a:r>
            <a:r>
              <a:rPr lang="zh-HK" altLang="zh-HK" sz="1200" kern="1200" dirty="0">
                <a:solidFill>
                  <a:schemeClr val="tx1"/>
                </a:solidFill>
                <a:effectLst/>
                <a:latin typeface="+mn-lt"/>
                <a:ea typeface="+mn-ea"/>
                <a:cs typeface="+mn-cs"/>
              </a:rPr>
              <a:t>失实</a:t>
            </a:r>
            <a:r>
              <a:rPr lang="zh-TW" altLang="zh-HK" sz="1200" kern="1200" dirty="0">
                <a:solidFill>
                  <a:schemeClr val="tx1"/>
                </a:solidFill>
                <a:effectLst/>
                <a:latin typeface="+mn-lt"/>
                <a:ea typeface="+mn-ea"/>
                <a:cs typeface="+mn-cs"/>
              </a:rPr>
              <a:t>的标题及的内容欺骗网</a:t>
            </a:r>
            <a:r>
              <a:rPr lang="zh-HK" altLang="zh-HK" sz="1200" kern="1200" dirty="0">
                <a:solidFill>
                  <a:schemeClr val="tx1"/>
                </a:solidFill>
                <a:effectLst/>
                <a:latin typeface="+mn-lt"/>
                <a:ea typeface="+mn-ea"/>
                <a:cs typeface="+mn-cs"/>
              </a:rPr>
              <a:t>民</a:t>
            </a:r>
            <a:r>
              <a:rPr lang="zh-TW" altLang="zh-HK" sz="1200" kern="1200" dirty="0">
                <a:solidFill>
                  <a:schemeClr val="tx1"/>
                </a:solidFill>
                <a:effectLst/>
                <a:latin typeface="+mn-lt"/>
                <a:ea typeface="+mn-ea"/>
                <a:cs typeface="+mn-cs"/>
              </a:rPr>
              <a:t>点击</a:t>
            </a:r>
            <a:r>
              <a:rPr lang="zh-HK" altLang="zh-HK" sz="1200" kern="1200" dirty="0">
                <a:solidFill>
                  <a:schemeClr val="tx1"/>
                </a:solidFill>
                <a:effectLst/>
                <a:latin typeface="+mn-lt"/>
                <a:ea typeface="+mn-ea"/>
                <a:cs typeface="+mn-cs"/>
              </a:rPr>
              <a:t>，其以此及放大量可信性成疑的资讯，常引致侵权、假资讯流通、散播电脑病毒，</a:t>
            </a:r>
            <a:r>
              <a:rPr lang="zh-HK" altLang="en-US" sz="1200" kern="1200" dirty="0">
                <a:solidFill>
                  <a:schemeClr val="tx1"/>
                </a:solidFill>
                <a:effectLst/>
                <a:latin typeface="+mn-lt"/>
                <a:ea typeface="+mn-ea"/>
                <a:cs typeface="+mn-cs"/>
              </a:rPr>
              <a:t>什</a:t>
            </a:r>
            <a:r>
              <a:rPr lang="zh-TW" altLang="zh-HK" sz="1200" kern="1200" dirty="0">
                <a:solidFill>
                  <a:schemeClr val="tx1"/>
                </a:solidFill>
                <a:effectLst/>
                <a:latin typeface="+mn-lt"/>
                <a:ea typeface="+mn-ea"/>
                <a:cs typeface="+mn-cs"/>
              </a:rPr>
              <a:t>至</a:t>
            </a:r>
            <a:r>
              <a:rPr lang="zh-HK" altLang="zh-HK" sz="1200" kern="1200" dirty="0">
                <a:solidFill>
                  <a:schemeClr val="tx1"/>
                </a:solidFill>
                <a:effectLst/>
                <a:latin typeface="+mn-lt"/>
                <a:ea typeface="+mn-ea"/>
                <a:cs typeface="+mn-cs"/>
              </a:rPr>
              <a:t>网络罪行</a:t>
            </a:r>
            <a:r>
              <a:rPr lang="zh-TW" altLang="zh-HK" sz="1200" kern="1200" dirty="0">
                <a:solidFill>
                  <a:schemeClr val="tx1"/>
                </a:solidFill>
                <a:effectLst/>
                <a:latin typeface="+mn-lt"/>
                <a:ea typeface="+mn-ea"/>
                <a:cs typeface="+mn-cs"/>
              </a:rPr>
              <a:t>。</a:t>
            </a:r>
          </a:p>
          <a:p>
            <a:r>
              <a:rPr lang="en-US" altLang="zh-HK" sz="1200" kern="1200" dirty="0">
                <a:solidFill>
                  <a:schemeClr val="tx1"/>
                </a:solidFill>
                <a:effectLst/>
                <a:latin typeface="+mn-lt"/>
                <a:ea typeface="+mn-ea"/>
                <a:cs typeface="+mn-cs"/>
              </a:rPr>
              <a:t> </a:t>
            </a:r>
            <a:endParaRPr lang="en-US" altLang="zh-TW" dirty="0">
              <a:latin typeface="PMingLiU"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6</a:t>
            </a:fld>
            <a:endParaRPr lang="zh-HK" altLang="en-US" dirty="0"/>
          </a:p>
        </p:txBody>
      </p:sp>
    </p:spTree>
    <p:extLst>
      <p:ext uri="{BB962C8B-B14F-4D97-AF65-F5344CB8AC3E}">
        <p14:creationId xmlns:p14="http://schemas.microsoft.com/office/powerpoint/2010/main" val="28112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7</a:t>
            </a:fld>
            <a:endParaRPr lang="zh-HK" altLang="en-US" dirty="0"/>
          </a:p>
        </p:txBody>
      </p:sp>
    </p:spTree>
    <p:extLst>
      <p:ext uri="{BB962C8B-B14F-4D97-AF65-F5344CB8AC3E}">
        <p14:creationId xmlns:p14="http://schemas.microsoft.com/office/powerpoint/2010/main" val="599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按图片以</a:t>
            </a:r>
            <a:r>
              <a:rPr lang="zh-TW" altLang="zh-HK" sz="1200" kern="1200" dirty="0">
                <a:solidFill>
                  <a:schemeClr val="tx1"/>
                </a:solidFill>
                <a:effectLst/>
                <a:latin typeface="+mn-lt"/>
                <a:ea typeface="+mn-ea"/>
                <a:cs typeface="+mn-cs"/>
              </a:rPr>
              <a:t>观看香港电台影片后进行反思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影片名称：</a:t>
            </a:r>
            <a:r>
              <a:rPr lang="zh-TW" altLang="en-US" sz="1200" b="0" i="0" kern="1200" dirty="0">
                <a:solidFill>
                  <a:schemeClr val="tx1"/>
                </a:solidFill>
                <a:effectLst/>
                <a:latin typeface="+mn-lt"/>
                <a:ea typeface="+mn-ea"/>
                <a:cs typeface="+mn-cs"/>
              </a:rPr>
              <a:t>网络资讯真定假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时段：</a:t>
            </a:r>
            <a:r>
              <a:rPr lang="en-US" altLang="zh-TW" sz="1200" b="0" i="0" kern="1200" dirty="0">
                <a:solidFill>
                  <a:schemeClr val="tx1"/>
                </a:solidFill>
                <a:effectLst/>
                <a:latin typeface="+mn-lt"/>
                <a:ea typeface="+mn-ea"/>
                <a:cs typeface="+mn-cs"/>
              </a:rPr>
              <a:t>0’00”-03’40”)</a:t>
            </a:r>
          </a:p>
          <a:p>
            <a:r>
              <a:rPr lang="zh-TW" altLang="zh-HK" sz="1200" kern="1200" dirty="0">
                <a:solidFill>
                  <a:schemeClr val="tx1"/>
                </a:solidFill>
                <a:effectLst/>
                <a:latin typeface="+mn-lt"/>
                <a:ea typeface="+mn-ea"/>
                <a:cs typeface="+mn-cs"/>
              </a:rPr>
              <a:t>节目名称：《</a:t>
            </a:r>
            <a:r>
              <a:rPr lang="zh-TW" altLang="en-US" sz="1200" kern="1200" dirty="0">
                <a:solidFill>
                  <a:schemeClr val="tx1"/>
                </a:solidFill>
                <a:effectLst/>
                <a:latin typeface="+mn-lt"/>
                <a:ea typeface="+mn-ea"/>
                <a:cs typeface="+mn-cs"/>
              </a:rPr>
              <a:t>教育局教育电视</a:t>
            </a:r>
            <a:r>
              <a:rPr lang="zh-TW" altLang="zh-HK"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a:t>
            </a:r>
            <a:r>
              <a:rPr lang="en-US" altLang="zh-TW"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年</a:t>
            </a:r>
            <a:r>
              <a:rPr lang="en-US" altLang="zh-TW" sz="1200" kern="1200" dirty="0">
                <a:solidFill>
                  <a:schemeClr val="tx1"/>
                </a:solidFill>
                <a:effectLst/>
                <a:latin typeface="+mn-lt"/>
                <a:ea typeface="+mn-ea"/>
                <a:cs typeface="+mn-cs"/>
              </a:rPr>
              <a:t>4</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网　　址：</a:t>
            </a:r>
            <a:r>
              <a:rPr lang="en-US" altLang="zh-HK" dirty="0">
                <a:hlinkClick r:id="rId3"/>
              </a:rPr>
              <a:t>https://www.hkedcity.net/etv/resource/4373387131</a:t>
            </a:r>
            <a:endParaRPr lang="en-US" altLang="zh-HK" dirty="0"/>
          </a:p>
          <a:p>
            <a:endParaRPr lang="en-US" altLang="zh-TW" sz="1200" b="0" i="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播</a:t>
            </a:r>
            <a:r>
              <a:rPr lang="zh-TW" altLang="zh-HK" sz="1200" kern="1200" dirty="0">
                <a:solidFill>
                  <a:schemeClr val="tx1"/>
                </a:solidFill>
                <a:effectLst/>
                <a:latin typeface="+mn-lt"/>
                <a:ea typeface="+mn-ea"/>
                <a:cs typeface="+mn-cs"/>
              </a:rPr>
              <a:t>放</a:t>
            </a:r>
            <a:r>
              <a:rPr lang="zh-HK" altLang="zh-HK" sz="1200" kern="1200" dirty="0">
                <a:solidFill>
                  <a:schemeClr val="tx1"/>
                </a:solidFill>
                <a:effectLst/>
                <a:latin typeface="+mn-lt"/>
                <a:ea typeface="+mn-ea"/>
                <a:cs typeface="+mn-cs"/>
              </a:rPr>
              <a:t>前提示学生留意</a:t>
            </a:r>
            <a:r>
              <a:rPr lang="zh-TW" altLang="en-US" sz="1200" b="0" i="0" u="none" strike="noStrike" kern="1200" baseline="0" dirty="0">
                <a:solidFill>
                  <a:schemeClr val="tx1"/>
                </a:solidFill>
                <a:latin typeface="+mn-lt"/>
                <a:ea typeface="+mn-ea"/>
                <a:cs typeface="+mn-cs"/>
              </a:rPr>
              <a:t>哪些是虚假资讯</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8</a:t>
            </a:fld>
            <a:endParaRPr lang="zh-HK" altLang="en-US" dirty="0"/>
          </a:p>
        </p:txBody>
      </p:sp>
    </p:spTree>
    <p:extLst>
      <p:ext uri="{BB962C8B-B14F-4D97-AF65-F5344CB8AC3E}">
        <p14:creationId xmlns:p14="http://schemas.microsoft.com/office/powerpoint/2010/main" val="96506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以</a:t>
            </a:r>
            <a:r>
              <a:rPr lang="en-US" altLang="zh-TW" dirty="0"/>
              <a:t>4-6</a:t>
            </a:r>
            <a:r>
              <a:rPr lang="zh-TW" altLang="en-US" dirty="0"/>
              <a:t>人一组进行讨论，</a:t>
            </a:r>
            <a:r>
              <a:rPr lang="zh-TW" altLang="en-US" dirty="0">
                <a:latin typeface="PMingLiU" panose="02020500000000000000" pitchFamily="18" charset="-120"/>
              </a:rPr>
              <a:t>完成讨论后，邀请各组轮流汇报，并带领学生一起讨论小组的分析和建议，引导学生</a:t>
            </a:r>
            <a:r>
              <a:rPr lang="zh-TW" altLang="en-US" dirty="0"/>
              <a:t>学习</a:t>
            </a:r>
            <a:r>
              <a:rPr lang="zh-HK" altLang="zh-HK" sz="1200" kern="1200" dirty="0">
                <a:solidFill>
                  <a:schemeClr val="tx1"/>
                </a:solidFill>
                <a:effectLst/>
                <a:latin typeface="+mn-lt"/>
                <a:ea typeface="+mn-ea"/>
                <a:cs typeface="+mn-cs"/>
              </a:rPr>
              <a:t>反思接收和发放资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时应有</a:t>
            </a:r>
            <a:r>
              <a:rPr lang="zh-TW" altLang="en-US" sz="1200" kern="1200" dirty="0">
                <a:solidFill>
                  <a:schemeClr val="tx1"/>
                </a:solidFill>
                <a:effectLst/>
                <a:latin typeface="+mn-lt"/>
                <a:ea typeface="+mn-ea"/>
                <a:cs typeface="+mn-cs"/>
              </a:rPr>
              <a:t>的</a:t>
            </a:r>
            <a:r>
              <a:rPr lang="zh-HK" altLang="zh-HK" sz="1200" kern="1200" dirty="0">
                <a:solidFill>
                  <a:schemeClr val="tx1"/>
                </a:solidFill>
                <a:effectLst/>
                <a:latin typeface="+mn-lt"/>
                <a:ea typeface="+mn-ea"/>
                <a:cs typeface="+mn-cs"/>
              </a:rPr>
              <a:t>态</a:t>
            </a:r>
            <a:r>
              <a:rPr lang="zh-TW" altLang="zh-HK" sz="1200" kern="1200" dirty="0">
                <a:solidFill>
                  <a:schemeClr val="tx1"/>
                </a:solidFill>
                <a:effectLst/>
                <a:latin typeface="+mn-lt"/>
                <a:ea typeface="+mn-ea"/>
                <a:cs typeface="+mn-cs"/>
              </a:rPr>
              <a:t>度</a:t>
            </a:r>
            <a:r>
              <a:rPr lang="zh-TW" altLang="en-US" dirty="0"/>
              <a:t>，并</a:t>
            </a:r>
            <a:r>
              <a:rPr lang="zh-HK" altLang="zh-HK" sz="1200" kern="1200" dirty="0">
                <a:solidFill>
                  <a:schemeClr val="tx1"/>
                </a:solidFill>
                <a:effectLst/>
                <a:latin typeface="+mn-lt"/>
                <a:ea typeface="+mn-ea"/>
                <a:cs typeface="+mn-cs"/>
              </a:rPr>
              <a:t>建</a:t>
            </a:r>
            <a:r>
              <a:rPr lang="zh-TW" altLang="zh-HK" sz="1200" kern="1200" dirty="0">
                <a:solidFill>
                  <a:schemeClr val="tx1"/>
                </a:solidFill>
                <a:effectLst/>
                <a:latin typeface="+mn-lt"/>
                <a:ea typeface="+mn-ea"/>
                <a:cs typeface="+mn-cs"/>
              </a:rPr>
              <a:t>立</a:t>
            </a:r>
            <a:r>
              <a:rPr lang="zh-HK" altLang="zh-HK" sz="1200" kern="1200" dirty="0">
                <a:solidFill>
                  <a:schemeClr val="tx1"/>
                </a:solidFill>
                <a:effectLst/>
                <a:latin typeface="+mn-lt"/>
                <a:ea typeface="+mn-ea"/>
                <a:cs typeface="+mn-cs"/>
              </a:rPr>
              <a:t>正</a:t>
            </a:r>
            <a:r>
              <a:rPr lang="zh-TW" altLang="zh-HK" sz="1200" kern="1200" dirty="0">
                <a:solidFill>
                  <a:schemeClr val="tx1"/>
                </a:solidFill>
                <a:effectLst/>
                <a:latin typeface="+mn-lt"/>
                <a:ea typeface="+mn-ea"/>
                <a:cs typeface="+mn-cs"/>
              </a:rPr>
              <a:t>确</a:t>
            </a:r>
            <a:r>
              <a:rPr lang="zh-HK" altLang="zh-HK" sz="1200" kern="1200" dirty="0">
                <a:solidFill>
                  <a:schemeClr val="tx1"/>
                </a:solidFill>
                <a:effectLst/>
                <a:latin typeface="+mn-lt"/>
                <a:ea typeface="+mn-ea"/>
                <a:cs typeface="+mn-cs"/>
              </a:rPr>
              <a:t>面</a:t>
            </a:r>
            <a:r>
              <a:rPr lang="zh-TW" altLang="zh-HK" sz="1200" kern="1200" dirty="0">
                <a:solidFill>
                  <a:schemeClr val="tx1"/>
                </a:solidFill>
                <a:effectLst/>
                <a:latin typeface="+mn-lt"/>
                <a:ea typeface="+mn-ea"/>
                <a:cs typeface="+mn-cs"/>
              </a:rPr>
              <a:t>对</a:t>
            </a:r>
            <a:r>
              <a:rPr lang="zh-HK" altLang="zh-HK" sz="1200" kern="1200" dirty="0">
                <a:solidFill>
                  <a:schemeClr val="tx1"/>
                </a:solidFill>
                <a:effectLst/>
                <a:latin typeface="+mn-lt"/>
                <a:ea typeface="+mn-ea"/>
                <a:cs typeface="+mn-cs"/>
              </a:rPr>
              <a:t>接收和发放网</a:t>
            </a:r>
            <a:r>
              <a:rPr lang="zh-TW" altLang="zh-HK" sz="1200" kern="1200" dirty="0">
                <a:solidFill>
                  <a:schemeClr val="tx1"/>
                </a:solidFill>
                <a:effectLst/>
                <a:latin typeface="+mn-lt"/>
                <a:ea typeface="+mn-ea"/>
                <a:cs typeface="+mn-cs"/>
              </a:rPr>
              <a:t>路</a:t>
            </a:r>
            <a:r>
              <a:rPr lang="zh-HK" altLang="zh-HK" sz="1200" kern="1200" dirty="0">
                <a:solidFill>
                  <a:schemeClr val="tx1"/>
                </a:solidFill>
                <a:effectLst/>
                <a:latin typeface="+mn-lt"/>
                <a:ea typeface="+mn-ea"/>
                <a:cs typeface="+mn-cs"/>
              </a:rPr>
              <a:t>资讯时的价</a:t>
            </a:r>
            <a:r>
              <a:rPr lang="zh-TW" altLang="zh-HK" sz="1200" kern="1200" dirty="0">
                <a:solidFill>
                  <a:schemeClr val="tx1"/>
                </a:solidFill>
                <a:effectLst/>
                <a:latin typeface="+mn-lt"/>
                <a:ea typeface="+mn-ea"/>
                <a:cs typeface="+mn-cs"/>
              </a:rPr>
              <a:t>值</a:t>
            </a:r>
            <a:r>
              <a:rPr lang="zh-HK" altLang="zh-HK" sz="1200" kern="1200" dirty="0">
                <a:solidFill>
                  <a:schemeClr val="tx1"/>
                </a:solidFill>
                <a:effectLst/>
                <a:latin typeface="+mn-lt"/>
                <a:ea typeface="+mn-ea"/>
                <a:cs typeface="+mn-cs"/>
              </a:rPr>
              <a:t>观和态</a:t>
            </a:r>
            <a:r>
              <a:rPr lang="zh-TW" altLang="zh-HK" sz="1200" kern="1200" dirty="0">
                <a:solidFill>
                  <a:schemeClr val="tx1"/>
                </a:solidFill>
                <a:effectLst/>
                <a:latin typeface="+mn-lt"/>
                <a:ea typeface="+mn-ea"/>
                <a:cs typeface="+mn-cs"/>
              </a:rPr>
              <a:t>度</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预期各组员的理解不完全相同</a:t>
            </a:r>
            <a:r>
              <a:rPr lang="en-US" altLang="zh-TW" dirty="0"/>
              <a:t>)</a:t>
            </a:r>
          </a:p>
          <a:p>
            <a:endParaRPr lang="en-US" altLang="zh-TW" dirty="0"/>
          </a:p>
          <a:p>
            <a:r>
              <a:rPr lang="zh-TW" altLang="en-US" dirty="0"/>
              <a:t>根据组员的意见，反思教师提出的问题，尝试从多角度思考</a:t>
            </a:r>
            <a:r>
              <a:rPr lang="zh-HK" altLang="zh-HK" sz="1200" kern="1200" dirty="0">
                <a:solidFill>
                  <a:schemeClr val="tx1"/>
                </a:solidFill>
                <a:effectLst/>
                <a:latin typeface="+mn-lt"/>
                <a:ea typeface="+mn-ea"/>
                <a:cs typeface="+mn-cs"/>
              </a:rPr>
              <a:t>接收和发放资</a:t>
            </a:r>
            <a:r>
              <a:rPr lang="zh-TW" altLang="zh-HK" sz="1200" kern="1200" dirty="0">
                <a:solidFill>
                  <a:schemeClr val="tx1"/>
                </a:solidFill>
                <a:effectLst/>
                <a:latin typeface="+mn-lt"/>
                <a:ea typeface="+mn-ea"/>
                <a:cs typeface="+mn-cs"/>
              </a:rPr>
              <a:t>讯</a:t>
            </a:r>
            <a:r>
              <a:rPr lang="zh-HK" altLang="zh-HK" sz="1200" kern="1200" dirty="0">
                <a:solidFill>
                  <a:schemeClr val="tx1"/>
                </a:solidFill>
                <a:effectLst/>
                <a:latin typeface="+mn-lt"/>
                <a:ea typeface="+mn-ea"/>
                <a:cs typeface="+mn-cs"/>
              </a:rPr>
              <a:t>时</a:t>
            </a:r>
            <a:r>
              <a:rPr lang="zh-TW" altLang="en-US" dirty="0"/>
              <a:t>的问题。</a:t>
            </a:r>
          </a:p>
          <a:p>
            <a:endParaRPr lang="en-US" altLang="zh-TW" dirty="0"/>
          </a:p>
          <a:p>
            <a:r>
              <a:rPr lang="zh-HK" altLang="zh-HK" sz="1200" kern="1200" dirty="0">
                <a:solidFill>
                  <a:schemeClr val="tx1"/>
                </a:solidFill>
                <a:effectLst/>
                <a:latin typeface="+mn-lt"/>
                <a:ea typeface="+mn-ea"/>
                <a:cs typeface="+mn-cs"/>
              </a:rPr>
              <a:t>播</a:t>
            </a:r>
            <a:r>
              <a:rPr lang="zh-TW" altLang="zh-HK" sz="1200" kern="1200" dirty="0">
                <a:solidFill>
                  <a:schemeClr val="tx1"/>
                </a:solidFill>
                <a:effectLst/>
                <a:latin typeface="+mn-lt"/>
                <a:ea typeface="+mn-ea"/>
                <a:cs typeface="+mn-cs"/>
              </a:rPr>
              <a:t>放</a:t>
            </a:r>
            <a:r>
              <a:rPr lang="zh-HK" altLang="zh-HK" sz="1200" kern="1200" dirty="0">
                <a:solidFill>
                  <a:schemeClr val="tx1"/>
                </a:solidFill>
                <a:effectLst/>
                <a:latin typeface="+mn-lt"/>
                <a:ea typeface="+mn-ea"/>
                <a:cs typeface="+mn-cs"/>
              </a:rPr>
              <a:t>完毕后，向学生提问以下问</a:t>
            </a:r>
            <a:r>
              <a:rPr lang="zh-TW" altLang="zh-HK" sz="1200" kern="1200" dirty="0">
                <a:solidFill>
                  <a:schemeClr val="tx1"/>
                </a:solidFill>
                <a:effectLst/>
                <a:latin typeface="+mn-lt"/>
                <a:ea typeface="+mn-ea"/>
                <a:cs typeface="+mn-cs"/>
              </a:rPr>
              <a:t>题</a:t>
            </a:r>
            <a:r>
              <a:rPr lang="zh-HK" altLang="zh-HK"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dirty="0"/>
              <a:t>你可曾</a:t>
            </a:r>
            <a:r>
              <a:rPr lang="zh-TW" altLang="zh-HK" dirty="0"/>
              <a:t>收到同学传来的手机讯息</a:t>
            </a:r>
            <a:r>
              <a:rPr lang="zh-TW" altLang="en-US" dirty="0"/>
              <a:t>，</a:t>
            </a:r>
            <a:r>
              <a:rPr lang="zh-TW" altLang="zh-HK" dirty="0"/>
              <a:t>声称由</a:t>
            </a:r>
            <a:r>
              <a:rPr lang="zh-HK" altLang="zh-HK" dirty="0"/>
              <a:t>货柜码头</a:t>
            </a:r>
            <a:r>
              <a:rPr lang="zh-TW" altLang="zh-HK" dirty="0"/>
              <a:t>传出的台风袭港</a:t>
            </a:r>
            <a:r>
              <a:rPr lang="zh-HK" altLang="zh-HK" dirty="0"/>
              <a:t>内幕消息</a:t>
            </a:r>
            <a:r>
              <a:rPr lang="zh-TW" altLang="en-US" dirty="0"/>
              <a:t>？你会信以为真？为什么？（如有，请向小组同学生分享）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HK" dirty="0"/>
              <a:t>收到</a:t>
            </a:r>
            <a:r>
              <a:rPr lang="zh-TW" altLang="en-US" dirty="0">
                <a:latin typeface="Calibri" panose="020F0502020204030204" pitchFamily="34" charset="0"/>
                <a:cs typeface="Calibri" panose="020F0502020204030204" pitchFamily="34" charset="0"/>
              </a:rPr>
              <a:t>上述</a:t>
            </a:r>
            <a:r>
              <a:rPr lang="zh-TW" altLang="zh-HK" dirty="0"/>
              <a:t>讯息</a:t>
            </a:r>
            <a:r>
              <a:rPr lang="zh-TW" altLang="en-US" dirty="0"/>
              <a:t>后，你会立即转发给朋友吗？为什么？（如会，请向小组同学生分享）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Calibri" panose="020F0502020204030204" pitchFamily="34" charset="0"/>
                <a:cs typeface="Calibri" panose="020F0502020204030204" pitchFamily="34" charset="0"/>
              </a:rPr>
              <a:t>当你发现</a:t>
            </a:r>
            <a:r>
              <a:rPr lang="zh-TW" altLang="zh-HK" dirty="0"/>
              <a:t>收到</a:t>
            </a:r>
            <a:r>
              <a:rPr lang="zh-TW" altLang="en-US" dirty="0"/>
              <a:t>的</a:t>
            </a:r>
            <a:r>
              <a:rPr lang="zh-TW" altLang="zh-HK" dirty="0"/>
              <a:t>手机讯息</a:t>
            </a:r>
            <a:r>
              <a:rPr lang="zh-TW" altLang="en-US" dirty="0"/>
              <a:t>跟天文台发布的资讯有所不同时，你认为可以做些什么以查证相关资讯？</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学生自由作答</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9</a:t>
            </a:fld>
            <a:endParaRPr lang="zh-HK" altLang="en-US" dirty="0"/>
          </a:p>
        </p:txBody>
      </p:sp>
    </p:spTree>
    <p:extLst>
      <p:ext uri="{BB962C8B-B14F-4D97-AF65-F5344CB8AC3E}">
        <p14:creationId xmlns:p14="http://schemas.microsoft.com/office/powerpoint/2010/main" val="281120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8"/>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3"/>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141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全景圖片 (含輔助字幕)">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9"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49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2"/>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40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90"/>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331" y="437279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1"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940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4"/>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36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331" y="2943358"/>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39293"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31013" y="2943358"/>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79974" y="2943358"/>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459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2"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685332"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1" name="Text Placeholder 3"/>
          <p:cNvSpPr>
            <a:spLocks noGrp="1"/>
          </p:cNvSpPr>
          <p:nvPr>
            <p:ph type="body" sz="half" idx="18"/>
          </p:nvPr>
        </p:nvSpPr>
        <p:spPr>
          <a:xfrm>
            <a:off x="685332"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4" name="Text Placeholder 3"/>
          <p:cNvSpPr>
            <a:spLocks noGrp="1"/>
          </p:cNvSpPr>
          <p:nvPr>
            <p:ph type="body" sz="half" idx="19"/>
          </p:nvPr>
        </p:nvSpPr>
        <p:spPr>
          <a:xfrm>
            <a:off x="3331011" y="478108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79975"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7" name="Text Placeholder 3"/>
          <p:cNvSpPr>
            <a:spLocks noGrp="1"/>
          </p:cNvSpPr>
          <p:nvPr>
            <p:ph type="body" sz="half" idx="20"/>
          </p:nvPr>
        </p:nvSpPr>
        <p:spPr>
          <a:xfrm>
            <a:off x="5979881" y="478108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197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6"/>
            <a:ext cx="7773339"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486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6" y="609604"/>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4"/>
            <a:ext cx="5744043" cy="51815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78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5"/>
            <a:ext cx="777287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68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6"/>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60"/>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55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5"/>
            <a:ext cx="382952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5"/>
            <a:ext cx="382905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503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685332" y="3051015"/>
            <a:ext cx="3829520"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629151" y="3051015"/>
            <a:ext cx="3829051"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03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976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7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8" y="609603"/>
            <a:ext cx="4650122" cy="51815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2"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296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1"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685346" y="2632855"/>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9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0"/>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6"/>
            <a:ext cx="7773339" cy="342410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8"/>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1/6/2026</a:t>
            </a:fld>
            <a:endParaRPr lang="en-US" dirty="0"/>
          </a:p>
        </p:txBody>
      </p:sp>
      <p:sp>
        <p:nvSpPr>
          <p:cNvPr id="5" name="Footer Placeholder 4"/>
          <p:cNvSpPr>
            <a:spLocks noGrp="1"/>
          </p:cNvSpPr>
          <p:nvPr>
            <p:ph type="ftr" sz="quarter" idx="3"/>
          </p:nvPr>
        </p:nvSpPr>
        <p:spPr>
          <a:xfrm>
            <a:off x="685332" y="5883278"/>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10" y="5883278"/>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58047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paper.udn.com/udnpaper/PID0004/333256/web/#6L-13527184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21.hk/medialiteracy/&#32178;&#19978;&#28040;&#24687;&#20998;&#30495;&#20605;/"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hkedcity.net/etv/resource/43733871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FC31C4-76F8-48B2-9FD6-5C1CE6CA3AA4}"/>
              </a:ext>
            </a:extLst>
          </p:cNvPr>
          <p:cNvSpPr>
            <a:spLocks noGrp="1"/>
          </p:cNvSpPr>
          <p:nvPr>
            <p:ph type="ctrTitle"/>
          </p:nvPr>
        </p:nvSpPr>
        <p:spPr>
          <a:xfrm>
            <a:off x="250824" y="1916185"/>
            <a:ext cx="5860043" cy="1653611"/>
          </a:xfrm>
          <a:effectLst>
            <a:outerShdw blurRad="50800" dist="38100" dir="2700000" algn="tl" rotWithShape="0">
              <a:prstClr val="black">
                <a:alpha val="40000"/>
              </a:prstClr>
            </a:outerShdw>
          </a:effectLst>
        </p:spPr>
        <p:txBody>
          <a:bodyPr>
            <a:normAutofit fontScale="90000"/>
          </a:bodyPr>
          <a:lstStyle/>
          <a:p>
            <a:pPr algn="l"/>
            <a:r>
              <a:rPr lang="zh-TW" altLang="en-US" sz="4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生活事件事例</a:t>
            </a:r>
            <a:br>
              <a:rPr lang="zh-TW" altLang="en-US" sz="44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60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「内容农场知多少</a:t>
            </a:r>
            <a:br>
              <a:rPr lang="en-US" altLang="zh-HK"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en-US" altLang="zh-HK"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HK" altLang="zh-HK"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辨识网络资讯真伪</a:t>
            </a:r>
            <a:r>
              <a:rPr lang="en-US" altLang="zh-HK"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HK" altLang="en-US" sz="3100" b="1" cap="none" dirty="0">
                <a:ln w="10160">
                  <a:solidFill>
                    <a:schemeClr val="bg2"/>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br>
              <a:rPr lang="zh-TW" altLang="zh-HK" sz="3100" dirty="0">
                <a:latin typeface="微軟正黑體" panose="020B0604030504040204" pitchFamily="34" charset="-120"/>
                <a:ea typeface="微軟正黑體" panose="020B0604030504040204" pitchFamily="34" charset="-120"/>
              </a:rPr>
            </a:br>
            <a:endParaRPr lang="zh-HK" altLang="en-US" sz="3100"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85B080DF-7A02-4E78-AC1F-D54985583467}"/>
              </a:ext>
            </a:extLst>
          </p:cNvPr>
          <p:cNvSpPr>
            <a:spLocks noGrp="1"/>
          </p:cNvSpPr>
          <p:nvPr>
            <p:ph type="subTitle" idx="1"/>
          </p:nvPr>
        </p:nvSpPr>
        <p:spPr>
          <a:xfrm>
            <a:off x="340452" y="3569796"/>
            <a:ext cx="4685791" cy="1459404"/>
          </a:xfrm>
          <a:effectLst>
            <a:outerShdw blurRad="50800" dist="38100" dir="2700000" algn="tl" rotWithShape="0">
              <a:prstClr val="black">
                <a:alpha val="40000"/>
              </a:prstClr>
            </a:outerShdw>
          </a:effectLst>
        </p:spPr>
        <p:txBody>
          <a:bodyPr>
            <a:noAutofit/>
          </a:bodyPr>
          <a:lstStyle/>
          <a:p>
            <a:pPr algn="l"/>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价值观教育 </a:t>
            </a:r>
            <a:r>
              <a:rPr lang="en-US" altLang="zh-TW"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使用资讯科技的正确态度</a:t>
            </a:r>
            <a:r>
              <a:rPr lang="en-US" altLang="zh-TW"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endPar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高小至初中</a:t>
            </a:r>
          </a:p>
          <a:p>
            <a:pPr algn="l"/>
            <a:r>
              <a:rPr lang="zh-TW" altLang="en-US"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教育局德育、公民及国民教育组制作</a:t>
            </a:r>
            <a:endParaRPr lang="en-US" altLang="zh-TW"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r>
              <a:rPr lang="en-US" altLang="zh-TW" sz="1800" b="1" cap="none" dirty="0">
                <a:ln/>
                <a:solidFill>
                  <a:schemeClr val="accent3"/>
                </a:solidFill>
                <a:latin typeface="Arial" panose="020B0604020202020204" pitchFamily="34" charset="0"/>
                <a:sym typeface="Arial" panose="020B0604020202020204" pitchFamily="34" charset="0"/>
              </a:rPr>
              <a:t>2020</a:t>
            </a:r>
            <a:r>
              <a:rPr lang="zh-TW" altLang="en-US" sz="1800" b="1" cap="none" dirty="0">
                <a:ln/>
                <a:solidFill>
                  <a:schemeClr val="accent3"/>
                </a:solidFill>
                <a:latin typeface="Arial" panose="020B0604020202020204" pitchFamily="34" charset="0"/>
                <a:sym typeface="Arial" panose="020B0604020202020204" pitchFamily="34" charset="0"/>
              </a:rPr>
              <a:t>年</a:t>
            </a:r>
            <a:r>
              <a:rPr lang="en-US" altLang="zh-TW" sz="1800" b="1" cap="none" dirty="0">
                <a:ln/>
                <a:solidFill>
                  <a:schemeClr val="accent3"/>
                </a:solidFill>
                <a:latin typeface="Arial" panose="020B0604020202020204" pitchFamily="34" charset="0"/>
                <a:sym typeface="Arial" panose="020B0604020202020204" pitchFamily="34" charset="0"/>
              </a:rPr>
              <a:t>10</a:t>
            </a:r>
            <a:r>
              <a:rPr lang="zh-TW" altLang="en-US" sz="1800" b="1" cap="none" dirty="0">
                <a:ln/>
                <a:solidFill>
                  <a:schemeClr val="accent3"/>
                </a:solidFill>
                <a:latin typeface="Arial" panose="020B0604020202020204" pitchFamily="34" charset="0"/>
                <a:sym typeface="Arial" panose="020B0604020202020204" pitchFamily="34" charset="0"/>
              </a:rPr>
              <a:t>月</a:t>
            </a:r>
          </a:p>
          <a:p>
            <a:pPr algn="l"/>
            <a:endParaRPr lang="zh-TW" altLang="zh-HK" sz="1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algn="l"/>
            <a:endParaRPr lang="zh-HK" altLang="en-US" sz="8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777" y="2646381"/>
            <a:ext cx="4339955" cy="433995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139" y="2315522"/>
            <a:ext cx="4404861" cy="4404861"/>
          </a:xfrm>
          <a:prstGeom prst="rect">
            <a:avLst/>
          </a:prstGeom>
        </p:spPr>
      </p:pic>
      <p:sp>
        <p:nvSpPr>
          <p:cNvPr id="8" name="文字方塊 7"/>
          <p:cNvSpPr txBox="1"/>
          <p:nvPr/>
        </p:nvSpPr>
        <p:spPr>
          <a:xfrm>
            <a:off x="250824" y="6458773"/>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7072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50" fill="hold">
                                          <p:stCondLst>
                                            <p:cond delay="0"/>
                                          </p:stCondLst>
                                        </p:cTn>
                                        <p:tgtEl>
                                          <p:spTgt spid="5"/>
                                        </p:tgtEl>
                                        <p:attrNameLst>
                                          <p:attrName>r</p:attrName>
                                        </p:attrNameLst>
                                      </p:cBhvr>
                                    </p:animRot>
                                    <p:animRot by="-240000">
                                      <p:cBhvr>
                                        <p:cTn id="7" dur="700" fill="hold">
                                          <p:stCondLst>
                                            <p:cond delay="700"/>
                                          </p:stCondLst>
                                        </p:cTn>
                                        <p:tgtEl>
                                          <p:spTgt spid="5"/>
                                        </p:tgtEl>
                                        <p:attrNameLst>
                                          <p:attrName>r</p:attrName>
                                        </p:attrNameLst>
                                      </p:cBhvr>
                                    </p:animRot>
                                    <p:animRot by="240000">
                                      <p:cBhvr>
                                        <p:cTn id="8" dur="700" fill="hold">
                                          <p:stCondLst>
                                            <p:cond delay="1400"/>
                                          </p:stCondLst>
                                        </p:cTn>
                                        <p:tgtEl>
                                          <p:spTgt spid="5"/>
                                        </p:tgtEl>
                                        <p:attrNameLst>
                                          <p:attrName>r</p:attrName>
                                        </p:attrNameLst>
                                      </p:cBhvr>
                                    </p:animRot>
                                    <p:animRot by="-240000">
                                      <p:cBhvr>
                                        <p:cTn id="9" dur="700" fill="hold">
                                          <p:stCondLst>
                                            <p:cond delay="2100"/>
                                          </p:stCondLst>
                                        </p:cTn>
                                        <p:tgtEl>
                                          <p:spTgt spid="5"/>
                                        </p:tgtEl>
                                        <p:attrNameLst>
                                          <p:attrName>r</p:attrName>
                                        </p:attrNameLst>
                                      </p:cBhvr>
                                    </p:animRot>
                                    <p:animRot by="120000">
                                      <p:cBhvr>
                                        <p:cTn id="10" dur="700" fill="hold">
                                          <p:stCondLst>
                                            <p:cond delay="2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22397" y="226481"/>
            <a:ext cx="5400675" cy="655766"/>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教师参考资料</a:t>
            </a:r>
          </a:p>
        </p:txBody>
      </p:sp>
      <p:sp>
        <p:nvSpPr>
          <p:cNvPr id="3" name="矩形 2"/>
          <p:cNvSpPr/>
          <p:nvPr/>
        </p:nvSpPr>
        <p:spPr>
          <a:xfrm>
            <a:off x="4443838" y="6126830"/>
            <a:ext cx="8185826" cy="547394"/>
          </a:xfrm>
          <a:prstGeom prst="rect">
            <a:avLst/>
          </a:prstGeom>
        </p:spPr>
        <p:txBody>
          <a:bodyPr wrap="square">
            <a:spAutoFit/>
          </a:bodyPr>
          <a:lstStyle/>
          <a:p>
            <a:pPr>
              <a:lnSpc>
                <a:spcPct val="150000"/>
              </a:lnSpc>
            </a:pPr>
            <a:r>
              <a:rPr lang="zh-TW" altLang="en-US" sz="1050" b="1" dirty="0">
                <a:solidFill>
                  <a:schemeClr val="bg1"/>
                </a:solidFill>
                <a:latin typeface="微軟正黑體" panose="020B0604030504040204" pitchFamily="34" charset="-120"/>
                <a:ea typeface="微軟正黑體" panose="020B0604030504040204" pitchFamily="34" charset="-120"/>
              </a:rPr>
              <a:t>资源来源</a:t>
            </a:r>
            <a:r>
              <a:rPr lang="en-US" altLang="zh-TW" sz="1050" b="1" dirty="0">
                <a:solidFill>
                  <a:schemeClr val="bg1"/>
                </a:solidFill>
                <a:latin typeface="微軟正黑體" panose="020B0604030504040204" pitchFamily="34" charset="-120"/>
                <a:ea typeface="微軟正黑體" panose="020B0604030504040204" pitchFamily="34" charset="-120"/>
              </a:rPr>
              <a:t>:  </a:t>
            </a:r>
            <a:r>
              <a:rPr lang="en-US" altLang="zh-TW"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《SMCRE </a:t>
            </a:r>
            <a:r>
              <a:rPr lang="zh-TW" altLang="en-US"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揪社群平台不实讯息</a:t>
            </a:r>
            <a:r>
              <a:rPr lang="en-US" altLang="zh-TW" sz="1050" b="1" dirty="0">
                <a:solidFill>
                  <a:schemeClr val="bg1"/>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a:t>
            </a:r>
            <a:br>
              <a:rPr lang="en-US" altLang="zh-TW" sz="1050" b="1" dirty="0">
                <a:solidFill>
                  <a:schemeClr val="bg1"/>
                </a:solidFill>
                <a:latin typeface="微軟正黑體" panose="020B0604030504040204" pitchFamily="34" charset="-120"/>
                <a:ea typeface="微軟正黑體" panose="020B0604030504040204" pitchFamily="34" charset="-120"/>
              </a:rPr>
            </a:br>
            <a:r>
              <a:rPr lang="en-US" altLang="zh-TW" sz="1050" b="1" dirty="0">
                <a:solidFill>
                  <a:schemeClr val="bg1"/>
                </a:solidFill>
                <a:latin typeface="微軟正黑體" panose="020B0604030504040204" pitchFamily="34" charset="-120"/>
                <a:ea typeface="微軟正黑體" panose="020B0604030504040204" pitchFamily="34" charset="-120"/>
              </a:rPr>
              <a:t>(</a:t>
            </a:r>
            <a:r>
              <a:rPr lang="zh-TW" altLang="en-US" sz="1050" b="1" dirty="0">
                <a:solidFill>
                  <a:schemeClr val="bg1"/>
                </a:solidFill>
                <a:latin typeface="微軟正黑體" panose="020B0604030504040204" pitchFamily="34" charset="-120"/>
                <a:ea typeface="微軟正黑體" panose="020B0604030504040204" pitchFamily="34" charset="-120"/>
              </a:rPr>
              <a:t>联合新闻网  </a:t>
            </a:r>
            <a:r>
              <a:rPr lang="en-US" altLang="zh-TW" sz="1050" b="1" dirty="0">
                <a:solidFill>
                  <a:schemeClr val="bg1"/>
                </a:solidFill>
                <a:latin typeface="微軟正黑體" panose="020B0604030504040204" pitchFamily="34" charset="-120"/>
                <a:ea typeface="微軟正黑體" panose="020B0604030504040204" pitchFamily="34" charset="-120"/>
              </a:rPr>
              <a:t>und</a:t>
            </a:r>
            <a:r>
              <a:rPr lang="zh-TW" altLang="en-US" sz="1050" b="1" dirty="0">
                <a:solidFill>
                  <a:schemeClr val="bg1"/>
                </a:solidFill>
                <a:latin typeface="微軟正黑體" panose="020B0604030504040204" pitchFamily="34" charset="-120"/>
                <a:ea typeface="微軟正黑體" panose="020B0604030504040204" pitchFamily="34" charset="-120"/>
              </a:rPr>
              <a:t>论坛报 </a:t>
            </a:r>
            <a:r>
              <a:rPr lang="en-US" altLang="zh-TW" sz="1050" b="1" dirty="0">
                <a:solidFill>
                  <a:schemeClr val="bg1"/>
                </a:solidFill>
                <a:latin typeface="微軟正黑體" panose="020B0604030504040204" pitchFamily="34" charset="-120"/>
                <a:ea typeface="微軟正黑體" panose="020B0604030504040204" pitchFamily="34" charset="-120"/>
              </a:rPr>
              <a:t>2018</a:t>
            </a:r>
            <a:r>
              <a:rPr lang="zh-TW" altLang="en-US" sz="1050" b="1" dirty="0">
                <a:solidFill>
                  <a:schemeClr val="bg1"/>
                </a:solidFill>
                <a:latin typeface="微軟正黑體" panose="020B0604030504040204" pitchFamily="34" charset="-120"/>
                <a:ea typeface="微軟正黑體" panose="020B0604030504040204" pitchFamily="34" charset="-120"/>
              </a:rPr>
              <a:t>年</a:t>
            </a:r>
            <a:r>
              <a:rPr lang="en-US" altLang="zh-TW" sz="1050" b="1" dirty="0">
                <a:solidFill>
                  <a:schemeClr val="bg1"/>
                </a:solidFill>
                <a:latin typeface="微軟正黑體" panose="020B0604030504040204" pitchFamily="34" charset="-120"/>
                <a:ea typeface="微軟正黑體" panose="020B0604030504040204" pitchFamily="34" charset="-120"/>
              </a:rPr>
              <a:t>11</a:t>
            </a:r>
            <a:r>
              <a:rPr lang="zh-TW" altLang="en-US" sz="1050" b="1" dirty="0">
                <a:solidFill>
                  <a:schemeClr val="bg1"/>
                </a:solidFill>
                <a:latin typeface="微軟正黑體" panose="020B0604030504040204" pitchFamily="34" charset="-120"/>
                <a:ea typeface="微軟正黑體" panose="020B0604030504040204" pitchFamily="34" charset="-120"/>
              </a:rPr>
              <a:t>月</a:t>
            </a:r>
            <a:r>
              <a:rPr lang="en-US" altLang="zh-TW" sz="1050" b="1" dirty="0">
                <a:solidFill>
                  <a:schemeClr val="bg1"/>
                </a:solidFill>
                <a:latin typeface="微軟正黑體" panose="020B0604030504040204" pitchFamily="34" charset="-120"/>
                <a:ea typeface="微軟正黑體" panose="020B0604030504040204" pitchFamily="34" charset="-120"/>
              </a:rPr>
              <a:t>2</a:t>
            </a:r>
            <a:r>
              <a:rPr lang="zh-TW" altLang="en-US" sz="1050" b="1" dirty="0">
                <a:solidFill>
                  <a:schemeClr val="bg1"/>
                </a:solidFill>
                <a:latin typeface="微軟正黑體" panose="020B0604030504040204" pitchFamily="34" charset="-120"/>
                <a:ea typeface="微軟正黑體" panose="020B0604030504040204" pitchFamily="34" charset="-120"/>
              </a:rPr>
              <a:t>日</a:t>
            </a:r>
            <a:r>
              <a:rPr lang="en-US" altLang="zh-TW" sz="1050" b="1" dirty="0">
                <a:solidFill>
                  <a:schemeClr val="bg1"/>
                </a:solidFill>
                <a:latin typeface="微軟正黑體" panose="020B0604030504040204" pitchFamily="34" charset="-120"/>
                <a:ea typeface="微軟正黑體" panose="020B0604030504040204" pitchFamily="34" charset="-120"/>
              </a:rPr>
              <a:t> </a:t>
            </a:r>
            <a:r>
              <a:rPr lang="zh-TW" altLang="en-US" sz="1050" b="1" dirty="0">
                <a:solidFill>
                  <a:schemeClr val="bg1"/>
                </a:solidFill>
                <a:latin typeface="微軟正黑體" panose="020B0604030504040204" pitchFamily="34" charset="-120"/>
                <a:ea typeface="微軟正黑體" panose="020B0604030504040204" pitchFamily="34" charset="-120"/>
              </a:rPr>
              <a:t>第</a:t>
            </a:r>
            <a:r>
              <a:rPr lang="en-US" altLang="zh-TW" sz="1050" b="1" dirty="0">
                <a:solidFill>
                  <a:schemeClr val="bg1"/>
                </a:solidFill>
                <a:latin typeface="微軟正黑體" panose="020B0604030504040204" pitchFamily="34" charset="-120"/>
                <a:ea typeface="微軟正黑體" panose="020B0604030504040204" pitchFamily="34" charset="-120"/>
              </a:rPr>
              <a:t>4354</a:t>
            </a:r>
            <a:r>
              <a:rPr lang="zh-TW" altLang="en-US" sz="1050" b="1" dirty="0">
                <a:solidFill>
                  <a:schemeClr val="bg1"/>
                </a:solidFill>
                <a:latin typeface="微軟正黑體" panose="020B0604030504040204" pitchFamily="34" charset="-120"/>
                <a:ea typeface="微軟正黑體" panose="020B0604030504040204" pitchFamily="34" charset="-120"/>
              </a:rPr>
              <a:t>期</a:t>
            </a:r>
            <a:r>
              <a:rPr lang="en-US" altLang="zh-TW" sz="1050" b="1" dirty="0">
                <a:solidFill>
                  <a:schemeClr val="bg1"/>
                </a:solidFill>
                <a:latin typeface="微軟正黑體" panose="020B0604030504040204" pitchFamily="34" charset="-120"/>
                <a:ea typeface="微軟正黑體" panose="020B0604030504040204" pitchFamily="34" charset="-120"/>
              </a:rPr>
              <a:t>)</a:t>
            </a:r>
            <a:endParaRPr lang="zh-TW"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45879" y="1194711"/>
            <a:ext cx="8553709" cy="5074466"/>
          </a:xfrm>
          <a:prstGeom prst="rect">
            <a:avLst/>
          </a:prstGeom>
          <a:noFill/>
        </p:spPr>
        <p:txBody>
          <a:bodyPr wrap="square" rtlCol="0">
            <a:spAutoFit/>
          </a:bodyPr>
          <a:lstStyle/>
          <a:p>
            <a:r>
              <a:rPr lang="zh-TW" altLang="en-US" sz="2100" dirty="0">
                <a:solidFill>
                  <a:schemeClr val="bg1"/>
                </a:solidFill>
                <a:latin typeface="微軟正黑體" panose="020B0604030504040204" pitchFamily="34" charset="-120"/>
                <a:ea typeface="微軟正黑體" panose="020B0604030504040204" pitchFamily="34" charset="-120"/>
              </a:rPr>
              <a:t>接收任何讯息时，可以</a:t>
            </a:r>
            <a:r>
              <a:rPr lang="zh-TW" altLang="zh-HK" sz="2100" b="1" dirty="0">
                <a:solidFill>
                  <a:schemeClr val="bg1"/>
                </a:solidFill>
                <a:latin typeface="微軟正黑體" panose="020B0604030504040204" pitchFamily="34" charset="-120"/>
                <a:ea typeface="微軟正黑體" panose="020B0604030504040204" pitchFamily="34" charset="-120"/>
              </a:rPr>
              <a:t>运用「</a:t>
            </a:r>
            <a:r>
              <a:rPr lang="en-US" altLang="zh-HK" sz="2100" b="1" dirty="0">
                <a:solidFill>
                  <a:schemeClr val="bg1"/>
                </a:solidFill>
                <a:latin typeface="微軟正黑體" panose="020B0604030504040204" pitchFamily="34" charset="-120"/>
                <a:ea typeface="微軟正黑體" panose="020B0604030504040204" pitchFamily="34" charset="-120"/>
              </a:rPr>
              <a:t>SMCRE</a:t>
            </a:r>
            <a:r>
              <a:rPr lang="zh-TW" altLang="zh-HK" sz="2100" b="1" dirty="0">
                <a:solidFill>
                  <a:schemeClr val="bg1"/>
                </a:solidFill>
                <a:latin typeface="微軟正黑體" panose="020B0604030504040204" pitchFamily="34" charset="-120"/>
                <a:ea typeface="微軟正黑體" panose="020B0604030504040204" pitchFamily="34" charset="-120"/>
              </a:rPr>
              <a:t>」分析原则判断资讯真伪</a:t>
            </a:r>
            <a:r>
              <a:rPr lang="zh-TW" altLang="en-US" sz="2100" dirty="0">
                <a:solidFill>
                  <a:schemeClr val="bg1"/>
                </a:solidFill>
                <a:latin typeface="微軟正黑體" panose="020B0604030504040204" pitchFamily="34" charset="-120"/>
                <a:ea typeface="微軟正黑體" panose="020B0604030504040204" pitchFamily="34" charset="-120"/>
              </a:rPr>
              <a:t>，以培养明辨性思考能力，降低不实讯息对我们的影响。</a:t>
            </a:r>
            <a:endParaRPr lang="en-US" altLang="zh-TW" sz="2100" dirty="0">
              <a:solidFill>
                <a:schemeClr val="bg1"/>
              </a:solidFill>
              <a:latin typeface="微軟正黑體" panose="020B0604030504040204" pitchFamily="34" charset="-120"/>
              <a:ea typeface="微軟正黑體" panose="020B0604030504040204" pitchFamily="34" charset="-120"/>
            </a:endParaRPr>
          </a:p>
          <a:p>
            <a:r>
              <a:rPr lang="en-US" altLang="zh-HK" sz="375" dirty="0">
                <a:solidFill>
                  <a:schemeClr val="bg1"/>
                </a:solidFill>
                <a:latin typeface="微軟正黑體" panose="020B0604030504040204" pitchFamily="34" charset="-120"/>
                <a:ea typeface="微軟正黑體" panose="020B0604030504040204" pitchFamily="34" charset="-120"/>
              </a:rPr>
              <a:t> </a:t>
            </a:r>
            <a:endParaRPr lang="zh-TW" altLang="zh-HK" sz="1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S</a:t>
            </a:r>
            <a:r>
              <a:rPr lang="en-US" altLang="zh-HK" sz="2000" dirty="0">
                <a:solidFill>
                  <a:schemeClr val="bg1"/>
                </a:solidFill>
                <a:latin typeface="微軟正黑體" panose="020B0604030504040204" pitchFamily="34" charset="-120"/>
                <a:ea typeface="微軟正黑體" panose="020B0604030504040204" pitchFamily="34" charset="-120"/>
              </a:rPr>
              <a:t>   (Source) 	</a:t>
            </a:r>
            <a:r>
              <a:rPr lang="zh-HK" altLang="zh-HK" sz="2000" dirty="0">
                <a:solidFill>
                  <a:schemeClr val="bg1"/>
                </a:solidFill>
                <a:latin typeface="微軟正黑體" panose="020B0604030504040204" pitchFamily="34" charset="-120"/>
                <a:ea typeface="微軟正黑體" panose="020B0604030504040204" pitchFamily="34" charset="-120"/>
              </a:rPr>
              <a:t>「消息来源」是哪个组织或个人所发布，可信度或专</a:t>
            </a:r>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业</a:t>
            </a:r>
            <a:r>
              <a:rPr lang="zh-TW" altLang="en-US" sz="2000" dirty="0">
                <a:solidFill>
                  <a:schemeClr val="bg1"/>
                </a:solidFill>
                <a:latin typeface="微軟正黑體" panose="020B0604030504040204" pitchFamily="34" charset="-120"/>
                <a:ea typeface="微軟正黑體" panose="020B0604030504040204" pitchFamily="34" charset="-120"/>
              </a:rPr>
              <a:t>       </a:t>
            </a:r>
            <a:endParaRPr lang="en-US" altLang="zh-TW" sz="2000" dirty="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性值得信赖吗？</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M </a:t>
            </a:r>
            <a:r>
              <a:rPr lang="en-US" altLang="zh-HK" sz="2000" dirty="0">
                <a:solidFill>
                  <a:schemeClr val="bg1"/>
                </a:solidFill>
                <a:latin typeface="微軟正黑體" panose="020B0604030504040204" pitchFamily="34" charset="-120"/>
                <a:ea typeface="微軟正黑體" panose="020B0604030504040204" pitchFamily="34" charset="-120"/>
              </a:rPr>
              <a:t>(Message)	</a:t>
            </a:r>
            <a:r>
              <a:rPr lang="zh-HK" altLang="zh-HK" sz="2000" dirty="0">
                <a:solidFill>
                  <a:schemeClr val="bg1"/>
                </a:solidFill>
                <a:latin typeface="微軟正黑體" panose="020B0604030504040204" pitchFamily="34" charset="-120"/>
                <a:ea typeface="微軟正黑體" panose="020B0604030504040204" pitchFamily="34" charset="-120"/>
              </a:rPr>
              <a:t>「讯息」传达什么意义、价值观或意识形态？</a:t>
            </a:r>
            <a:r>
              <a:rPr lang="en-US" altLang="zh-HK" sz="2000" dirty="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：讯</a:t>
            </a:r>
            <a:r>
              <a:rPr lang="zh-TW" altLang="zh-HK" sz="2000" dirty="0">
                <a:solidFill>
                  <a:schemeClr val="bg1"/>
                </a:solidFill>
                <a:latin typeface="微軟正黑體" panose="020B0604030504040204" pitchFamily="34" charset="-120"/>
                <a:ea typeface="微軟正黑體" panose="020B0604030504040204" pitchFamily="34" charset="-120"/>
              </a:rPr>
              <a:t>息</a:t>
            </a:r>
            <a:endParaRPr lang="en-US" altLang="zh-TW" sz="2000" dirty="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是否合乎常理？</a:t>
            </a:r>
            <a:r>
              <a:rPr lang="en-US" altLang="zh-HK"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会不会太夸张？</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C </a:t>
            </a:r>
            <a:r>
              <a:rPr lang="en-US" altLang="zh-HK" sz="2000" dirty="0">
                <a:solidFill>
                  <a:schemeClr val="bg1"/>
                </a:solidFill>
                <a:latin typeface="微軟正黑體" panose="020B0604030504040204" pitchFamily="34" charset="-120"/>
                <a:ea typeface="微軟正黑體" panose="020B0604030504040204" pitchFamily="34" charset="-120"/>
              </a:rPr>
              <a:t>(Channel)	</a:t>
            </a:r>
            <a:r>
              <a:rPr lang="zh-HK" altLang="zh-HK" sz="2000" dirty="0">
                <a:solidFill>
                  <a:schemeClr val="bg1"/>
                </a:solidFill>
                <a:latin typeface="微軟正黑體" panose="020B0604030504040204" pitchFamily="34" charset="-120"/>
                <a:ea typeface="微軟正黑體" panose="020B0604030504040204" pitchFamily="34" charset="-120"/>
              </a:rPr>
              <a:t>传播讯息的「</a:t>
            </a:r>
            <a:r>
              <a:rPr lang="zh-TW" altLang="en-US" sz="2000" dirty="0">
                <a:solidFill>
                  <a:schemeClr val="bg1"/>
                </a:solidFill>
                <a:latin typeface="微軟正黑體" panose="020B0604030504040204" pitchFamily="34" charset="-120"/>
                <a:ea typeface="微軟正黑體" panose="020B0604030504040204" pitchFamily="34" charset="-120"/>
              </a:rPr>
              <a:t>渠</a:t>
            </a:r>
            <a:r>
              <a:rPr lang="zh-HK" altLang="zh-HK" sz="2000" dirty="0">
                <a:solidFill>
                  <a:schemeClr val="bg1"/>
                </a:solidFill>
                <a:latin typeface="微軟正黑體" panose="020B0604030504040204" pitchFamily="34" charset="-120"/>
                <a:ea typeface="微軟正黑體" panose="020B0604030504040204" pitchFamily="34" charset="-120"/>
              </a:rPr>
              <a:t>道」是透过缺乏审查机制的社群媒体、媒</a:t>
            </a:r>
            <a:endParaRPr lang="en-US" altLang="zh-HK" sz="2000" dirty="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体、网站？</a:t>
            </a:r>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还是具</a:t>
            </a:r>
            <a:r>
              <a:rPr lang="zh-TW" altLang="en-US" sz="2000" dirty="0">
                <a:solidFill>
                  <a:schemeClr val="bg1"/>
                </a:solidFill>
                <a:latin typeface="微軟正黑體" panose="020B0604030504040204" pitchFamily="34" charset="-120"/>
                <a:ea typeface="微軟正黑體" panose="020B0604030504040204" pitchFamily="34" charset="-120"/>
              </a:rPr>
              <a:t>公信力</a:t>
            </a:r>
            <a:r>
              <a:rPr lang="zh-HK" altLang="zh-HK" sz="2000" dirty="0">
                <a:solidFill>
                  <a:schemeClr val="bg1"/>
                </a:solidFill>
                <a:latin typeface="微軟正黑體" panose="020B0604030504040204" pitchFamily="34" charset="-120"/>
                <a:ea typeface="微軟正黑體" panose="020B0604030504040204" pitchFamily="34" charset="-120"/>
              </a:rPr>
              <a:t>的电视、报纸、广播等</a:t>
            </a:r>
            <a:r>
              <a:rPr lang="zh-TW" altLang="en-US" sz="2000" dirty="0">
                <a:solidFill>
                  <a:schemeClr val="bg1"/>
                </a:solidFill>
                <a:latin typeface="微軟正黑體" panose="020B0604030504040204" pitchFamily="34" charset="-120"/>
                <a:ea typeface="微軟正黑體" panose="020B0604030504040204" pitchFamily="34" charset="-120"/>
              </a:rPr>
              <a:t>渠道</a:t>
            </a:r>
            <a:r>
              <a:rPr lang="zh-HK" altLang="zh-HK" sz="2000" dirty="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R </a:t>
            </a:r>
            <a:r>
              <a:rPr lang="en-US" altLang="zh-HK" sz="2000" dirty="0">
                <a:solidFill>
                  <a:schemeClr val="bg1"/>
                </a:solidFill>
                <a:latin typeface="微軟正黑體" panose="020B0604030504040204" pitchFamily="34" charset="-120"/>
                <a:ea typeface="微軟正黑體" panose="020B0604030504040204" pitchFamily="34" charset="-120"/>
              </a:rPr>
              <a:t>(Receiver)	</a:t>
            </a:r>
            <a:r>
              <a:rPr lang="zh-HK" altLang="zh-HK" sz="2000" dirty="0">
                <a:solidFill>
                  <a:schemeClr val="bg1"/>
                </a:solidFill>
                <a:latin typeface="微軟正黑體" panose="020B0604030504040204" pitchFamily="34" charset="-120"/>
                <a:ea typeface="微軟正黑體" panose="020B0604030504040204" pitchFamily="34" charset="-120"/>
              </a:rPr>
              <a:t>讯息「接收者」是谁？讯息对个人或社会产生什么影响？</a:t>
            </a:r>
            <a:endParaRPr lang="en-US" altLang="zh-HK" sz="2000" dirty="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en-US" altLang="zh-HK" sz="2000" dirty="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：会不会令讯</a:t>
            </a:r>
            <a:r>
              <a:rPr lang="zh-TW" altLang="zh-HK" sz="2000" dirty="0">
                <a:solidFill>
                  <a:schemeClr val="bg1"/>
                </a:solidFill>
                <a:latin typeface="微軟正黑體" panose="020B0604030504040204" pitchFamily="34" charset="-120"/>
                <a:ea typeface="微軟正黑體" panose="020B0604030504040204" pitchFamily="34" charset="-120"/>
              </a:rPr>
              <a:t>息</a:t>
            </a:r>
            <a:r>
              <a:rPr lang="zh-HK" altLang="zh-HK" sz="2000" dirty="0">
                <a:solidFill>
                  <a:schemeClr val="bg1"/>
                </a:solidFill>
                <a:latin typeface="微軟正黑體" panose="020B0604030504040204" pitchFamily="34" charset="-120"/>
                <a:ea typeface="微軟正黑體" panose="020B0604030504040204" pitchFamily="34" charset="-120"/>
              </a:rPr>
              <a:t>接收者产生消费行为？</a:t>
            </a:r>
            <a:r>
              <a:rPr lang="en-US" altLang="zh-HK" sz="2000" dirty="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a:p>
            <a:r>
              <a:rPr lang="en-US" altLang="zh-HK" sz="3600" dirty="0">
                <a:solidFill>
                  <a:schemeClr val="bg1"/>
                </a:solidFill>
                <a:latin typeface="微軟正黑體" panose="020B0604030504040204" pitchFamily="34" charset="-120"/>
                <a:ea typeface="微軟正黑體" panose="020B0604030504040204" pitchFamily="34" charset="-120"/>
              </a:rPr>
              <a:t>E</a:t>
            </a:r>
            <a:r>
              <a:rPr lang="en-US" altLang="zh-HK" sz="2000" dirty="0">
                <a:solidFill>
                  <a:schemeClr val="bg1"/>
                </a:solidFill>
                <a:latin typeface="微軟正黑體" panose="020B0604030504040204" pitchFamily="34" charset="-120"/>
                <a:ea typeface="微軟正黑體" panose="020B0604030504040204" pitchFamily="34" charset="-120"/>
              </a:rPr>
              <a:t> (Effect)		</a:t>
            </a:r>
            <a:r>
              <a:rPr lang="zh-HK" altLang="zh-HK" sz="2000" dirty="0">
                <a:solidFill>
                  <a:schemeClr val="bg1"/>
                </a:solidFill>
                <a:latin typeface="微軟正黑體" panose="020B0604030504040204" pitchFamily="34" charset="-120"/>
                <a:ea typeface="微軟正黑體" panose="020B0604030504040204" pitchFamily="34" charset="-120"/>
              </a:rPr>
              <a:t>讯息散布后会产生何种「效果」？</a:t>
            </a:r>
            <a:r>
              <a:rPr lang="en-US" altLang="zh-HK" sz="2000" dirty="0">
                <a:solidFill>
                  <a:schemeClr val="bg1"/>
                </a:solidFill>
                <a:latin typeface="微軟正黑體" panose="020B0604030504040204" pitchFamily="34" charset="-120"/>
                <a:ea typeface="微軟正黑體" panose="020B0604030504040204" pitchFamily="34" charset="-120"/>
              </a:rPr>
              <a:t>(</a:t>
            </a:r>
            <a:r>
              <a:rPr lang="zh-HK" altLang="zh-HK" sz="2000" dirty="0">
                <a:solidFill>
                  <a:schemeClr val="bg1"/>
                </a:solidFill>
                <a:latin typeface="微軟正黑體" panose="020B0604030504040204" pitchFamily="34" charset="-120"/>
                <a:ea typeface="微軟正黑體" panose="020B0604030504040204" pitchFamily="34" charset="-120"/>
              </a:rPr>
              <a:t>例</a:t>
            </a:r>
            <a:r>
              <a:rPr lang="zh-TW" altLang="zh-HK" sz="2000" dirty="0">
                <a:solidFill>
                  <a:schemeClr val="bg1"/>
                </a:solidFill>
                <a:latin typeface="微軟正黑體" panose="020B0604030504040204" pitchFamily="34" charset="-120"/>
                <a:ea typeface="微軟正黑體" panose="020B0604030504040204" pitchFamily="34" charset="-120"/>
              </a:rPr>
              <a:t>如</a:t>
            </a:r>
            <a:r>
              <a:rPr lang="zh-HK" altLang="zh-HK" sz="2000" dirty="0">
                <a:solidFill>
                  <a:schemeClr val="bg1"/>
                </a:solidFill>
                <a:latin typeface="微軟正黑體" panose="020B0604030504040204" pitchFamily="34" charset="-120"/>
                <a:ea typeface="微軟正黑體" panose="020B0604030504040204" pitchFamily="34" charset="-120"/>
              </a:rPr>
              <a:t>会不会让网路平台</a:t>
            </a:r>
            <a:r>
              <a:rPr lang="zh-TW" altLang="en-US" sz="2000" dirty="0">
                <a:solidFill>
                  <a:schemeClr val="bg1"/>
                </a:solidFill>
                <a:latin typeface="微軟正黑體" panose="020B0604030504040204" pitchFamily="34" charset="-120"/>
                <a:ea typeface="微軟正黑體" panose="020B0604030504040204" pitchFamily="34" charset="-120"/>
              </a:rPr>
              <a:t>  </a:t>
            </a:r>
            <a:endParaRPr lang="en-US" altLang="zh-TW" sz="2000" dirty="0">
              <a:solidFill>
                <a:schemeClr val="bg1"/>
              </a:solidFill>
              <a:latin typeface="微軟正黑體" panose="020B0604030504040204" pitchFamily="34" charset="-120"/>
              <a:ea typeface="微軟正黑體" panose="020B0604030504040204" pitchFamily="34" charset="-120"/>
            </a:endParaRPr>
          </a:p>
          <a:p>
            <a:r>
              <a:rPr lang="zh-TW" altLang="en-US" sz="2000" dirty="0">
                <a:solidFill>
                  <a:schemeClr val="bg1"/>
                </a:solidFill>
                <a:latin typeface="微軟正黑體" panose="020B0604030504040204" pitchFamily="34" charset="-120"/>
                <a:ea typeface="微軟正黑體" panose="020B0604030504040204" pitchFamily="34" charset="-120"/>
              </a:rPr>
              <a:t>                            </a:t>
            </a:r>
            <a:r>
              <a:rPr lang="zh-HK" altLang="zh-HK" sz="2000" dirty="0">
                <a:solidFill>
                  <a:schemeClr val="bg1"/>
                </a:solidFill>
                <a:latin typeface="微軟正黑體" panose="020B0604030504040204" pitchFamily="34" charset="-120"/>
                <a:ea typeface="微軟正黑體" panose="020B0604030504040204" pitchFamily="34" charset="-120"/>
              </a:rPr>
              <a:t>受惠获利？</a:t>
            </a:r>
            <a:r>
              <a:rPr lang="en-US" altLang="zh-HK" sz="2000" dirty="0">
                <a:solidFill>
                  <a:schemeClr val="bg1"/>
                </a:solidFill>
                <a:latin typeface="微軟正黑體" panose="020B0604030504040204" pitchFamily="34" charset="-120"/>
                <a:ea typeface="微軟正黑體" panose="020B0604030504040204" pitchFamily="34" charset="-120"/>
              </a:rPr>
              <a:t>)</a:t>
            </a:r>
            <a:endParaRPr lang="zh-TW" altLang="zh-HK" sz="2000" dirty="0">
              <a:solidFill>
                <a:schemeClr val="bg1"/>
              </a:solidFill>
              <a:latin typeface="微軟正黑體" panose="020B0604030504040204" pitchFamily="34" charset="-120"/>
              <a:ea typeface="微軟正黑體" panose="020B0604030504040204" pitchFamily="34" charset="-120"/>
            </a:endParaRPr>
          </a:p>
        </p:txBody>
      </p:sp>
      <p:pic>
        <p:nvPicPr>
          <p:cNvPr id="1026" name="Picture 2">
            <a:extLst>
              <a:ext uri="{FF2B5EF4-FFF2-40B4-BE49-F238E27FC236}">
                <a16:creationId xmlns:a16="http://schemas.microsoft.com/office/drawing/2014/main" id="{ED37F10A-CFF8-42D6-B070-196149A67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705" y="5955028"/>
            <a:ext cx="748883" cy="74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A53E7-39CC-4ABA-9210-263F68352281}"/>
              </a:ext>
            </a:extLst>
          </p:cNvPr>
          <p:cNvSpPr>
            <a:spLocks noGrp="1"/>
          </p:cNvSpPr>
          <p:nvPr>
            <p:ph type="title"/>
          </p:nvPr>
        </p:nvSpPr>
        <p:spPr>
          <a:xfrm>
            <a:off x="662637" y="1003118"/>
            <a:ext cx="1981667" cy="1111078"/>
          </a:xfrm>
        </p:spPr>
        <p:txBody>
          <a:bodyPr>
            <a:normAutofit/>
          </a:bodyPr>
          <a:lstStyle/>
          <a:p>
            <a:r>
              <a:rPr lang="zh-HK" altLang="en-US" sz="6000" dirty="0">
                <a:solidFill>
                  <a:schemeClr val="bg1"/>
                </a:solidFill>
                <a:latin typeface="微軟正黑體" panose="020B0604030504040204" pitchFamily="34" charset="-120"/>
                <a:ea typeface="微軟正黑體" panose="020B0604030504040204" pitchFamily="34" charset="-120"/>
              </a:rPr>
              <a:t>总结</a:t>
            </a:r>
          </a:p>
        </p:txBody>
      </p:sp>
      <p:sp>
        <p:nvSpPr>
          <p:cNvPr id="3" name="內容版面配置區 2">
            <a:extLst>
              <a:ext uri="{FF2B5EF4-FFF2-40B4-BE49-F238E27FC236}">
                <a16:creationId xmlns:a16="http://schemas.microsoft.com/office/drawing/2014/main" id="{ADE3994D-976A-4A8D-A7D3-A73C4A16BF8C}"/>
              </a:ext>
            </a:extLst>
          </p:cNvPr>
          <p:cNvSpPr>
            <a:spLocks noGrp="1"/>
          </p:cNvSpPr>
          <p:nvPr>
            <p:ph sz="quarter" idx="13"/>
          </p:nvPr>
        </p:nvSpPr>
        <p:spPr>
          <a:xfrm>
            <a:off x="662637" y="2114196"/>
            <a:ext cx="7796030" cy="3311189"/>
          </a:xfrm>
        </p:spPr>
        <p:txBody>
          <a:bodyPr>
            <a:norm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要</a:t>
            </a:r>
            <a:r>
              <a:rPr lang="zh-HK" altLang="zh-HK" sz="2400" dirty="0">
                <a:solidFill>
                  <a:schemeClr val="bg1"/>
                </a:solidFill>
                <a:latin typeface="微軟正黑體" panose="020B0604030504040204" pitchFamily="34" charset="-120"/>
                <a:ea typeface="微軟正黑體" panose="020B0604030504040204" pitchFamily="34" charset="-120"/>
              </a:rPr>
              <a:t>预防</a:t>
            </a:r>
            <a:r>
              <a:rPr lang="zh-TW" altLang="en-US" sz="2400" dirty="0">
                <a:solidFill>
                  <a:schemeClr val="bg1"/>
                </a:solidFill>
                <a:latin typeface="微軟正黑體" panose="020B0604030504040204" pitchFamily="34" charset="-120"/>
                <a:ea typeface="微軟正黑體" panose="020B0604030504040204" pitchFamily="34" charset="-120"/>
              </a:rPr>
              <a:t>在</a:t>
            </a:r>
            <a:r>
              <a:rPr lang="zh-HK" altLang="zh-HK" sz="2400" dirty="0">
                <a:solidFill>
                  <a:schemeClr val="bg1"/>
                </a:solidFill>
                <a:latin typeface="微軟正黑體" panose="020B0604030504040204" pitchFamily="34" charset="-120"/>
                <a:ea typeface="微軟正黑體" panose="020B0604030504040204" pitchFamily="34" charset="-120"/>
              </a:rPr>
              <a:t>网上收</a:t>
            </a:r>
            <a:r>
              <a:rPr lang="zh-TW" altLang="en-US" sz="2400" dirty="0">
                <a:solidFill>
                  <a:schemeClr val="bg1"/>
                </a:solidFill>
                <a:latin typeface="微軟正黑體" panose="020B0604030504040204" pitchFamily="34" charset="-120"/>
                <a:ea typeface="微軟正黑體" panose="020B0604030504040204" pitchFamily="34" charset="-120"/>
              </a:rPr>
              <a:t>到或</a:t>
            </a:r>
            <a:r>
              <a:rPr lang="en-US" altLang="zh-TW" sz="2400" dirty="0">
                <a:solidFill>
                  <a:schemeClr val="bg1"/>
                </a:solidFill>
                <a:latin typeface="微軟正黑體" panose="020B0604030504040204" pitchFamily="34" charset="-120"/>
                <a:ea typeface="微軟正黑體" panose="020B0604030504040204" pitchFamily="34" charset="-120"/>
              </a:rPr>
              <a:t>/</a:t>
            </a:r>
            <a:r>
              <a:rPr lang="zh-TW" altLang="en-US" sz="2400" dirty="0">
                <a:solidFill>
                  <a:schemeClr val="bg1"/>
                </a:solidFill>
                <a:latin typeface="微軟正黑體" panose="020B0604030504040204" pitchFamily="34" charset="-120"/>
                <a:ea typeface="微軟正黑體" panose="020B0604030504040204" pitchFamily="34" charset="-120"/>
              </a:rPr>
              <a:t>及发放</a:t>
            </a:r>
            <a:r>
              <a:rPr lang="zh-HK" altLang="zh-HK" sz="2400" dirty="0">
                <a:solidFill>
                  <a:schemeClr val="bg1"/>
                </a:solidFill>
                <a:latin typeface="微軟正黑體" panose="020B0604030504040204" pitchFamily="34" charset="-120"/>
                <a:ea typeface="微軟正黑體" panose="020B0604030504040204" pitchFamily="34" charset="-120"/>
              </a:rPr>
              <a:t>错误资讯</a:t>
            </a:r>
            <a:r>
              <a:rPr lang="zh-TW" altLang="en-US" sz="2400" dirty="0">
                <a:solidFill>
                  <a:schemeClr val="bg1"/>
                </a:solidFill>
                <a:latin typeface="微軟正黑體" panose="020B0604030504040204" pitchFamily="34" charset="-120"/>
                <a:ea typeface="微軟正黑體" panose="020B0604030504040204" pitchFamily="34" charset="-120"/>
              </a:rPr>
              <a:t>，我们要</a:t>
            </a:r>
            <a:r>
              <a:rPr lang="zh-HK" altLang="zh-HK" sz="2400" dirty="0">
                <a:solidFill>
                  <a:schemeClr val="bg1"/>
                </a:solidFill>
                <a:latin typeface="微軟正黑體" panose="020B0604030504040204" pitchFamily="34" charset="-120"/>
                <a:ea typeface="微軟正黑體" panose="020B0604030504040204" pitchFamily="34" charset="-120"/>
              </a:rPr>
              <a:t>留意资料来源</a:t>
            </a:r>
            <a:r>
              <a:rPr lang="zh-TW" altLang="en-US" sz="2400" dirty="0">
                <a:solidFill>
                  <a:schemeClr val="bg1"/>
                </a:solidFill>
                <a:latin typeface="微軟正黑體" panose="020B0604030504040204" pitchFamily="34" charset="-120"/>
                <a:ea typeface="微軟正黑體" panose="020B0604030504040204" pitchFamily="34" charset="-120"/>
              </a:rPr>
              <a:t>、</a:t>
            </a:r>
            <a:r>
              <a:rPr lang="zh-HK" altLang="zh-HK" sz="2400" dirty="0">
                <a:solidFill>
                  <a:schemeClr val="bg1"/>
                </a:solidFill>
                <a:latin typeface="微軟正黑體" panose="020B0604030504040204" pitchFamily="34" charset="-120"/>
                <a:ea typeface="微軟正黑體" panose="020B0604030504040204" pitchFamily="34" charset="-120"/>
              </a:rPr>
              <a:t>不要带既定立场接收资讯</a:t>
            </a:r>
            <a:r>
              <a:rPr lang="zh-HK" altLang="en-US" sz="2400" dirty="0">
                <a:solidFill>
                  <a:schemeClr val="bg1"/>
                </a:solidFill>
                <a:latin typeface="微軟正黑體" panose="020B0604030504040204" pitchFamily="34" charset="-120"/>
                <a:ea typeface="微軟正黑體" panose="020B0604030504040204" pitchFamily="34" charset="-120"/>
              </a:rPr>
              <a:t>，</a:t>
            </a:r>
            <a:r>
              <a:rPr lang="zh-TW" altLang="en-US" sz="2400" dirty="0">
                <a:solidFill>
                  <a:schemeClr val="bg1"/>
                </a:solidFill>
                <a:latin typeface="微軟正黑體" panose="020B0604030504040204" pitchFamily="34" charset="-120"/>
                <a:ea typeface="微軟正黑體" panose="020B0604030504040204" pitchFamily="34" charset="-120"/>
              </a:rPr>
              <a:t>并</a:t>
            </a:r>
            <a:r>
              <a:rPr lang="zh-HK" altLang="zh-HK" sz="2400" dirty="0">
                <a:solidFill>
                  <a:schemeClr val="bg1"/>
                </a:solidFill>
                <a:latin typeface="微軟正黑體" panose="020B0604030504040204" pitchFamily="34" charset="-120"/>
                <a:ea typeface="微軟正黑體" panose="020B0604030504040204" pitchFamily="34" charset="-120"/>
              </a:rPr>
              <a:t>培养慎思明辨的态度。</a:t>
            </a:r>
            <a:endParaRPr lang="zh-TW" altLang="zh-HK" sz="2400" dirty="0">
              <a:solidFill>
                <a:schemeClr val="bg1"/>
              </a:solidFill>
              <a:latin typeface="微軟正黑體" panose="020B0604030504040204" pitchFamily="34" charset="-120"/>
              <a:ea typeface="微軟正黑體" panose="020B0604030504040204" pitchFamily="34" charset="-120"/>
            </a:endParaRPr>
          </a:p>
          <a:p>
            <a:r>
              <a:rPr lang="zh-TW" altLang="en-US" sz="2400" dirty="0">
                <a:solidFill>
                  <a:schemeClr val="bg1"/>
                </a:solidFill>
                <a:latin typeface="微軟正黑體" panose="020B0604030504040204" pitchFamily="34" charset="-120"/>
                <a:ea typeface="微軟正黑體" panose="020B0604030504040204" pitchFamily="34" charset="-120"/>
              </a:rPr>
              <a:t>运用「</a:t>
            </a:r>
            <a:r>
              <a:rPr lang="en-US" altLang="zh-TW" sz="2400" dirty="0">
                <a:solidFill>
                  <a:schemeClr val="bg1"/>
                </a:solidFill>
                <a:latin typeface="微軟正黑體" panose="020B0604030504040204" pitchFamily="34" charset="-120"/>
                <a:ea typeface="微軟正黑體" panose="020B0604030504040204" pitchFamily="34" charset="-120"/>
              </a:rPr>
              <a:t>SMCRE</a:t>
            </a:r>
            <a:r>
              <a:rPr lang="zh-TW" altLang="en-US" sz="2400" dirty="0">
                <a:solidFill>
                  <a:schemeClr val="bg1"/>
                </a:solidFill>
                <a:latin typeface="微軟正黑體" panose="020B0604030504040204" pitchFamily="34" charset="-120"/>
                <a:ea typeface="微軟正黑體" panose="020B0604030504040204" pitchFamily="34" charset="-120"/>
              </a:rPr>
              <a:t>」分析原则判断资讯真伪。</a:t>
            </a:r>
          </a:p>
          <a:p>
            <a:endParaRPr lang="zh-HK" altLang="en-US"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55A23EC0-8CEB-452A-9A6B-34D09116F684}"/>
              </a:ext>
            </a:extLst>
          </p:cNvPr>
          <p:cNvPicPr>
            <a:picLocks noChangeAspect="1"/>
          </p:cNvPicPr>
          <p:nvPr/>
        </p:nvPicPr>
        <p:blipFill>
          <a:blip r:embed="rId3"/>
          <a:stretch>
            <a:fillRect/>
          </a:stretch>
        </p:blipFill>
        <p:spPr>
          <a:xfrm>
            <a:off x="4284881" y="4087990"/>
            <a:ext cx="4559300" cy="2674789"/>
          </a:xfrm>
          <a:prstGeom prst="rect">
            <a:avLst/>
          </a:prstGeom>
        </p:spPr>
      </p:pic>
      <p:sp>
        <p:nvSpPr>
          <p:cNvPr id="7"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81593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2280322" y="1027080"/>
            <a:ext cx="4902669" cy="1584222"/>
          </a:xfrm>
        </p:spPr>
        <p:txBody>
          <a:bodyPr>
            <a:normAutofit/>
          </a:bodyPr>
          <a:lstStyle/>
          <a:p>
            <a:r>
              <a:rPr lang="zh-TW" altLang="zh-HK" sz="2800" b="1" dirty="0">
                <a:solidFill>
                  <a:schemeClr val="bg1"/>
                </a:solidFill>
                <a:latin typeface="微軟正黑體" panose="020B0604030504040204" pitchFamily="34" charset="-120"/>
                <a:ea typeface="微軟正黑體" panose="020B0604030504040204" pitchFamily="34" charset="-120"/>
              </a:rPr>
              <a:t>延展活动： </a:t>
            </a:r>
            <a:r>
              <a:rPr lang="zh-TW" altLang="en-US" sz="2800" b="1" dirty="0">
                <a:solidFill>
                  <a:schemeClr val="bg1"/>
                </a:solidFill>
                <a:latin typeface="微軟正黑體" panose="020B0604030504040204" pitchFamily="34" charset="-120"/>
                <a:ea typeface="微軟正黑體" panose="020B0604030504040204" pitchFamily="34" charset="-120"/>
              </a:rPr>
              <a:t>学生</a:t>
            </a:r>
            <a:r>
              <a:rPr lang="zh-HK" altLang="zh-HK" sz="2800" b="1" dirty="0">
                <a:solidFill>
                  <a:schemeClr val="bg1"/>
                </a:solidFill>
                <a:latin typeface="微軟正黑體" panose="020B0604030504040204" pitchFamily="34" charset="-120"/>
                <a:ea typeface="微軟正黑體" panose="020B0604030504040204" pitchFamily="34" charset="-120"/>
              </a:rPr>
              <a:t>个人反思</a:t>
            </a:r>
            <a:br>
              <a:rPr lang="en-US" altLang="zh-TW" sz="28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sz="2800" dirty="0">
              <a:solidFill>
                <a:schemeClr val="bg1"/>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168" y="1027080"/>
            <a:ext cx="6364150" cy="6364150"/>
          </a:xfrm>
          <a:prstGeom prst="rect">
            <a:avLst/>
          </a:prstGeom>
        </p:spPr>
      </p:pic>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80518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3296768" y="95249"/>
            <a:ext cx="2550463" cy="876301"/>
          </a:xfrm>
        </p:spPr>
        <p:txBody>
          <a:bodyPr/>
          <a:lstStyle/>
          <a:p>
            <a:r>
              <a:rPr lang="zh-HK" altLang="zh-HK" dirty="0">
                <a:solidFill>
                  <a:schemeClr val="bg1"/>
                </a:solidFill>
                <a:latin typeface="微軟正黑體" panose="020B0604030504040204" pitchFamily="34" charset="-120"/>
                <a:ea typeface="微軟正黑體" panose="020B0604030504040204" pitchFamily="34" charset="-120"/>
              </a:rPr>
              <a:t>延展活动</a:t>
            </a:r>
            <a:r>
              <a:rPr lang="zh-TW" altLang="en-US" dirty="0">
                <a:solidFill>
                  <a:schemeClr val="bg1"/>
                </a:solidFill>
                <a:latin typeface="微軟正黑體" panose="020B0604030504040204" pitchFamily="34" charset="-120"/>
                <a:ea typeface="微軟正黑體" panose="020B0604030504040204" pitchFamily="34" charset="-120"/>
              </a:rPr>
              <a:t>：</a:t>
            </a:r>
            <a:endParaRPr lang="zh-HK" altLang="en-US" dirty="0">
              <a:solidFill>
                <a:schemeClr val="bg1"/>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185E265-6786-4B2C-A47F-338D5AC902FF}"/>
              </a:ext>
            </a:extLst>
          </p:cNvPr>
          <p:cNvSpPr/>
          <p:nvPr/>
        </p:nvSpPr>
        <p:spPr>
          <a:xfrm>
            <a:off x="1395412" y="1274594"/>
            <a:ext cx="6353175" cy="4062651"/>
          </a:xfrm>
          <a:prstGeom prst="rect">
            <a:avLst/>
          </a:prstGeom>
          <a:noFill/>
        </p:spPr>
        <p:txBody>
          <a:bodyPr wrap="square">
            <a:spAutoFit/>
          </a:bodyPr>
          <a:lstStyle/>
          <a:p>
            <a:pPr algn="ctr">
              <a:spcAft>
                <a:spcPts val="0"/>
              </a:spcAft>
            </a:pPr>
            <a:r>
              <a:rPr lang="en-US" altLang="zh-TW"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800"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综合新闻报道</a:t>
            </a:r>
            <a:r>
              <a:rPr lang="en-US" altLang="zh-TW" sz="2800" kern="1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p>
          <a:p>
            <a:pPr algn="ctr">
              <a:spcAft>
                <a:spcPts val="0"/>
              </a:spcAft>
            </a:pPr>
            <a:endParaRPr lang="en-US" altLang="zh-TW" sz="12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近日网上讨论区流传一则附有展示一名女子被带上手铐及颈部锁上铁链照片的贴文，内文描述发文者结识一名「出租情人」，因女方收钱后拒绝提供性服务，于是将</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她</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禁锢于住所内，并威胁该名女子将她的「出租情人」身份公开。</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贴文在数天内在网络上广传，虽然发文者及后写出「此</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post</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内容纯属虚构」字句</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但事件已引起公众人士不安。警方于本月</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日接获多宗报案，同日拘捕一名</a:t>
            </a:r>
            <a:r>
              <a:rPr lang="en-US" altLang="zh-HK" kern="100"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HK" kern="100" dirty="0">
                <a:latin typeface="微軟正黑體" panose="020B0604030504040204" pitchFamily="34" charset="-120"/>
                <a:ea typeface="微軟正黑體" panose="020B0604030504040204" pitchFamily="34" charset="-120"/>
                <a:cs typeface="Times New Roman" panose="02020603050405020304" pitchFamily="18" charset="0"/>
              </a:rPr>
              <a:t>岁任职大学图书馆的男子，涉嫌有犯罪或不诚实意图而取用电脑及浪费警力。消息指，警方调查证实帖文中被锁上铁链的女子是该名被捕男子的女友。</a:t>
            </a:r>
          </a:p>
          <a:p>
            <a:pPr algn="r">
              <a:spcAft>
                <a:spcPts val="0"/>
              </a:spcAft>
            </a:pPr>
            <a:endPar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r">
              <a:spcAft>
                <a:spcPts val="0"/>
              </a:spcAft>
            </a:pP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根据</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日本地新闻撮写</a:t>
            </a:r>
            <a:r>
              <a:rPr lang="en-US" altLang="zh-HK" sz="1000" i="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dirty="0">
              <a:latin typeface="微軟正黑體" panose="020B0604030504040204" pitchFamily="34" charset="-120"/>
              <a:ea typeface="微軟正黑體" panose="020B0604030504040204" pitchFamily="34" charset="-120"/>
            </a:endParaRPr>
          </a:p>
        </p:txBody>
      </p:sp>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75920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145C3F3-FF10-4657-97B5-E1B30DA4F73B}"/>
              </a:ext>
            </a:extLst>
          </p:cNvPr>
          <p:cNvPicPr>
            <a:picLocks noChangeAspect="1"/>
          </p:cNvPicPr>
          <p:nvPr/>
        </p:nvPicPr>
        <p:blipFill>
          <a:blip r:embed="rId3"/>
          <a:stretch>
            <a:fillRect/>
          </a:stretch>
        </p:blipFill>
        <p:spPr>
          <a:xfrm>
            <a:off x="266700" y="2628681"/>
            <a:ext cx="8610600" cy="2797466"/>
          </a:xfrm>
          <a:prstGeom prst="rect">
            <a:avLst/>
          </a:prstGeom>
        </p:spPr>
      </p:pic>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1882306" y="2762031"/>
            <a:ext cx="4953469" cy="1600637"/>
          </a:xfrm>
          <a:noFill/>
        </p:spPr>
        <p:txBody>
          <a:bodyPr>
            <a:normAutofit/>
          </a:bodyPr>
          <a:lstStyle/>
          <a:p>
            <a:r>
              <a:rPr lang="zh-TW" altLang="en-US" sz="7200" b="1" i="1" dirty="0">
                <a:ln w="0">
                  <a:solidFill>
                    <a:schemeClr val="accent1"/>
                  </a:solidFill>
                </a:ln>
                <a:solidFill>
                  <a:schemeClr val="bg1"/>
                </a:solidFill>
                <a:effectLst>
                  <a:outerShdw blurRad="38100" dist="25400" dir="5400000" algn="ctr" rotWithShape="0">
                    <a:srgbClr val="6E747A">
                      <a:alpha val="43000"/>
                    </a:srgbClr>
                  </a:outerShdw>
                </a:effectLst>
              </a:rPr>
              <a:t>参考资料</a:t>
            </a:r>
            <a:br>
              <a:rPr lang="en-US" altLang="zh-TW" sz="3600" b="1" dirty="0">
                <a:ln w="0"/>
                <a:effectLst>
                  <a:outerShdw blurRad="38100" dist="25400" dir="5400000" algn="ctr" rotWithShape="0">
                    <a:srgbClr val="6E747A">
                      <a:alpha val="43000"/>
                    </a:srgbClr>
                  </a:outerShdw>
                </a:effectLst>
              </a:rPr>
            </a:br>
            <a:endParaRPr lang="zh-HK" altLang="en-US" sz="3600" dirty="0"/>
          </a:p>
        </p:txBody>
      </p:sp>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23700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613641" y="347353"/>
            <a:ext cx="5400675" cy="857250"/>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教师参考资料</a:t>
            </a:r>
          </a:p>
        </p:txBody>
      </p:sp>
      <p:sp>
        <p:nvSpPr>
          <p:cNvPr id="7" name="文字方塊 6"/>
          <p:cNvSpPr txBox="1"/>
          <p:nvPr/>
        </p:nvSpPr>
        <p:spPr>
          <a:xfrm>
            <a:off x="431800" y="1509403"/>
            <a:ext cx="8455891" cy="3816429"/>
          </a:xfrm>
          <a:prstGeom prst="rect">
            <a:avLst/>
          </a:prstGeom>
          <a:noFill/>
        </p:spPr>
        <p:txBody>
          <a:bodyPr wrap="square" rtlCol="0">
            <a:spAutoFit/>
          </a:bodyPr>
          <a:lstStyle/>
          <a:p>
            <a:r>
              <a:rPr lang="zh-TW" altLang="zh-HK"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面对一些似是而非的讯息，我们应抱</a:t>
            </a:r>
            <a:r>
              <a:rPr lang="zh-TW" altLang="en-US"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什</a:t>
            </a:r>
            <a:r>
              <a:rPr lang="zh-TW" altLang="zh-HK"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么态度？</a:t>
            </a:r>
          </a:p>
          <a:p>
            <a:pPr marL="342900" indent="-342900">
              <a:spcBef>
                <a:spcPts val="600"/>
              </a:spcBef>
              <a:spcAft>
                <a:spcPts val="600"/>
              </a:spcAft>
              <a:buFont typeface="Arial" panose="020B0604020202020204" pitchFamily="34" charset="0"/>
              <a:buChar char="•"/>
            </a:pP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要保持清醒，对接触到的资料，经常找寻来源。</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不要轻易答应任何事情（如出街约见网友或提供个人资料等）。</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不妨和朋友、其他家人、什至老师商量一些你无法判断真伪的消息 。</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zh-TW" altLang="en-US"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不要贪小便宜，未能弄清底蕴，便不可尽信。</a:t>
            </a:r>
            <a:endParaRPr lang="en-US" altLang="zh-TW" sz="20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marL="800100" lvl="1" indent="-342900">
              <a:buFont typeface="Arial" panose="020B0604020202020204" pitchFamily="34" charset="0"/>
              <a:buChar char="•"/>
            </a:pPr>
            <a:endParaRPr lang="en-US" altLang="zh-TW" sz="16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lvl="1" algn="r"/>
            <a:endPar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a:p>
            <a:pPr lvl="1" algn="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参考资料：</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M21</a:t>
            </a:r>
            <a:r>
              <a:rPr lang="zh-HK"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网路</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教育教材套</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网路大迷信：面对网上资讯四大忌</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b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b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https://m21.hk/medialiteracy/</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网上消息分真伪</a:t>
            </a:r>
            <a:r>
              <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hlinkClick r:id="rId3"/>
              </a:rPr>
              <a:t>/</a:t>
            </a:r>
            <a:r>
              <a:rPr lang="zh-TW" altLang="en-US"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a:t>
            </a:r>
            <a:endParaRPr lang="en-US" altLang="zh-TW" sz="1600" i="1"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pic>
        <p:nvPicPr>
          <p:cNvPr id="3" name="圖片 2"/>
          <p:cNvPicPr>
            <a:picLocks noChangeAspect="1"/>
          </p:cNvPicPr>
          <p:nvPr/>
        </p:nvPicPr>
        <p:blipFill rotWithShape="1">
          <a:blip r:embed="rId4"/>
          <a:srcRect l="58265" t="41906" r="23316" b="24665"/>
          <a:stretch/>
        </p:blipFill>
        <p:spPr>
          <a:xfrm>
            <a:off x="860150" y="4861764"/>
            <a:ext cx="753491" cy="768868"/>
          </a:xfrm>
          <a:prstGeom prst="rect">
            <a:avLst/>
          </a:prstGeom>
        </p:spPr>
      </p:pic>
    </p:spTree>
    <p:extLst>
      <p:ext uri="{BB962C8B-B14F-4D97-AF65-F5344CB8AC3E}">
        <p14:creationId xmlns:p14="http://schemas.microsoft.com/office/powerpoint/2010/main" val="159065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98FB889-F1D8-4F73-9D9F-32DC39AFF9FF}"/>
              </a:ext>
            </a:extLst>
          </p:cNvPr>
          <p:cNvPicPr>
            <a:picLocks noChangeAspect="1"/>
          </p:cNvPicPr>
          <p:nvPr/>
        </p:nvPicPr>
        <p:blipFill>
          <a:blip r:embed="rId3"/>
          <a:stretch>
            <a:fillRect/>
          </a:stretch>
        </p:blipFill>
        <p:spPr>
          <a:xfrm>
            <a:off x="16976" y="1210056"/>
            <a:ext cx="9144000" cy="4865533"/>
          </a:xfrm>
          <a:prstGeom prst="rect">
            <a:avLst/>
          </a:prstGeom>
        </p:spPr>
      </p:pic>
      <p:sp>
        <p:nvSpPr>
          <p:cNvPr id="2" name="標題 1">
            <a:extLst>
              <a:ext uri="{FF2B5EF4-FFF2-40B4-BE49-F238E27FC236}">
                <a16:creationId xmlns:a16="http://schemas.microsoft.com/office/drawing/2014/main" id="{9A61F97F-41A2-45C0-ACE6-613A4E28B6D7}"/>
              </a:ext>
            </a:extLst>
          </p:cNvPr>
          <p:cNvSpPr>
            <a:spLocks noGrp="1"/>
          </p:cNvSpPr>
          <p:nvPr>
            <p:ph type="title"/>
          </p:nvPr>
        </p:nvSpPr>
        <p:spPr>
          <a:xfrm>
            <a:off x="702307" y="187666"/>
            <a:ext cx="7773338" cy="853011"/>
          </a:xfrm>
        </p:spPr>
        <p:txBody>
          <a:bodyPr>
            <a:normAutofit/>
          </a:bodyPr>
          <a:lstStyle/>
          <a:p>
            <a:r>
              <a:rPr lang="zh-TW" altLang="en-US" sz="4400" dirty="0">
                <a:ln>
                  <a:solidFill>
                    <a:schemeClr val="bg1"/>
                  </a:solidFill>
                </a:ln>
                <a:solidFill>
                  <a:schemeClr val="bg1"/>
                </a:solidFill>
                <a:latin typeface="微軟正黑體" panose="020B0604030504040204" pitchFamily="34" charset="-120"/>
                <a:ea typeface="微軟正黑體" panose="020B0604030504040204" pitchFamily="34" charset="-120"/>
              </a:rPr>
              <a:t>学习重点</a:t>
            </a:r>
            <a:endParaRPr lang="zh-HK" altLang="en-US" sz="4400" dirty="0">
              <a:ln>
                <a:solidFill>
                  <a:schemeClr val="bg1"/>
                </a:solidFill>
              </a:ln>
              <a:solidFill>
                <a:schemeClr val="bg1"/>
              </a:solidFill>
            </a:endParaRPr>
          </a:p>
        </p:txBody>
      </p:sp>
      <p:graphicFrame>
        <p:nvGraphicFramePr>
          <p:cNvPr id="11" name="表格 10">
            <a:extLst>
              <a:ext uri="{FF2B5EF4-FFF2-40B4-BE49-F238E27FC236}">
                <a16:creationId xmlns:a16="http://schemas.microsoft.com/office/drawing/2014/main" id="{DC5A719C-C1E2-4725-A121-8C473438D01B}"/>
              </a:ext>
            </a:extLst>
          </p:cNvPr>
          <p:cNvGraphicFramePr>
            <a:graphicFrameLocks noGrp="1"/>
          </p:cNvGraphicFramePr>
          <p:nvPr>
            <p:extLst>
              <p:ext uri="{D42A27DB-BD31-4B8C-83A1-F6EECF244321}">
                <p14:modId xmlns:p14="http://schemas.microsoft.com/office/powerpoint/2010/main" val="1188142927"/>
              </p:ext>
            </p:extLst>
          </p:nvPr>
        </p:nvGraphicFramePr>
        <p:xfrm>
          <a:off x="942975" y="1476375"/>
          <a:ext cx="7296150" cy="4025442"/>
        </p:xfrm>
        <a:graphic>
          <a:graphicData uri="http://schemas.openxmlformats.org/drawingml/2006/table">
            <a:tbl>
              <a:tblPr firstRow="1" bandRow="1">
                <a:tableStyleId>{3B4B98B0-60AC-42C2-AFA5-B58CD77FA1E5}</a:tableStyleId>
              </a:tblPr>
              <a:tblGrid>
                <a:gridCol w="1516143">
                  <a:extLst>
                    <a:ext uri="{9D8B030D-6E8A-4147-A177-3AD203B41FA5}">
                      <a16:colId xmlns:a16="http://schemas.microsoft.com/office/drawing/2014/main" val="671913260"/>
                    </a:ext>
                  </a:extLst>
                </a:gridCol>
                <a:gridCol w="5780007">
                  <a:extLst>
                    <a:ext uri="{9D8B030D-6E8A-4147-A177-3AD203B41FA5}">
                      <a16:colId xmlns:a16="http://schemas.microsoft.com/office/drawing/2014/main" val="3911223499"/>
                    </a:ext>
                  </a:extLst>
                </a:gridCol>
              </a:tblGrid>
              <a:tr h="1955179">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影片概要：</a:t>
                      </a:r>
                      <a:endPar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50000"/>
                        </a:lnSpc>
                        <a:spcBef>
                          <a:spcPts val="600"/>
                        </a:spcBef>
                        <a:spcAft>
                          <a:spcPts val="600"/>
                        </a:spcAft>
                      </a:pPr>
                      <a:endPar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algn="l" defTabSz="914400" rtl="0" eaLnBrk="1" latinLnBrk="0" hangingPunct="1">
                        <a:lnSpc>
                          <a:spcPct val="150000"/>
                        </a:lnSpc>
                        <a:spcBef>
                          <a:spcPts val="600"/>
                        </a:spcBef>
                        <a:spcAft>
                          <a:spcPts val="600"/>
                        </a:spcAft>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「难倒了</a:t>
                      </a:r>
                      <a:r>
                        <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99%</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的人的智力题」、「货柜码头的台风消息」和「已</a:t>
                      </a:r>
                      <a:r>
                        <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Fact Check</a:t>
                      </a: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」等，是近年大家转发「猛料」的常见标题，当中不少新闻是通过近年兴起的内容农场发放。近年「内容农场」令假资讯泛滥，我们可从中得到启发，并成为有质素的网民。</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448304074"/>
                  </a:ext>
                </a:extLst>
              </a:tr>
              <a:tr h="1278118">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学习目标：</a:t>
                      </a:r>
                      <a:endParaRPr lang="en-US" altLang="zh-TW"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50000"/>
                        </a:lnSpc>
                        <a:spcBef>
                          <a:spcPts val="600"/>
                        </a:spcBef>
                        <a:spcAft>
                          <a:spcPts val="600"/>
                        </a:spcAft>
                      </a:pPr>
                      <a:endPar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endParaRP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加强对「内容农场」假资讯泛滥问题的关注</a:t>
                      </a:r>
                    </a:p>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学习辨识网络资讯真伪的方法。</a:t>
                      </a:r>
                    </a:p>
                    <a:p>
                      <a:pPr marL="0" indent="-342900" algn="l" defTabSz="914400" rtl="0" eaLnBrk="1" latinLnBrk="0" hangingPunct="1">
                        <a:lnSpc>
                          <a:spcPct val="100000"/>
                        </a:lnSpc>
                        <a:spcBef>
                          <a:spcPts val="600"/>
                        </a:spcBef>
                        <a:spcAft>
                          <a:spcPts val="600"/>
                        </a:spcAft>
                        <a:buFont typeface="+mj-lt"/>
                        <a:buAutoNum type="arabicPeriod"/>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建立正确面对接收和发放网路资讯的价值观和态度。</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040042857"/>
                  </a:ext>
                </a:extLst>
              </a:tr>
              <a:tr h="671953">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价值观和态度：</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zh-TW" altLang="en-US" sz="1800" b="0" i="0" u="none" strike="noStrike" kern="1200" baseline="0" dirty="0">
                          <a:solidFill>
                            <a:schemeClr val="tx1"/>
                          </a:solidFill>
                          <a:effectLst/>
                          <a:latin typeface="微軟正黑體" panose="020B0604030504040204" pitchFamily="34" charset="-120"/>
                          <a:ea typeface="微軟正黑體" panose="020B0604030504040204" pitchFamily="34" charset="-120"/>
                          <a:cs typeface="+mn-cs"/>
                        </a:rPr>
                        <a:t>慎思明辨、理性、责任感</a:t>
                      </a:r>
                    </a:p>
                  </a:txBody>
                  <a:tcPr marL="68390" marR="68390" marT="34195" marB="34195">
                    <a:gradFill>
                      <a:gsLst>
                        <a:gs pos="0">
                          <a:schemeClr val="bg1">
                            <a:tint val="90000"/>
                            <a:lumMod val="110000"/>
                          </a:schemeClr>
                        </a:gs>
                        <a:gs pos="100000">
                          <a:schemeClr val="bg1">
                            <a:shade val="64000"/>
                            <a:lumMod val="88000"/>
                          </a:schemeClr>
                        </a:gs>
                      </a:gsLst>
                      <a:lin ang="5400000" scaled="0"/>
                    </a:gradFill>
                  </a:tcPr>
                </a:tc>
                <a:extLst>
                  <a:ext uri="{0D108BD9-81ED-4DB2-BD59-A6C34878D82A}">
                    <a16:rowId xmlns:a16="http://schemas.microsoft.com/office/drawing/2014/main" val="2147798219"/>
                  </a:ext>
                </a:extLst>
              </a:tr>
            </a:tbl>
          </a:graphicData>
        </a:graphic>
      </p:graphicFrame>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6795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B6BCF72-8DA9-46C8-8601-0B4687A9C51E}"/>
              </a:ext>
            </a:extLst>
          </p:cNvPr>
          <p:cNvSpPr>
            <a:spLocks noGrp="1"/>
          </p:cNvSpPr>
          <p:nvPr>
            <p:ph type="title"/>
          </p:nvPr>
        </p:nvSpPr>
        <p:spPr>
          <a:xfrm>
            <a:off x="471487" y="584539"/>
            <a:ext cx="9351941" cy="1151965"/>
          </a:xfrm>
        </p:spPr>
        <p:txBody>
          <a:bodyPr>
            <a:normAutofit/>
          </a:bodyPr>
          <a:lstStyle/>
          <a:p>
            <a:pPr algn="l"/>
            <a:r>
              <a:rPr lang="zh-TW" alt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试想想</a:t>
            </a:r>
            <a:r>
              <a:rPr lang="en-US" altLang="zh-TW"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endParaRPr lang="zh-HK" alt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DCB3FA9-0A76-491F-92FA-021DC3213120}"/>
              </a:ext>
            </a:extLst>
          </p:cNvPr>
          <p:cNvSpPr txBox="1"/>
          <p:nvPr/>
        </p:nvSpPr>
        <p:spPr>
          <a:xfrm>
            <a:off x="471487" y="1736504"/>
            <a:ext cx="8201025" cy="2677656"/>
          </a:xfrm>
          <a:prstGeom prst="rect">
            <a:avLst/>
          </a:prstGeom>
          <a:noFill/>
        </p:spPr>
        <p:txBody>
          <a:bodyPr wrap="square">
            <a:spAutoFit/>
          </a:bodyPr>
          <a:lstStyle/>
          <a:p>
            <a:pPr marL="447675" indent="-447675">
              <a:lnSpc>
                <a:spcPct val="150000"/>
              </a:lnSpc>
              <a:buFontTx/>
              <a:buAutoNum type="arabicPeriod"/>
              <a:defRPr/>
            </a:pP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你最近在网上阅读过的贴文，包括新闻、短文，  哪些令你留下深刻印象？</a:t>
            </a:r>
          </a:p>
          <a:p>
            <a:pPr marL="342891" indent="-342891">
              <a:lnSpc>
                <a:spcPct val="150000"/>
              </a:lnSpc>
              <a:buFontTx/>
              <a:buAutoNum type="arabicPeriod"/>
              <a:defRPr/>
            </a:pP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它们的标题分别是什么？</a:t>
            </a:r>
          </a:p>
          <a:p>
            <a:pPr marL="342891" indent="-342891">
              <a:lnSpc>
                <a:spcPct val="150000"/>
              </a:lnSpc>
              <a:buFontTx/>
              <a:buAutoNum type="arabicPeriod"/>
              <a:defRPr/>
            </a:pPr>
            <a:r>
              <a:rPr lang="zh-TW" altLang="en-US" sz="2800" dirty="0">
                <a:ln w="0">
                  <a:solidFill>
                    <a:schemeClr val="bg1">
                      <a:lumMod val="95000"/>
                    </a:schemeClr>
                  </a:solidFill>
                </a:ln>
                <a:solidFill>
                  <a:schemeClr val="bg1"/>
                </a:solidFill>
                <a:latin typeface="微軟正黑體" panose="020B0604030504040204" pitchFamily="34" charset="-120"/>
                <a:ea typeface="微軟正黑體" panose="020B0604030504040204" pitchFamily="34" charset="-120"/>
              </a:rPr>
              <a:t> 这些标题有什么共通点？</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256" y="3193345"/>
            <a:ext cx="3526972" cy="3534026"/>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085" y="1950687"/>
            <a:ext cx="3513943" cy="3520971"/>
          </a:xfrm>
          <a:prstGeom prst="rect">
            <a:avLst/>
          </a:prstGeom>
        </p:spPr>
      </p:pic>
      <p:sp>
        <p:nvSpPr>
          <p:cNvPr id="7"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6199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77778E-7 0.01551 C 0.00052 0.03218 0.00122 0.04931 0.00243 0.0669 C 0.00312 0.05116 0.00365 0.03588 0.00503 0.02037 L 2.77778E-7 0.01551 Z " pathEditMode="relative" rAng="0" ptsTypes="AAAA">
                                      <p:cBhvr>
                                        <p:cTn id="6" dur="3250" fill="hold"/>
                                        <p:tgtEl>
                                          <p:spTgt spid="5"/>
                                        </p:tgtEl>
                                        <p:attrNameLst>
                                          <p:attrName>ppt_x</p:attrName>
                                          <p:attrName>ppt_y</p:attrName>
                                        </p:attrNameLst>
                                      </p:cBhvr>
                                      <p:rCtr x="243"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1555632" y="2295930"/>
            <a:ext cx="6032735" cy="1329786"/>
          </a:xfrm>
        </p:spPr>
        <p:txBody>
          <a:bodyPr>
            <a:normAutofit fontScale="90000"/>
          </a:bodyPr>
          <a:lstStyle/>
          <a:p>
            <a:r>
              <a:rPr lang="zh-TW" altLang="en-US" sz="53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活动（一）分组讨论</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pic>
        <p:nvPicPr>
          <p:cNvPr id="12" name="圖片 11">
            <a:extLst>
              <a:ext uri="{FF2B5EF4-FFF2-40B4-BE49-F238E27FC236}">
                <a16:creationId xmlns:a16="http://schemas.microsoft.com/office/drawing/2014/main" id="{0A895ECD-F8BE-4556-AF67-EC410A58D035}"/>
              </a:ext>
            </a:extLst>
          </p:cNvPr>
          <p:cNvPicPr>
            <a:picLocks noChangeAspect="1"/>
          </p:cNvPicPr>
          <p:nvPr/>
        </p:nvPicPr>
        <p:blipFill>
          <a:blip r:embed="rId3"/>
          <a:stretch>
            <a:fillRect/>
          </a:stretch>
        </p:blipFill>
        <p:spPr>
          <a:xfrm>
            <a:off x="5207000" y="3897177"/>
            <a:ext cx="3937000" cy="2902704"/>
          </a:xfrm>
          <a:prstGeom prst="rect">
            <a:avLst/>
          </a:prstGeom>
        </p:spPr>
      </p:pic>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90538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內容版面配置區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682" y="117755"/>
            <a:ext cx="8950362" cy="7315199"/>
          </a:xfrm>
        </p:spPr>
      </p:pic>
      <p:sp>
        <p:nvSpPr>
          <p:cNvPr id="6" name="矩形 5">
            <a:extLst>
              <a:ext uri="{FF2B5EF4-FFF2-40B4-BE49-F238E27FC236}">
                <a16:creationId xmlns:a16="http://schemas.microsoft.com/office/drawing/2014/main" id="{A63A26C0-12C8-449F-B99F-896BEBF851DD}"/>
              </a:ext>
            </a:extLst>
          </p:cNvPr>
          <p:cNvSpPr/>
          <p:nvPr/>
        </p:nvSpPr>
        <p:spPr>
          <a:xfrm>
            <a:off x="517729" y="343016"/>
            <a:ext cx="8052267" cy="6175537"/>
          </a:xfrm>
          <a:prstGeom prst="rect">
            <a:avLst/>
          </a:prstGeom>
        </p:spPr>
        <p:txBody>
          <a:bodyPr wrap="square">
            <a:spAutoFit/>
          </a:bodyPr>
          <a:lstStyle/>
          <a:p>
            <a:pPr algn="ctr">
              <a:lnSpc>
                <a:spcPct val="115000"/>
              </a:lnSpc>
              <a:spcBef>
                <a:spcPts val="1200"/>
              </a:spcBef>
              <a:spcAft>
                <a:spcPts val="0"/>
              </a:spcAft>
            </a:pPr>
            <a:r>
              <a:rPr lang="zh-TW" altLang="zh-HK" sz="2400" b="1"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《内容农场的真相》</a:t>
            </a:r>
          </a:p>
          <a:p>
            <a:pPr algn="just">
              <a:lnSpc>
                <a:spcPct val="115000"/>
              </a:lnSpc>
              <a:spcAft>
                <a:spcPts val="0"/>
              </a:spcAft>
            </a:pPr>
            <a:r>
              <a:rPr lang="en-US"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15000"/>
              </a:lnSpc>
              <a:spcAft>
                <a:spcPts val="0"/>
              </a:spcAft>
            </a:pPr>
            <a:r>
              <a:rPr lang="en-US" altLang="zh-HK"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在社交平台上，人人都可以随</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意</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接收和发放资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讯</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不少</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网</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民</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即使不确</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定</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文章或图片资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料</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是否属实，都会随</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意</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转发分享，这种不负责</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任</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的行为</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不但有可能发放虚假资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讯</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，而且令资讯的真伪难</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辨别。</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网络分享的文化</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造就了一些利</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用</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「内容农场」来谋取利润的公司诞生。</a:t>
            </a:r>
          </a:p>
          <a:p>
            <a:pPr algn="just">
              <a:lnSpc>
                <a:spcPct val="115000"/>
              </a:lnSpc>
              <a:spcBef>
                <a:spcPts val="1200"/>
              </a:spcBef>
              <a:spcAft>
                <a:spcPts val="0"/>
              </a:spcAft>
            </a:pPr>
            <a:r>
              <a:rPr lang="en-US"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农场网站</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利</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用人工或</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电脑程式</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制造</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网站内容，</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藉</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欺骗搜寻引擎</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提高点</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撃</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流量</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牟取网路广告收益</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些</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网站</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更</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以层压式手法营</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运</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，贴文者可从下线层级会员贴文中</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榨取部分广</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告</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收入，于是吸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不少人加入，藉</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滥</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发图文资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讯</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催谷</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点击率</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p>
          <a:p>
            <a:pPr algn="just">
              <a:spcBef>
                <a:spcPts val="1200"/>
              </a:spcBef>
              <a:spcAft>
                <a:spcPts val="0"/>
              </a:spcAft>
            </a:pPr>
            <a:r>
              <a:rPr lang="en-US"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贴文者为了赚</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更多奖金，常常以哗众取宠标题吸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读者点击，大部</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多以「</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标题产生器</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」的电</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脑</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式</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创</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作</a:t>
            </a:r>
            <a:r>
              <a:rPr lang="zh-TW"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出千篇一律的标题</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虽</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然贴文</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标题多</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属</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夸大失实，却能吸</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大量读</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者</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点击阅</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读</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。近年来，内</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容</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农场</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充斥劣质贴文，</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虚构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抄</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袭</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新闻、</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剽窃</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文章等事件</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亦时有发</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生</a:t>
            </a:r>
            <a:r>
              <a:rPr lang="zh-HK" altLang="en-US"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。什</a:t>
            </a:r>
            <a:r>
              <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zh-HK"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有些声称已「辨明真实」的资讯都是虚假的，令网络资讯变得更混乱。</a:t>
            </a:r>
            <a:endParaRPr lang="zh-TW" altLang="zh-HK" sz="2000" kern="100" dirty="0">
              <a:ln>
                <a:solidFill>
                  <a:schemeClr val="bg1"/>
                </a:solidFill>
              </a:ln>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7"/>
          <p:cNvSpPr txBox="1"/>
          <p:nvPr/>
        </p:nvSpPr>
        <p:spPr>
          <a:xfrm>
            <a:off x="6779753" y="6256943"/>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solidFill>
                  <a:schemeClr val="bg1"/>
                </a:solidFill>
              </a:rPr>
              <a:t>Images: www.freepik.com</a:t>
            </a:r>
            <a:endParaRPr lang="zh-HK" altLang="en-US" sz="1100" dirty="0">
              <a:solidFill>
                <a:schemeClr val="bg1"/>
              </a:solidFill>
            </a:endParaRPr>
          </a:p>
        </p:txBody>
      </p:sp>
    </p:spTree>
    <p:extLst>
      <p:ext uri="{BB962C8B-B14F-4D97-AF65-F5344CB8AC3E}">
        <p14:creationId xmlns:p14="http://schemas.microsoft.com/office/powerpoint/2010/main" val="77960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685330" y="525597"/>
            <a:ext cx="2933700" cy="1596177"/>
          </a:xfrm>
        </p:spPr>
        <p:txBody>
          <a:bodyPr>
            <a:normAutofit/>
          </a:bodyPr>
          <a:lstStyle/>
          <a:p>
            <a:pPr algn="ctr"/>
            <a:r>
              <a:rPr lang="zh-TW" altLang="en-US" sz="4800" b="1" dirty="0">
                <a:ln w="0">
                  <a:noFill/>
                </a:ln>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反思问题</a:t>
            </a:r>
            <a:endParaRPr lang="zh-HK" altLang="en-US" sz="4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540187" y="1797252"/>
            <a:ext cx="7772870" cy="3424107"/>
          </a:xfrm>
        </p:spPr>
        <p:txBody>
          <a:bodyPr>
            <a:normAutofit/>
          </a:bodyPr>
          <a:lstStyle/>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内容农场及相关贴文有什么特征？</a:t>
            </a:r>
          </a:p>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你曾否在社交平台不自觉地分享过「内容农场」的贴文？ </a:t>
            </a:r>
            <a:br>
              <a:rPr lang="en-US" altLang="zh-TW"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br>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（如有，请与小组同学分享）</a:t>
            </a:r>
            <a:endParaRPr lang="en-US" altLang="zh-TW"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r>
              <a:rPr lang="zh-TW" altLang="en-US" sz="2800" dirty="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「内容农场」会造成哪些负面影响？</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526" y="4160018"/>
            <a:ext cx="2635625" cy="2635625"/>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39886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F9F9E7F-8B8B-49B2-852A-E978305C8A7D}"/>
              </a:ext>
            </a:extLst>
          </p:cNvPr>
          <p:cNvPicPr>
            <a:picLocks noChangeAspect="1"/>
          </p:cNvPicPr>
          <p:nvPr/>
        </p:nvPicPr>
        <p:blipFill>
          <a:blip r:embed="rId3"/>
          <a:stretch>
            <a:fillRect/>
          </a:stretch>
        </p:blipFill>
        <p:spPr>
          <a:xfrm>
            <a:off x="5181600" y="3879096"/>
            <a:ext cx="3937000" cy="2902704"/>
          </a:xfrm>
          <a:prstGeom prst="rect">
            <a:avLst/>
          </a:prstGeom>
        </p:spPr>
      </p:pic>
      <p:sp>
        <p:nvSpPr>
          <p:cNvPr id="7" name="標題 2">
            <a:extLst>
              <a:ext uri="{FF2B5EF4-FFF2-40B4-BE49-F238E27FC236}">
                <a16:creationId xmlns:a16="http://schemas.microsoft.com/office/drawing/2014/main" id="{D659D615-C0EA-4797-AF91-9826A0D9340C}"/>
              </a:ext>
            </a:extLst>
          </p:cNvPr>
          <p:cNvSpPr txBox="1">
            <a:spLocks/>
          </p:cNvSpPr>
          <p:nvPr/>
        </p:nvSpPr>
        <p:spPr>
          <a:xfrm>
            <a:off x="1555632" y="2295930"/>
            <a:ext cx="6032735" cy="132978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r>
              <a:rPr lang="zh-TW" altLang="en-US" sz="5300" b="1" dirty="0">
                <a:ln w="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活动（二）分组讨论</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5"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53649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7F1E998-ABED-4DD7-9E9B-971E99C2FEB5}"/>
              </a:ext>
            </a:extLst>
          </p:cNvPr>
          <p:cNvPicPr>
            <a:picLocks noChangeAspect="1"/>
          </p:cNvPicPr>
          <p:nvPr/>
        </p:nvPicPr>
        <p:blipFill>
          <a:blip r:embed="rId3"/>
          <a:stretch>
            <a:fillRect/>
          </a:stretch>
        </p:blipFill>
        <p:spPr>
          <a:xfrm>
            <a:off x="-38100" y="1201106"/>
            <a:ext cx="9144000" cy="4865533"/>
          </a:xfrm>
          <a:prstGeom prst="rect">
            <a:avLst/>
          </a:prstGeom>
        </p:spPr>
      </p:pic>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673169" y="49141"/>
            <a:ext cx="7797662" cy="1151965"/>
          </a:xfrm>
          <a:effectLst>
            <a:outerShdw blurRad="50800" dist="38100" dir="2700000" algn="tl" rotWithShape="0">
              <a:prstClr val="black">
                <a:alpha val="40000"/>
              </a:prstClr>
            </a:outerShdw>
          </a:effectLst>
        </p:spPr>
        <p:txBody>
          <a:bodyPr/>
          <a:lstStyle/>
          <a:p>
            <a:pPr algn="ctr"/>
            <a:r>
              <a:rPr lang="zh-TW" altLang="en-US" dirty="0">
                <a:solidFill>
                  <a:schemeClr val="bg1"/>
                </a:solidFill>
                <a:latin typeface="微軟正黑體" panose="020B0604030504040204" pitchFamily="34" charset="-120"/>
                <a:ea typeface="微軟正黑體" panose="020B0604030504040204" pitchFamily="34" charset="-120"/>
              </a:rPr>
              <a:t>观看短片</a:t>
            </a:r>
            <a:endParaRPr lang="zh-HK" altLang="en-US" dirty="0">
              <a:solidFill>
                <a:schemeClr val="bg1"/>
              </a:solidFill>
            </a:endParaRPr>
          </a:p>
        </p:txBody>
      </p:sp>
      <p:pic>
        <p:nvPicPr>
          <p:cNvPr id="2" name="圖片 1">
            <a:hlinkClick r:id="rId4"/>
            <a:extLst>
              <a:ext uri="{FF2B5EF4-FFF2-40B4-BE49-F238E27FC236}">
                <a16:creationId xmlns:a16="http://schemas.microsoft.com/office/drawing/2014/main" id="{819949B2-4FED-4987-864E-B58DA4015508}"/>
              </a:ext>
            </a:extLst>
          </p:cNvPr>
          <p:cNvPicPr>
            <a:picLocks noChangeAspect="1"/>
          </p:cNvPicPr>
          <p:nvPr/>
        </p:nvPicPr>
        <p:blipFill rotWithShape="1">
          <a:blip r:embed="rId5"/>
          <a:srcRect t="2561" r="40000" b="2877"/>
          <a:stretch/>
        </p:blipFill>
        <p:spPr>
          <a:xfrm>
            <a:off x="889000" y="1433220"/>
            <a:ext cx="7353300" cy="3991560"/>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37056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2881153" y="444500"/>
            <a:ext cx="3137370" cy="899686"/>
          </a:xfrm>
          <a:effectLst>
            <a:outerShdw blurRad="50800" dist="38100" dir="2700000" algn="tl" rotWithShape="0">
              <a:prstClr val="black">
                <a:alpha val="40000"/>
              </a:prstClr>
            </a:outerShdw>
          </a:effectLst>
        </p:spPr>
        <p:txBody>
          <a:bodyPr>
            <a:normAutofit/>
          </a:bodyPr>
          <a:lstStyle/>
          <a:p>
            <a:pPr algn="ctr"/>
            <a:r>
              <a:rPr lang="zh-TW" altLang="en-US" sz="5400"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反思问题</a:t>
            </a:r>
            <a:endParaRPr lang="zh-HK" altLang="en-US" sz="5400" dirty="0">
              <a:solidFill>
                <a:schemeClr val="bg1"/>
              </a:solidFill>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255494" y="1344186"/>
            <a:ext cx="8579224" cy="3698461"/>
          </a:xfrm>
          <a:effectLst>
            <a:outerShdw blurRad="50800" dist="38100" dir="2700000" algn="tl" rotWithShape="0">
              <a:prstClr val="black">
                <a:alpha val="40000"/>
              </a:prstClr>
            </a:outerShdw>
          </a:effectLst>
        </p:spPr>
        <p:txBody>
          <a:bodyPr>
            <a:noAutofit/>
          </a:bodyPr>
          <a:lstStyle/>
          <a:p>
            <a:pPr algn="just"/>
            <a:r>
              <a:rPr lang="zh-TW" altLang="en-US" sz="2800" dirty="0">
                <a:solidFill>
                  <a:schemeClr val="bg1"/>
                </a:solidFill>
                <a:latin typeface="微軟正黑體" panose="020B0604030504040204" pitchFamily="34" charset="-120"/>
                <a:ea typeface="微軟正黑體" panose="020B0604030504040204" pitchFamily="34" charset="-120"/>
              </a:rPr>
              <a:t>你可曾</a:t>
            </a:r>
            <a:r>
              <a:rPr lang="zh-TW" altLang="zh-HK" sz="2800" dirty="0">
                <a:solidFill>
                  <a:schemeClr val="bg1"/>
                </a:solidFill>
                <a:latin typeface="微軟正黑體" panose="020B0604030504040204" pitchFamily="34" charset="-120"/>
                <a:ea typeface="微軟正黑體" panose="020B0604030504040204" pitchFamily="34" charset="-120"/>
              </a:rPr>
              <a:t>收到同学传来的手机讯息</a:t>
            </a:r>
            <a:r>
              <a:rPr lang="zh-TW" altLang="en-US" sz="2800" dirty="0">
                <a:solidFill>
                  <a:schemeClr val="bg1"/>
                </a:solidFill>
                <a:latin typeface="微軟正黑體" panose="020B0604030504040204" pitchFamily="34" charset="-120"/>
                <a:ea typeface="微軟正黑體" panose="020B0604030504040204" pitchFamily="34" charset="-120"/>
              </a:rPr>
              <a:t>，</a:t>
            </a:r>
            <a:r>
              <a:rPr lang="zh-TW" altLang="zh-HK" sz="2800" dirty="0">
                <a:solidFill>
                  <a:schemeClr val="bg1"/>
                </a:solidFill>
                <a:latin typeface="微軟正黑體" panose="020B0604030504040204" pitchFamily="34" charset="-120"/>
                <a:ea typeface="微軟正黑體" panose="020B0604030504040204" pitchFamily="34" charset="-120"/>
              </a:rPr>
              <a:t>声称由</a:t>
            </a:r>
            <a:r>
              <a:rPr lang="zh-HK" altLang="zh-HK" sz="2800" dirty="0">
                <a:solidFill>
                  <a:schemeClr val="bg1"/>
                </a:solidFill>
                <a:latin typeface="微軟正黑體" panose="020B0604030504040204" pitchFamily="34" charset="-120"/>
                <a:ea typeface="微軟正黑體" panose="020B0604030504040204" pitchFamily="34" charset="-120"/>
              </a:rPr>
              <a:t>货柜码头</a:t>
            </a:r>
            <a:r>
              <a:rPr lang="zh-TW" altLang="zh-HK" sz="2800" dirty="0">
                <a:solidFill>
                  <a:schemeClr val="bg1"/>
                </a:solidFill>
                <a:latin typeface="微軟正黑體" panose="020B0604030504040204" pitchFamily="34" charset="-120"/>
                <a:ea typeface="微軟正黑體" panose="020B0604030504040204" pitchFamily="34" charset="-120"/>
              </a:rPr>
              <a:t>传出的台风袭港</a:t>
            </a:r>
            <a:r>
              <a:rPr lang="zh-TW" altLang="en-US" sz="2800" dirty="0">
                <a:solidFill>
                  <a:schemeClr val="bg1"/>
                </a:solidFill>
                <a:latin typeface="微軟正黑體" panose="020B0604030504040204" pitchFamily="34" charset="-120"/>
                <a:ea typeface="微軟正黑體" panose="020B0604030504040204" pitchFamily="34" charset="-120"/>
              </a:rPr>
              <a:t>的</a:t>
            </a:r>
            <a:r>
              <a:rPr lang="zh-HK" altLang="zh-HK" sz="2800" dirty="0">
                <a:solidFill>
                  <a:schemeClr val="bg1"/>
                </a:solidFill>
                <a:latin typeface="微軟正黑體" panose="020B0604030504040204" pitchFamily="34" charset="-120"/>
                <a:ea typeface="微軟正黑體" panose="020B0604030504040204" pitchFamily="34" charset="-120"/>
              </a:rPr>
              <a:t>内幕消息</a:t>
            </a:r>
            <a:r>
              <a:rPr lang="zh-TW" altLang="en-US" sz="2800" dirty="0">
                <a:solidFill>
                  <a:schemeClr val="bg1"/>
                </a:solidFill>
                <a:latin typeface="微軟正黑體" panose="020B0604030504040204" pitchFamily="34" charset="-120"/>
                <a:ea typeface="微軟正黑體" panose="020B0604030504040204" pitchFamily="34" charset="-120"/>
              </a:rPr>
              <a:t>？你会否信以为真？为什么？ 　（如有，请向小组同学分享）</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spcAft>
                <a:spcPts val="1200"/>
              </a:spcAft>
            </a:pPr>
            <a:r>
              <a:rPr lang="zh-TW" altLang="zh-HK" sz="2800" dirty="0">
                <a:solidFill>
                  <a:schemeClr val="bg1"/>
                </a:solidFill>
                <a:latin typeface="微軟正黑體" panose="020B0604030504040204" pitchFamily="34" charset="-120"/>
                <a:ea typeface="微軟正黑體" panose="020B0604030504040204" pitchFamily="34" charset="-120"/>
              </a:rPr>
              <a:t>收到</a:t>
            </a:r>
            <a:r>
              <a:rPr lang="zh-TW" altLang="en-US"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上述</a:t>
            </a:r>
            <a:r>
              <a:rPr lang="zh-TW" altLang="zh-HK" sz="2800" dirty="0">
                <a:solidFill>
                  <a:schemeClr val="bg1"/>
                </a:solidFill>
                <a:latin typeface="微軟正黑體" panose="020B0604030504040204" pitchFamily="34" charset="-120"/>
                <a:ea typeface="微軟正黑體" panose="020B0604030504040204" pitchFamily="34" charset="-120"/>
              </a:rPr>
              <a:t>讯息</a:t>
            </a:r>
            <a:r>
              <a:rPr lang="zh-TW" altLang="en-US" sz="2800" dirty="0">
                <a:solidFill>
                  <a:schemeClr val="bg1"/>
                </a:solidFill>
                <a:latin typeface="微軟正黑體" panose="020B0604030504040204" pitchFamily="34" charset="-120"/>
                <a:ea typeface="微軟正黑體" panose="020B0604030504040204" pitchFamily="34" charset="-120"/>
              </a:rPr>
              <a:t>后，你会立即转发给朋友吗？为什么？</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spcAft>
                <a:spcPts val="1200"/>
              </a:spcAft>
            </a:pPr>
            <a:r>
              <a:rPr lang="zh-TW" altLang="en-US" sz="2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当你发现</a:t>
            </a:r>
            <a:r>
              <a:rPr lang="zh-TW" altLang="zh-HK" sz="2800" dirty="0">
                <a:solidFill>
                  <a:schemeClr val="bg1"/>
                </a:solidFill>
                <a:latin typeface="微軟正黑體" panose="020B0604030504040204" pitchFamily="34" charset="-120"/>
                <a:ea typeface="微軟正黑體" panose="020B0604030504040204" pitchFamily="34" charset="-120"/>
              </a:rPr>
              <a:t>收到</a:t>
            </a:r>
            <a:r>
              <a:rPr lang="zh-TW" altLang="en-US" sz="2800" dirty="0">
                <a:solidFill>
                  <a:schemeClr val="bg1"/>
                </a:solidFill>
                <a:latin typeface="微軟正黑體" panose="020B0604030504040204" pitchFamily="34" charset="-120"/>
                <a:ea typeface="微軟正黑體" panose="020B0604030504040204" pitchFamily="34" charset="-120"/>
              </a:rPr>
              <a:t>的</a:t>
            </a:r>
            <a:r>
              <a:rPr lang="zh-TW" altLang="zh-HK" sz="2800" dirty="0">
                <a:solidFill>
                  <a:schemeClr val="bg1"/>
                </a:solidFill>
                <a:latin typeface="微軟正黑體" panose="020B0604030504040204" pitchFamily="34" charset="-120"/>
                <a:ea typeface="微軟正黑體" panose="020B0604030504040204" pitchFamily="34" charset="-120"/>
              </a:rPr>
              <a:t>手机讯息</a:t>
            </a:r>
            <a:r>
              <a:rPr lang="zh-TW" altLang="en-US" sz="2800" dirty="0">
                <a:solidFill>
                  <a:schemeClr val="bg1"/>
                </a:solidFill>
                <a:latin typeface="微軟正黑體" panose="020B0604030504040204" pitchFamily="34" charset="-120"/>
                <a:ea typeface="微軟正黑體" panose="020B0604030504040204" pitchFamily="34" charset="-120"/>
              </a:rPr>
              <a:t>跟天文台发布的资讯有所不同时，你认为可以做些什么以查证相关资讯？</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29A8C389-92F0-4095-837A-3262588EED73}"/>
              </a:ext>
            </a:extLst>
          </p:cNvPr>
          <p:cNvPicPr>
            <a:picLocks noChangeAspect="1"/>
          </p:cNvPicPr>
          <p:nvPr/>
        </p:nvPicPr>
        <p:blipFill>
          <a:blip r:embed="rId3"/>
          <a:stretch>
            <a:fillRect/>
          </a:stretch>
        </p:blipFill>
        <p:spPr>
          <a:xfrm>
            <a:off x="6018523" y="5212610"/>
            <a:ext cx="2622176" cy="1645390"/>
          </a:xfrm>
          <a:prstGeom prst="rect">
            <a:avLst/>
          </a:prstGeom>
        </p:spPr>
      </p:pic>
      <p:sp>
        <p:nvSpPr>
          <p:cNvPr id="6" name="文字方塊 7"/>
          <p:cNvSpPr txBox="1"/>
          <p:nvPr/>
        </p:nvSpPr>
        <p:spPr>
          <a:xfrm>
            <a:off x="0" y="651168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a:t>Images: www.freepik.com</a:t>
            </a:r>
            <a:endParaRPr lang="zh-HK" altLang="en-US" sz="1100" dirty="0"/>
          </a:p>
        </p:txBody>
      </p:sp>
    </p:spTree>
    <p:extLst>
      <p:ext uri="{BB962C8B-B14F-4D97-AF65-F5344CB8AC3E}">
        <p14:creationId xmlns:p14="http://schemas.microsoft.com/office/powerpoint/2010/main" val="1705363117"/>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5932F-125C-47B5-B2C4-C67DD3EF6C52}">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2.xml><?xml version="1.0" encoding="utf-8"?>
<ds:datastoreItem xmlns:ds="http://schemas.openxmlformats.org/officeDocument/2006/customXml" ds:itemID="{09564749-339A-4AEF-B279-FA6C78DCF3B2}">
  <ds:schemaRefs>
    <ds:schemaRef ds:uri="http://schemas.microsoft.com/sharepoint/v3/contenttype/forms"/>
  </ds:schemaRefs>
</ds:datastoreItem>
</file>

<file path=customXml/itemProps3.xml><?xml version="1.0" encoding="utf-8"?>
<ds:datastoreItem xmlns:ds="http://schemas.openxmlformats.org/officeDocument/2006/customXml" ds:itemID="{425ACBF3-0808-43D2-A6FC-978E39B75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TM04033925[[fn=小水滴]]</Template>
  <TotalTime>1576</TotalTime>
  <Words>3139</Words>
  <Application>Microsoft Office PowerPoint</Application>
  <PresentationFormat>On-screen Show (4:3)</PresentationFormat>
  <Paragraphs>171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小水滴</vt:lpstr>
      <vt:lpstr>生活事件事例 「内容农场知多少 (辨识网络资讯真伪)」 </vt:lpstr>
      <vt:lpstr>学习重点</vt:lpstr>
      <vt:lpstr>试想想…</vt:lpstr>
      <vt:lpstr>活动（一）分组讨论 </vt:lpstr>
      <vt:lpstr>PowerPoint Presentation</vt:lpstr>
      <vt:lpstr>反思问题</vt:lpstr>
      <vt:lpstr>PowerPoint Presentation</vt:lpstr>
      <vt:lpstr>观看短片</vt:lpstr>
      <vt:lpstr>反思问题</vt:lpstr>
      <vt:lpstr>教师参考资料</vt:lpstr>
      <vt:lpstr>总结</vt:lpstr>
      <vt:lpstr>延展活动： 学生个人反思 </vt:lpstr>
      <vt:lpstr>延展活动：</vt:lpstr>
      <vt:lpstr>参考资料 </vt:lpstr>
      <vt:lpstr>教师参考资料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朋友的朋友話…  (辨識網絡資訊真偽)</dc:title>
  <dc:creator>LEE Ho Yin Henry</dc:creator>
  <cp:lastModifiedBy>MAN, Shi-chun</cp:lastModifiedBy>
  <cp:revision>91</cp:revision>
  <cp:lastPrinted>2020-04-07T05:33:57Z</cp:lastPrinted>
  <dcterms:created xsi:type="dcterms:W3CDTF">2020-03-12T03:04:50Z</dcterms:created>
  <dcterms:modified xsi:type="dcterms:W3CDTF">2026-01-06T08:48:18Z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