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grpSp>
        <p:nvGrpSpPr>
          <p:cNvPr id="2" name="群組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DA89944-0185-4B8F-A49E-F30C213B4811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BDBBF9-4C49-4866-9A06-406E8ACE1D6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9944-0185-4B8F-A49E-F30C213B4811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DBBF9-4C49-4866-9A06-406E8ACE1D6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9944-0185-4B8F-A49E-F30C213B4811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DBBF9-4C49-4866-9A06-406E8ACE1D6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9944-0185-4B8F-A49E-F30C213B4811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DBBF9-4C49-4866-9A06-406E8ACE1D6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9944-0185-4B8F-A49E-F30C213B4811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DBBF9-4C49-4866-9A06-406E8ACE1D6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＞形箭號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＞形箭號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9944-0185-4B8F-A49E-F30C213B4811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DBBF9-4C49-4866-9A06-406E8ACE1D6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9944-0185-4B8F-A49E-F30C213B4811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DBBF9-4C49-4866-9A06-406E8ACE1D6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9944-0185-4B8F-A49E-F30C213B4811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DBBF9-4C49-4866-9A06-406E8ACE1D6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9944-0185-4B8F-A49E-F30C213B4811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DBBF9-4C49-4866-9A06-406E8ACE1D6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DA89944-0185-4B8F-A49E-F30C213B4811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DBBF9-4C49-4866-9A06-406E8ACE1D6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DA89944-0185-4B8F-A49E-F30C213B4811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BDBBF9-4C49-4866-9A06-406E8ACE1D6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＞形箭號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＞形箭號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DA89944-0185-4B8F-A49E-F30C213B4811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0BDBBF9-4C49-4866-9A06-406E8ACE1D6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3528" y="1124744"/>
            <a:ext cx="8134672" cy="1377499"/>
          </a:xfrm>
        </p:spPr>
        <p:txBody>
          <a:bodyPr/>
          <a:lstStyle/>
          <a:p>
            <a:r>
              <a:rPr lang="zh-TW" altLang="zh-TW" b="1" dirty="0"/>
              <a:t>单元一：个人成长及健康生活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zh-TW" sz="3600" b="1" dirty="0"/>
              <a:t>事件：我学会了自律地接触传媒 </a:t>
            </a:r>
            <a:endParaRPr lang="zh-TW" alt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zh-TW" altLang="zh-TW" dirty="0"/>
              <a:t>你每天平均接触传媒的时间有多少？</a:t>
            </a:r>
          </a:p>
          <a:p>
            <a:pPr marL="514350" lvl="0" indent="-514350">
              <a:buFont typeface="+mj-lt"/>
              <a:buAutoNum type="arabicPeriod"/>
            </a:pPr>
            <a:r>
              <a:rPr lang="zh-TW" altLang="zh-TW" dirty="0"/>
              <a:t>有否因此招来父母的埋怨，</a:t>
            </a:r>
            <a:r>
              <a:rPr lang="zh-TW" altLang="en-US" dirty="0"/>
              <a:t>什</a:t>
            </a:r>
            <a:r>
              <a:rPr lang="zh-TW" altLang="zh-TW" dirty="0"/>
              <a:t>至不满？如有，请分享最深刻的一次经验？</a:t>
            </a:r>
          </a:p>
          <a:p>
            <a:pPr marL="514350" lvl="0" indent="-514350">
              <a:buFont typeface="+mj-lt"/>
              <a:buAutoNum type="arabicPeriod"/>
            </a:pPr>
            <a:r>
              <a:rPr lang="zh-TW" altLang="zh-TW" dirty="0"/>
              <a:t>那一次经验带给你</a:t>
            </a:r>
            <a:r>
              <a:rPr lang="zh-TW" altLang="en-US" dirty="0"/>
              <a:t>什</a:t>
            </a:r>
            <a:r>
              <a:rPr lang="zh-TW" altLang="zh-TW" dirty="0"/>
              <a:t>么感受？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b="1" dirty="0"/>
              <a:t>传媒入侵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各种传媒所传播的资讯已在不知不觉间入侵，进占我们的生活、思想、行为，影响我们的心态和价值观；因此我们必须学会独立思考，分析接收到的讯息和其中的意识。否则就会被传媒「洗脑」，盲目附和。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/>
              <a:t>独立分析的重要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81328"/>
            <a:ext cx="6275040" cy="4525963"/>
          </a:xfrm>
        </p:spPr>
        <p:txBody>
          <a:bodyPr>
            <a:normAutofit fontScale="92500"/>
          </a:bodyPr>
          <a:lstStyle/>
          <a:p>
            <a:r>
              <a:rPr lang="zh-TW" altLang="zh-TW" b="1" dirty="0"/>
              <a:t>情境一：</a:t>
            </a:r>
            <a:endParaRPr lang="en-US" altLang="zh-TW" b="1" dirty="0"/>
          </a:p>
          <a:p>
            <a:pPr>
              <a:buNone/>
            </a:pPr>
            <a:r>
              <a:rPr lang="en-US" altLang="zh-TW" b="1" dirty="0"/>
              <a:t>	</a:t>
            </a:r>
            <a:r>
              <a:rPr lang="zh-TW" altLang="zh-TW" dirty="0"/>
              <a:t>小朗是个「电视迷」，每日都花几小时收看电视节目。他专爱看「八卦」娱乐新闻、胡闹的卡通、通俗电视节目等；但从不收看新闻报导、教育电视节目。</a:t>
            </a:r>
            <a:endParaRPr lang="en-US" altLang="zh-TW" dirty="0"/>
          </a:p>
          <a:p>
            <a:pPr>
              <a:buNone/>
            </a:pPr>
            <a:endParaRPr lang="zh-TW" altLang="zh-TW" dirty="0"/>
          </a:p>
          <a:p>
            <a:r>
              <a:rPr lang="zh-TW" altLang="zh-TW" b="1" dirty="0"/>
              <a:t>情境二：</a:t>
            </a:r>
            <a:endParaRPr lang="en-US" altLang="zh-TW" b="1" dirty="0"/>
          </a:p>
          <a:p>
            <a:pPr>
              <a:buNone/>
            </a:pPr>
            <a:r>
              <a:rPr lang="en-US" altLang="zh-TW" b="1" dirty="0"/>
              <a:t>	</a:t>
            </a:r>
            <a:r>
              <a:rPr lang="zh-TW" altLang="zh-TW" dirty="0"/>
              <a:t>大耀喜欢看以打斗、暴力、黑社会为主题的各类型漫画，并幻想自己是当中的主角，以致与同学相处时，经常「恶形恶相」。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/>
              <a:t>传媒纠察</a:t>
            </a:r>
            <a:endParaRPr lang="zh-TW" altLang="en-US" dirty="0"/>
          </a:p>
        </p:txBody>
      </p:sp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5246" y="752475"/>
            <a:ext cx="238125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3854152"/>
            <a:ext cx="2286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81328"/>
            <a:ext cx="5770984" cy="4525963"/>
          </a:xfrm>
        </p:spPr>
        <p:txBody>
          <a:bodyPr>
            <a:normAutofit/>
          </a:bodyPr>
          <a:lstStyle/>
          <a:p>
            <a:r>
              <a:rPr lang="zh-TW" altLang="zh-TW" b="1" dirty="0"/>
              <a:t>情境三：</a:t>
            </a:r>
            <a:endParaRPr lang="en-US" altLang="zh-TW" b="1" dirty="0"/>
          </a:p>
          <a:p>
            <a:pPr>
              <a:buNone/>
            </a:pPr>
            <a:r>
              <a:rPr lang="en-US" altLang="zh-TW" dirty="0"/>
              <a:t>	</a:t>
            </a:r>
            <a:r>
              <a:rPr lang="zh-TW" altLang="zh-TW" dirty="0"/>
              <a:t>小霞每星期都花费大量零用钱来购买流行杂志，以便追上最新的潮流。她也爱看一些喜欢渲染娱乐、色情、自杀等新闻的报章。</a:t>
            </a:r>
            <a:endParaRPr lang="en-US" altLang="zh-TW" dirty="0"/>
          </a:p>
          <a:p>
            <a:endParaRPr lang="zh-TW" altLang="zh-TW" dirty="0"/>
          </a:p>
          <a:p>
            <a:r>
              <a:rPr lang="zh-TW" altLang="zh-TW" b="1" dirty="0"/>
              <a:t>情境四：</a:t>
            </a:r>
            <a:endParaRPr lang="en-US" altLang="zh-TW" b="1" dirty="0"/>
          </a:p>
          <a:p>
            <a:pPr>
              <a:buNone/>
            </a:pPr>
            <a:r>
              <a:rPr lang="en-US" altLang="zh-TW" dirty="0"/>
              <a:t>	</a:t>
            </a:r>
            <a:r>
              <a:rPr lang="zh-TW" altLang="zh-TW" dirty="0"/>
              <a:t>小音每晚均花几小时收听电台广播才入睡，她对各类谈情说爱的节目和情歌特别沉迷。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/>
              <a:t>传媒纠察</a:t>
            </a:r>
            <a:endParaRPr lang="zh-TW" altLang="en-US" dirty="0"/>
          </a:p>
        </p:txBody>
      </p:sp>
      <p:pic>
        <p:nvPicPr>
          <p:cNvPr id="6554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757808"/>
            <a:ext cx="2286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3888060"/>
            <a:ext cx="2257425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请你用想象力推断：情境中的主角若继续这样下去，他的结局将会怎样？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/>
              <a:t>「传媒纠察」结局篇</a:t>
            </a:r>
            <a:endParaRPr lang="zh-TW" altLang="en-US" dirty="0"/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564904"/>
            <a:ext cx="2495550" cy="378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情境中的主角应该以</a:t>
            </a:r>
            <a:r>
              <a:rPr lang="zh-TW" altLang="en-US" dirty="0"/>
              <a:t>什</a:t>
            </a:r>
            <a:r>
              <a:rPr lang="zh-TW" altLang="zh-TW" dirty="0"/>
              <a:t>么态度去收听电台节目</a:t>
            </a:r>
            <a:r>
              <a:rPr lang="en-US" altLang="zh-TW" dirty="0"/>
              <a:t>/</a:t>
            </a:r>
            <a:r>
              <a:rPr lang="zh-TW" altLang="zh-TW" dirty="0"/>
              <a:t>看漫画</a:t>
            </a:r>
            <a:r>
              <a:rPr lang="en-US" altLang="zh-TW" dirty="0"/>
              <a:t>/</a:t>
            </a:r>
            <a:r>
              <a:rPr lang="zh-TW" altLang="zh-TW" dirty="0"/>
              <a:t>看流行杂志及报章</a:t>
            </a:r>
            <a:r>
              <a:rPr lang="en-US" altLang="zh-TW" dirty="0"/>
              <a:t>/</a:t>
            </a:r>
            <a:r>
              <a:rPr lang="zh-TW" altLang="zh-TW" dirty="0"/>
              <a:t>收听电台广播？请你用聪明与智慧，拯救他走出这个处境。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b="1" dirty="0"/>
              <a:t>「传媒纠察」拯救篇</a:t>
            </a:r>
            <a:endParaRPr lang="zh-TW" altLang="en-US" dirty="0"/>
          </a:p>
        </p:txBody>
      </p:sp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2780928"/>
            <a:ext cx="2495550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zh-TW" altLang="zh-TW" b="1" dirty="0"/>
              <a:t>自律节制</a:t>
            </a:r>
            <a:r>
              <a:rPr lang="en-US" altLang="zh-TW" b="1" dirty="0"/>
              <a:t>——</a:t>
            </a:r>
            <a:r>
              <a:rPr lang="zh-TW" altLang="zh-TW" b="1" dirty="0"/>
              <a:t>均衡接收各类资讯</a:t>
            </a:r>
            <a:endParaRPr lang="zh-TW" altLang="zh-TW" dirty="0"/>
          </a:p>
          <a:p>
            <a:pPr>
              <a:buNone/>
            </a:pPr>
            <a:r>
              <a:rPr lang="en-US" altLang="zh-TW" dirty="0"/>
              <a:t>	</a:t>
            </a:r>
            <a:r>
              <a:rPr lang="zh-TW" altLang="zh-TW" dirty="0"/>
              <a:t>若我们偏重吸收某类型的资讯，思想的发展会被局限，因此，我们要</a:t>
            </a:r>
            <a:r>
              <a:rPr lang="zh-TW" altLang="zh-TW" b="1" dirty="0"/>
              <a:t>自律</a:t>
            </a:r>
            <a:r>
              <a:rPr lang="zh-TW" altLang="zh-TW" dirty="0"/>
              <a:t>地节制自己所接触的传媒及资讯类别，避免过分偏重某几种的资讯类别。</a:t>
            </a:r>
          </a:p>
          <a:p>
            <a:pPr>
              <a:buNone/>
            </a:pPr>
            <a:r>
              <a:rPr lang="en-US" altLang="zh-TW" dirty="0"/>
              <a:t> </a:t>
            </a:r>
            <a:endParaRPr lang="zh-TW" altLang="zh-TW" dirty="0"/>
          </a:p>
          <a:p>
            <a:pPr lvl="0"/>
            <a:r>
              <a:rPr lang="zh-TW" altLang="zh-TW" b="1" dirty="0"/>
              <a:t>择善弃劣</a:t>
            </a:r>
            <a:r>
              <a:rPr lang="en-US" altLang="zh-TW" b="1" dirty="0"/>
              <a:t>——</a:t>
            </a:r>
            <a:r>
              <a:rPr lang="zh-TW" altLang="zh-TW" b="1" dirty="0"/>
              <a:t>分析所接收的资讯</a:t>
            </a:r>
            <a:endParaRPr lang="zh-TW" altLang="zh-TW" dirty="0"/>
          </a:p>
          <a:p>
            <a:pPr>
              <a:buNone/>
            </a:pPr>
            <a:r>
              <a:rPr lang="en-US" altLang="zh-TW" dirty="0"/>
              <a:t>	</a:t>
            </a:r>
            <a:r>
              <a:rPr lang="zh-TW" altLang="zh-TW" dirty="0"/>
              <a:t>若我们吃下有毒或对身体有害的食物会影响健康。同样地，经常接触是非不分、渲染暴力及色情的资讯，亦会不知不觉间影响我们的思想和行为。当大众传媒或身边的人纷纷吹捧某些似是而非的思想、态度、价值观时，我们必须以</a:t>
            </a:r>
            <a:r>
              <a:rPr lang="zh-TW" altLang="zh-TW" b="1" dirty="0"/>
              <a:t>独立</a:t>
            </a:r>
            <a:r>
              <a:rPr lang="zh-TW" altLang="zh-TW" dirty="0"/>
              <a:t>的态度去分析，择善弃劣。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/>
              <a:t>「传媒纠察」攻</a:t>
            </a:r>
            <a:r>
              <a:rPr lang="zh-TW" altLang="en-US" b="1" dirty="0"/>
              <a:t>略</a:t>
            </a:r>
            <a:r>
              <a:rPr lang="zh-TW" altLang="zh-TW" b="1" dirty="0"/>
              <a:t>篇</a:t>
            </a:r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c2c51-7906-4fac-bf5c-36dc0d54e7e0">
      <Terms xmlns="http://schemas.microsoft.com/office/infopath/2007/PartnerControls"/>
    </lcf76f155ced4ddcb4097134ff3c332f>
    <TaxCatchAll xmlns="864ccfde-09d8-454f-ae99-5f29ab72390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EF829C2D0BC7F544BE1FEDE0EECD7245" ma:contentTypeVersion="14" ma:contentTypeDescription="建立新的文件。" ma:contentTypeScope="" ma:versionID="d1593d9629a3a48ddaafd7231b0ad644">
  <xsd:schema xmlns:xsd="http://www.w3.org/2001/XMLSchema" xmlns:xs="http://www.w3.org/2001/XMLSchema" xmlns:p="http://schemas.microsoft.com/office/2006/metadata/properties" xmlns:ns2="de5c2c51-7906-4fac-bf5c-36dc0d54e7e0" xmlns:ns3="864ccfde-09d8-454f-ae99-5f29ab723904" targetNamespace="http://schemas.microsoft.com/office/2006/metadata/properties" ma:root="true" ma:fieldsID="f0d84e34c217b4b3044800414c014856" ns2:_="" ns3:_="">
    <xsd:import namespace="de5c2c51-7906-4fac-bf5c-36dc0d54e7e0"/>
    <xsd:import namespace="864ccfde-09d8-454f-ae99-5f29ab7239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c2c51-7906-4fac-bf5c-36dc0d54e7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影像標籤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ccfde-09d8-454f-ae99-5f29ab72390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4d4ee96-b1b1-4045-bb81-c362fa281820}" ma:internalName="TaxCatchAll" ma:showField="CatchAllData" ma:web="864ccfde-09d8-454f-ae99-5f29ab7239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6A9BC4-B538-4F34-82C3-ACD401F6CD13}">
  <ds:schemaRefs>
    <ds:schemaRef ds:uri="http://schemas.microsoft.com/office/2006/metadata/properties"/>
    <ds:schemaRef ds:uri="http://schemas.microsoft.com/office/infopath/2007/PartnerControls"/>
    <ds:schemaRef ds:uri="de5c2c51-7906-4fac-bf5c-36dc0d54e7e0"/>
    <ds:schemaRef ds:uri="864ccfde-09d8-454f-ae99-5f29ab723904"/>
  </ds:schemaRefs>
</ds:datastoreItem>
</file>

<file path=customXml/itemProps2.xml><?xml version="1.0" encoding="utf-8"?>
<ds:datastoreItem xmlns:ds="http://schemas.openxmlformats.org/officeDocument/2006/customXml" ds:itemID="{03573381-33D4-4B99-BEEF-F5BCCD69E8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F475243-1FE3-4B07-8F78-63D82D122A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5c2c51-7906-4fac-bf5c-36dc0d54e7e0"/>
    <ds:schemaRef ds:uri="864ccfde-09d8-454f-ae99-5f29ab7239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</TotalTime>
  <Words>657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匯合</vt:lpstr>
      <vt:lpstr>单元一：个人成长及健康生活</vt:lpstr>
      <vt:lpstr>传媒入侵</vt:lpstr>
      <vt:lpstr>独立分析的重要</vt:lpstr>
      <vt:lpstr>传媒纠察</vt:lpstr>
      <vt:lpstr>传媒纠察</vt:lpstr>
      <vt:lpstr>「传媒纠察」结局篇</vt:lpstr>
      <vt:lpstr>「传媒纠察」拯救篇</vt:lpstr>
      <vt:lpstr>「传媒纠察」攻略篇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單元一：個人成長及健康生活</dc:title>
  <dc:creator>L Y YAU</dc:creator>
  <cp:lastModifiedBy>MAN, Shi-chun</cp:lastModifiedBy>
  <cp:revision>6</cp:revision>
  <dcterms:created xsi:type="dcterms:W3CDTF">2015-02-23T04:13:30Z</dcterms:created>
  <dcterms:modified xsi:type="dcterms:W3CDTF">2026-01-06T09:22:59Z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0x010100EF829C2D0BC7F544BE1FEDE0EECD7245</vt:lpwstr>
  </property>
</Properties>
</file>