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9" r:id="rId6"/>
    <p:sldId id="265" r:id="rId7"/>
    <p:sldId id="266" r:id="rId8"/>
    <p:sldId id="267" r:id="rId9"/>
    <p:sldId id="257" r:id="rId10"/>
    <p:sldId id="258" r:id="rId11"/>
    <p:sldId id="277" r:id="rId12"/>
    <p:sldId id="278" r:id="rId13"/>
    <p:sldId id="273" r:id="rId14"/>
    <p:sldId id="270" r:id="rId15"/>
    <p:sldId id="275" r:id="rId16"/>
    <p:sldId id="262" r:id="rId17"/>
    <p:sldId id="261" r:id="rId18"/>
    <p:sldId id="269" r:id="rId19"/>
    <p:sldId id="276" r:id="rId20"/>
  </p:sldIdLst>
  <p:sldSz cx="9144000" cy="6858000" type="screen4x3"/>
  <p:notesSz cx="6858000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72" autoAdjust="0"/>
  </p:normalViewPr>
  <p:slideViewPr>
    <p:cSldViewPr>
      <p:cViewPr varScale="1">
        <p:scale>
          <a:sx n="108" d="100"/>
          <a:sy n="108" d="100"/>
        </p:scale>
        <p:origin x="17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C95258B-318B-4ACF-B649-4B55232F26A3}" type="datetimeFigureOut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18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28164"/>
            <a:ext cx="29718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6555415-5AE7-41F2-B217-EBBD03AAC0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/>
          <a:lstStyle>
            <a:lvl1pPr algn="r">
              <a:defRPr sz="1200"/>
            </a:lvl1pPr>
          </a:lstStyle>
          <a:p>
            <a:fld id="{96ECDC59-5E7A-4711-9CD8-64C5785D9ED3}" type="datetimeFigureOut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23" tIns="44262" rIns="88523" bIns="4426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187" y="4714653"/>
            <a:ext cx="5487626" cy="4466756"/>
          </a:xfrm>
          <a:prstGeom prst="rect">
            <a:avLst/>
          </a:prstGeom>
        </p:spPr>
        <p:txBody>
          <a:bodyPr vert="horz" lIns="88523" tIns="44262" rIns="88523" bIns="44262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259" y="9429305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 anchor="b"/>
          <a:lstStyle>
            <a:lvl1pPr algn="r">
              <a:defRPr sz="1200"/>
            </a:lvl1pPr>
          </a:lstStyle>
          <a:p>
            <a:fld id="{36279363-6990-42B5-812A-8A0F5EC51D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0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7F02-27B3-4B8A-990C-5F65C064728F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407-8865-4C10-9516-676F21F9E864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A6F-64A0-4B0C-A9FC-B35C121912C6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DCF-F21D-42AB-9350-37866E57E667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CF0-4DBF-483F-8BFB-37ED812B5BBD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DE75-3A3C-46FD-9238-3821032ED6C0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3C8-E7D9-47FB-9C80-C6821C4F82D0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D4CE-AD2A-43DA-A542-D00631C4AA89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56C-D2E7-4088-9CF0-CB1C1DDD564D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620B-0C96-4E1E-AA3F-D96FFFAFF98D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C6BB-C0FC-4663-95E9-5DDC601838CD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73155-26D2-456E-8909-6E96F632B312}" type="datetime1">
              <a:rPr lang="zh-TW" altLang="en-US" smtClean="0"/>
              <a:pPr/>
              <a:t>2026/1/6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wmf"/><Relationship Id="rId7" Type="http://schemas.openxmlformats.org/officeDocument/2006/relationships/image" Target="../media/image1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2051720" y="1340768"/>
            <a:ext cx="5901280" cy="1296144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kumimoji="0"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rPr>
              <a:t>网上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rPr>
              <a:t>风波</a:t>
            </a:r>
            <a:endParaRPr kumimoji="0" lang="zh-TW" alt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808312" cy="2415149"/>
          </a:xfrm>
          <a:prstGeom prst="rect">
            <a:avLst/>
          </a:prstGeom>
          <a:noFill/>
        </p:spPr>
      </p:pic>
      <p:pic>
        <p:nvPicPr>
          <p:cNvPr id="4" name="Picture 2" descr="C:\Users\candicepywong\Documents\My Received Files\computer_evi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4103485" cy="3159805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en-US" sz="3600" b="1" dirty="0"/>
              <a:t>思考题</a:t>
            </a:r>
            <a:r>
              <a:rPr lang="zh-TW" altLang="zh-TW" sz="3600" b="1" dirty="0"/>
              <a:t>：</a:t>
            </a:r>
          </a:p>
          <a:p>
            <a:pPr lvl="0"/>
            <a:r>
              <a:rPr lang="zh-TW" altLang="en-US" sz="2800" b="1" dirty="0"/>
              <a:t>根据</a:t>
            </a:r>
            <a:r>
              <a:rPr lang="zh-TW" altLang="zh-TW" sz="2800" b="1" dirty="0"/>
              <a:t>上述个案，</a:t>
            </a:r>
            <a:r>
              <a:rPr lang="zh-TW" altLang="en-US" sz="2800" b="1" dirty="0"/>
              <a:t>你认为</a:t>
            </a:r>
            <a:r>
              <a:rPr lang="zh-TW" altLang="zh-TW" sz="2800" b="1" dirty="0"/>
              <a:t>朋友相处应该持</a:t>
            </a:r>
            <a:r>
              <a:rPr lang="zh-TW" altLang="en-US" sz="2800" b="1" dirty="0"/>
              <a:t>什</a:t>
            </a:r>
            <a:r>
              <a:rPr lang="zh-TW" altLang="zh-TW" sz="2800" b="1" dirty="0"/>
              <a:t>么态度？</a:t>
            </a:r>
          </a:p>
          <a:p>
            <a:r>
              <a:rPr lang="zh-TW" altLang="zh-TW" sz="2800" b="1" dirty="0"/>
              <a:t>反思自己平日与</a:t>
            </a:r>
            <a:r>
              <a:rPr lang="zh-TW" altLang="en-US" sz="2800" b="1" dirty="0"/>
              <a:t>别人</a:t>
            </a:r>
            <a:r>
              <a:rPr lang="zh-TW" altLang="zh-TW" sz="2800" b="1" dirty="0"/>
              <a:t>相处会否犯上同样的</a:t>
            </a:r>
            <a:r>
              <a:rPr lang="zh-TW" altLang="en-US" sz="2800" b="1" dirty="0"/>
              <a:t>毛病</a:t>
            </a:r>
            <a:r>
              <a:rPr lang="zh-TW" altLang="zh-TW" sz="2800" b="1" dirty="0"/>
              <a:t>？</a:t>
            </a:r>
            <a:endParaRPr lang="en-US" altLang="zh-TW" sz="2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47000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916832"/>
            <a:ext cx="8229600" cy="273630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/>
              <a:t>   同学在使用社交网站或网络与别人沟通时</a:t>
            </a:r>
            <a:r>
              <a:rPr lang="zh-TW" altLang="zh-TW" sz="2800" b="1" dirty="0"/>
              <a:t>，要以礼待人，切勿将生活上的怨气转化为粗暴或含人身攻击的言论，也要懂得彼此尊重，未得他人同意不要公开私人资料，包括把他人照片贴在讨论区上，逼使</a:t>
            </a:r>
            <a:r>
              <a:rPr lang="zh-TW" altLang="en-US" sz="2800" b="1" dirty="0"/>
              <a:t>别人</a:t>
            </a:r>
            <a:r>
              <a:rPr lang="zh-TW" altLang="zh-TW" sz="2800" b="1" dirty="0"/>
              <a:t>接受公开评论，处理得不妥善会伤害他人的自尊心，</a:t>
            </a:r>
            <a:r>
              <a:rPr lang="zh-TW" altLang="en-US" sz="2800" b="1" dirty="0"/>
              <a:t>什</a:t>
            </a:r>
            <a:r>
              <a:rPr lang="zh-TW" altLang="zh-TW" sz="2800" b="1" dirty="0"/>
              <a:t>至影响友情。</a:t>
            </a:r>
            <a:endParaRPr lang="zh-TW" altLang="en-US" sz="2800" b="1" dirty="0"/>
          </a:p>
        </p:txBody>
      </p:sp>
      <p:pic>
        <p:nvPicPr>
          <p:cNvPr id="7" name="Picture 2" descr="C:\Users\candicepywong\Documents\My Received Files\computer_evil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05064"/>
            <a:ext cx="3464526" cy="2667788"/>
          </a:xfrm>
          <a:prstGeom prst="rect">
            <a:avLst/>
          </a:prstGeom>
          <a:noFill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2699792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>
                <a:solidFill>
                  <a:schemeClr val="bg1"/>
                </a:solidFill>
              </a:rPr>
              <a:t>做个网上守礼人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79513" y="1340768"/>
            <a:ext cx="8856984" cy="5184576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536" y="1042864"/>
            <a:ext cx="8485015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00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 </a:t>
            </a:r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endParaRPr lang="en-US" altLang="zh-TW" sz="2000" dirty="0"/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</a:t>
            </a:r>
          </a:p>
          <a:p>
            <a:pPr lvl="0" indent="600075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</a:t>
            </a: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台湾新北市一所中学一名王姓女同学，因为不满班上杨姓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女同学对她泼水开玩笑，以「我真的再也无法忍受你开玩笑了」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为题，在网络上贴文抱怨，杨同学竟然留言反击，用「不要脸」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、「这么丑」等字句羞辱对方，想不到有三十四名同学也跟着在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网上留言辱骂。受害人心理严重受创，引致不断掉发、行为出现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异常，家长追问下，才知道女儿受到欺凌，于是愤而控告三十五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名学生诽谤。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dirty="0"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 </a:t>
            </a: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杨父接到法院传票，才知道女儿辱骂别人，闯下大祸，吃上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官司。法院两度开庭，受害人要求杨女等人在网上道歉，并捐款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五千到一万八千元作公益。杨女当庭忏悔，杨父也愿意捐五万元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作公益，并在网上公开向王女道歉。其他骂人的学生，也得上法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院，寻求对方原谅。</a:t>
            </a: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                                             </a:t>
            </a:r>
            <a:r>
              <a:rPr lang="en-US" altLang="zh-TW" b="1" dirty="0">
                <a:latin typeface="+mn-ea"/>
              </a:rPr>
              <a:t>(</a:t>
            </a:r>
            <a:r>
              <a:rPr lang="zh-TW" altLang="zh-TW" b="1" dirty="0">
                <a:latin typeface="+mn-ea"/>
              </a:rPr>
              <a:t>资料来源：改写自</a:t>
            </a:r>
            <a:r>
              <a:rPr lang="en-US" altLang="zh-TW" b="1" dirty="0">
                <a:latin typeface="+mn-ea"/>
              </a:rPr>
              <a:t>2011</a:t>
            </a:r>
            <a:r>
              <a:rPr lang="zh-TW" altLang="zh-TW" b="1" dirty="0">
                <a:latin typeface="+mn-ea"/>
              </a:rPr>
              <a:t>年</a:t>
            </a:r>
            <a:r>
              <a:rPr lang="en-US" altLang="zh-TW" b="1" dirty="0">
                <a:latin typeface="+mn-ea"/>
              </a:rPr>
              <a:t>8</a:t>
            </a:r>
            <a:r>
              <a:rPr lang="zh-TW" altLang="zh-TW" b="1" dirty="0">
                <a:latin typeface="+mn-ea"/>
              </a:rPr>
              <a:t>月网上报导</a:t>
            </a:r>
            <a:r>
              <a:rPr lang="en-US" altLang="zh-TW" b="1" dirty="0">
                <a:latin typeface="+mn-ea"/>
              </a:rPr>
              <a:t>)</a:t>
            </a:r>
            <a:endParaRPr kumimoji="1" lang="zh-TW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83671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/>
              <a:t>阅读以下的报导，然后回答问题及与组员分享。</a:t>
            </a:r>
            <a:endParaRPr lang="zh-TW" altLang="en-US" sz="2000" b="1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3891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zh-TW" sz="3600" b="1" dirty="0"/>
              <a:t>检讨</a:t>
            </a:r>
            <a:r>
              <a:rPr lang="zh-TW" altLang="en-US" sz="3600" b="1" dirty="0"/>
              <a:t>报导</a:t>
            </a:r>
            <a:r>
              <a:rPr lang="zh-TW" altLang="zh-TW" sz="3600" b="1" dirty="0"/>
              <a:t>中</a:t>
            </a:r>
            <a:r>
              <a:rPr lang="zh-TW" altLang="en-US" sz="3600" b="1" dirty="0"/>
              <a:t>的</a:t>
            </a:r>
            <a:r>
              <a:rPr lang="zh-TW" altLang="zh-TW" sz="3600" b="1" dirty="0"/>
              <a:t>学生行为及自我反思：</a:t>
            </a:r>
            <a:endParaRPr lang="en-US" altLang="zh-TW" sz="3600" b="1" dirty="0"/>
          </a:p>
          <a:p>
            <a:pPr lvl="0">
              <a:buNone/>
            </a:pPr>
            <a:endParaRPr lang="zh-TW" altLang="zh-TW" sz="2400" b="1" dirty="0"/>
          </a:p>
          <a:p>
            <a:pPr lvl="0"/>
            <a:r>
              <a:rPr lang="zh-TW" altLang="zh-TW" sz="2800" b="1" dirty="0"/>
              <a:t>为</a:t>
            </a:r>
            <a:r>
              <a:rPr lang="zh-TW" altLang="en-US" sz="2800" b="1" dirty="0"/>
              <a:t>什</a:t>
            </a:r>
            <a:r>
              <a:rPr lang="zh-TW" altLang="zh-TW" sz="2800" b="1" dirty="0"/>
              <a:t>么其他同学会跟杨同学一起侮辱王同学？</a:t>
            </a:r>
          </a:p>
          <a:p>
            <a:pPr lvl="0"/>
            <a:r>
              <a:rPr lang="zh-TW" altLang="zh-TW" sz="2800" b="1" dirty="0"/>
              <a:t>如果你是他们的同学，面对同样处境，你会怎样做？</a:t>
            </a:r>
          </a:p>
          <a:p>
            <a:pPr lvl="0"/>
            <a:r>
              <a:rPr lang="zh-TW" altLang="zh-TW" sz="2800" b="1" dirty="0"/>
              <a:t>你与朋友相处之道是</a:t>
            </a:r>
            <a:r>
              <a:rPr lang="zh-TW" altLang="en-US" sz="2800" b="1" dirty="0"/>
              <a:t>什</a:t>
            </a:r>
            <a:r>
              <a:rPr lang="zh-TW" altLang="zh-TW" sz="2800" b="1" dirty="0"/>
              <a:t>么？ </a:t>
            </a:r>
          </a:p>
          <a:p>
            <a:pPr lvl="0"/>
            <a:r>
              <a:rPr lang="zh-TW" altLang="zh-TW" sz="2800" b="1" dirty="0"/>
              <a:t>在网上讨论区发表言论或回应时，应该注意</a:t>
            </a:r>
            <a:r>
              <a:rPr lang="zh-TW" altLang="en-US" sz="2800" b="1" dirty="0"/>
              <a:t>什</a:t>
            </a:r>
            <a:r>
              <a:rPr lang="zh-TW" altLang="zh-TW" sz="2800" b="1" dirty="0"/>
              <a:t>么？</a:t>
            </a:r>
            <a:endParaRPr lang="zh-TW" altLang="en-US" sz="2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>
                <a:solidFill>
                  <a:schemeClr val="bg1"/>
                </a:solidFill>
              </a:rPr>
              <a:t>做个网上守礼人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49352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b="1" dirty="0"/>
              <a:t>            </a:t>
            </a:r>
            <a:r>
              <a:rPr lang="zh-TW" altLang="zh-TW" b="1" dirty="0"/>
              <a:t>同学在社交网站发表意见时，留心自己的言论会否伤害别人，不能肆意对人品评、侮辱或谩骂，应该理性地回应，</a:t>
            </a:r>
            <a:r>
              <a:rPr lang="zh-TW" altLang="en-US" b="1" dirty="0"/>
              <a:t>共同建立安全及互相尊重的网上空间</a:t>
            </a:r>
            <a:r>
              <a:rPr lang="zh-TW" altLang="zh-TW" b="1" dirty="0"/>
              <a:t>。</a:t>
            </a:r>
            <a:endParaRPr lang="zh-TW" altLang="en-US" b="1" dirty="0"/>
          </a:p>
          <a:p>
            <a:endParaRPr lang="zh-TW" altLang="en-US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9" y="5480358"/>
            <a:ext cx="4968552" cy="6924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补充资料：</a:t>
            </a:r>
            <a:r>
              <a:rPr kumimoji="1" lang="en-US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《</a:t>
            </a:r>
            <a:r>
              <a:rPr kumimoji="1" lang="zh-CN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个人资料（私隐）条例</a:t>
            </a:r>
            <a:r>
              <a:rPr kumimoji="1" lang="en-US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>https://www.pcpd.org.hk/sc_chi/data_privacy_law/ordinance_at_a_Glance/ordinance.html</a:t>
            </a:r>
            <a:endParaRPr kumimoji="1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>
                <a:solidFill>
                  <a:schemeClr val="bg1"/>
                </a:solidFill>
              </a:rPr>
              <a:t>做个网上守礼人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2627784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小结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b="1" dirty="0"/>
              <a:t>             </a:t>
            </a:r>
          </a:p>
          <a:p>
            <a:r>
              <a:rPr lang="zh-TW" altLang="zh-TW" sz="3000" b="1" dirty="0"/>
              <a:t>真实世界中，人与人之间的社交活动有不少约定俗成的礼仪，我们要懂得尊重他人，以礼待人，顾及别人的感受，为人设想。朋友之间有误会时，要有包容别人错失的胸襟，要懂得控制情绪，理性地处理纠纷。</a:t>
            </a:r>
            <a:endParaRPr lang="en-US" altLang="zh-TW" sz="3000" b="1" dirty="0"/>
          </a:p>
          <a:p>
            <a:endParaRPr lang="zh-TW" altLang="zh-TW" sz="3000" b="1" dirty="0"/>
          </a:p>
          <a:p>
            <a:r>
              <a:rPr lang="zh-TW" altLang="zh-TW" sz="3000" b="1" dirty="0"/>
              <a:t>在互联网虚拟世界中，也同样有一套不成文的规定及礼仪，即网络礼仪，供互联网使用者遵守。忽视网络礼仪的后果，可能会对他人造成骚扰，</a:t>
            </a:r>
            <a:r>
              <a:rPr lang="zh-TW" altLang="en-US" sz="3000" b="1" dirty="0"/>
              <a:t>什</a:t>
            </a:r>
            <a:r>
              <a:rPr lang="zh-TW" altLang="zh-TW" sz="3000" b="1" dirty="0"/>
              <a:t>或引发网上骂战或杯葛等事件，虽然不会像真实世界动武般造成损伤，但对当事人也不会是一种愉快的经验。假如不懂得处理，侵犯别人私隐或诽谤，更可能要负上法律责任。其实，如果网民自律，大家都愿意遵守一些尊重他人私隐的守则，网络有助拉近人与人之间的距离。</a:t>
            </a:r>
            <a:endParaRPr lang="zh-TW" altLang="en-US" sz="30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627784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总结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学生延展活动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872133"/>
            <a:ext cx="8064896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400" b="1" dirty="0"/>
              <a:t>假设你是一个网上讨论区的版主，你建立的讨论区主题是：我最喜欢的偶像，你会建议会员在网络上发表意见时要遵守</a:t>
            </a:r>
            <a:r>
              <a:rPr lang="zh-TW" altLang="en-US" sz="2400" b="1" dirty="0"/>
              <a:t>什</a:t>
            </a:r>
            <a:r>
              <a:rPr lang="zh-TW" altLang="zh-TW" sz="2400" b="1" dirty="0"/>
              <a:t>么礼仪呢？</a:t>
            </a:r>
            <a:endParaRPr lang="en-US" altLang="zh-TW" sz="2400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400" b="1" dirty="0"/>
              <a:t>试制作海报以宣传「网络礼仪」。</a:t>
            </a:r>
            <a:endParaRPr kumimoji="1" lang="en-US" altLang="zh-TW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 descr="MC9001540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42707"/>
            <a:ext cx="2952328" cy="3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139952" y="3203684"/>
            <a:ext cx="11079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网络礼仪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25093"/>
              </p:ext>
            </p:extLst>
          </p:nvPr>
        </p:nvGraphicFramePr>
        <p:xfrm>
          <a:off x="971601" y="1196975"/>
          <a:ext cx="7272808" cy="4914900"/>
        </p:xfrm>
        <a:graphic>
          <a:graphicData uri="http://schemas.openxmlformats.org/drawingml/2006/table">
            <a:tbl>
              <a:tblPr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628">
                <a:tc>
                  <a:txBody>
                    <a:bodyPr/>
                    <a:lstStyle/>
                    <a:p>
                      <a:pPr algn="r"/>
                      <a:endParaRPr kumimoji="0" lang="en-US" altLang="zh-TW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社交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生活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适用年级：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第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三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学习阶段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endParaRPr lang="zh-TW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u="sng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学习目标</a:t>
                      </a:r>
                      <a:endParaRPr lang="zh-TW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慎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言律己，懂得以理性和尊重的态度与朋友相处，</a:t>
                      </a: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不取笑别人。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kumimoji="0" lang="zh-TW" altLang="zh-TW" sz="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认识朋辈相处的技巧及培养友谊的方法。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altLang="zh-TW" sz="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altLang="zh-TW" sz="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能自律地使用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网络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，遵守网络礼仪。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u="sng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价值观及态度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：</a:t>
                      </a:r>
                      <a:r>
                        <a:rPr kumimoji="0" lang="zh-TW" altLang="zh-TW" sz="2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尊重他人、包容、自律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       </a:t>
                      </a:r>
                      <a:endParaRPr kumimoji="0" lang="zh-TW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3528392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你有使用社交网站与别人沟通吗？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你喜欢使用社交网站与别人沟通吗？为</a:t>
            </a:r>
            <a:r>
              <a:rPr lang="zh-TW" altLang="en-US" sz="3600" b="1" dirty="0">
                <a:latin typeface="+mn-ea"/>
              </a:rPr>
              <a:t>什</a:t>
            </a:r>
            <a:r>
              <a:rPr lang="zh-TW" altLang="zh-TW" sz="3600" b="1" dirty="0">
                <a:latin typeface="+mn-ea"/>
              </a:rPr>
              <a:t>么？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你使用社交网站与别人沟通时，曾否发生</a:t>
            </a:r>
            <a:r>
              <a:rPr lang="zh-TW" altLang="en-US" sz="3600" b="1" dirty="0">
                <a:latin typeface="+mn-ea"/>
              </a:rPr>
              <a:t>什</a:t>
            </a:r>
            <a:r>
              <a:rPr lang="zh-TW" altLang="zh-TW" sz="3600" b="1" dirty="0">
                <a:latin typeface="+mn-ea"/>
              </a:rPr>
              <a:t>么不愉快的经验？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23512"/>
            <a:ext cx="8229600" cy="27896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en-US" altLang="zh-TW" sz="900" b="1" dirty="0"/>
          </a:p>
          <a:p>
            <a:pPr>
              <a:buNone/>
            </a:pPr>
            <a:r>
              <a:rPr lang="en-US" altLang="zh-TW" sz="2800" b="1" dirty="0"/>
              <a:t>   </a:t>
            </a:r>
            <a:r>
              <a:rPr lang="zh-TW" altLang="zh-TW" sz="3200" b="1" dirty="0"/>
              <a:t>使用社交网站或网络与别人沟通既有好处，亦有坏处。我们使用社交网站或网络时，应该自律，尊重他人，遵守网络礼仪，做一个负责任的网络使用者。</a:t>
            </a:r>
            <a:endParaRPr lang="en-US" altLang="zh-TW" sz="3200" b="1" dirty="0"/>
          </a:p>
          <a:p>
            <a:pPr>
              <a:buNone/>
            </a:pPr>
            <a:endParaRPr lang="en-US" altLang="zh-TW" sz="800" b="1" dirty="0"/>
          </a:p>
          <a:p>
            <a:pPr>
              <a:buNone/>
            </a:pPr>
            <a:endParaRPr lang="en-US" altLang="zh-TW" sz="2800" b="1" dirty="0"/>
          </a:p>
          <a:p>
            <a:endParaRPr lang="en-US" altLang="zh-TW" sz="2800" b="1" dirty="0"/>
          </a:p>
          <a:p>
            <a:endParaRPr lang="en-US" altLang="zh-TW" sz="2800" b="1" dirty="0"/>
          </a:p>
          <a:p>
            <a:endParaRPr lang="zh-TW" altLang="en-US" sz="2800" b="1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555776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108012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b="1" dirty="0"/>
              <a:t>   </a:t>
            </a:r>
            <a:r>
              <a:rPr lang="zh-TW" altLang="zh-TW" sz="2400" b="1" dirty="0"/>
              <a:t>情境：同学一向有使用社交网站的习惯，但今次</a:t>
            </a:r>
            <a:r>
              <a:rPr lang="en-US" altLang="zh-TW" sz="2400" b="1" dirty="0"/>
              <a:t> </a:t>
            </a:r>
          </a:p>
          <a:p>
            <a:pPr>
              <a:buNone/>
            </a:pPr>
            <a:r>
              <a:rPr lang="en-US" altLang="zh-TW" sz="2400" b="1" dirty="0"/>
              <a:t>                </a:t>
            </a:r>
            <a:r>
              <a:rPr lang="zh-TW" altLang="zh-TW" sz="2400" b="1" dirty="0"/>
              <a:t>却引</a:t>
            </a:r>
            <a:r>
              <a:rPr lang="zh-TW" altLang="en-US" sz="2400" b="1" dirty="0"/>
              <a:t>起</a:t>
            </a:r>
            <a:r>
              <a:rPr lang="zh-TW" altLang="zh-TW" sz="2400" b="1" dirty="0"/>
              <a:t>网</a:t>
            </a:r>
            <a:r>
              <a:rPr lang="zh-TW" altLang="en-US" sz="2400" b="1" dirty="0"/>
              <a:t>上</a:t>
            </a:r>
            <a:r>
              <a:rPr lang="zh-TW" altLang="zh-TW" sz="2400" b="1" dirty="0"/>
              <a:t>骂战事件。</a:t>
            </a:r>
            <a:r>
              <a:rPr lang="en-US" altLang="zh-TW" sz="2400" b="1" dirty="0"/>
              <a:t>   </a:t>
            </a:r>
          </a:p>
          <a:p>
            <a:pPr>
              <a:buNone/>
            </a:pPr>
            <a:r>
              <a:rPr lang="en-US" altLang="zh-TW" sz="2400" b="1" dirty="0"/>
              <a:t>           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47000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icepywong\Documents\My Received Files\偉滔 浩軒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293096"/>
            <a:ext cx="273630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496" y="896617"/>
            <a:ext cx="903649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个案</a:t>
            </a:r>
            <a:r>
              <a:rPr kumimoji="1" lang="zh-TW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一：</a:t>
            </a:r>
            <a:endParaRPr kumimoji="1" lang="en-US" altLang="zh-TW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細明體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>伟滔、浩轩同属足球校队，昨天比赛之后，他们在社交网站上留言，之后引发一场骂战。</a:t>
            </a:r>
            <a:endParaRPr kumimoji="1" lang="en-US" altLang="zh-TW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8" y="1844824"/>
          <a:ext cx="7056784" cy="2438400"/>
        </p:xfrm>
        <a:graphic>
          <a:graphicData uri="http://schemas.openxmlformats.org/drawingml/2006/table">
            <a:tbl>
              <a:tblPr/>
              <a:tblGrid>
                <a:gridCol w="77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伟滔：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昨天足球比赛惨败！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浩轩：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有人唔知自己球技差！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伟滔：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你讲边个？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浩轩：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完场前果球你应该交俾我射！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伟滔：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我俾佢地钉住，点交俾你呀！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浩轩：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你分明想抢功劳，唔交球俾其他队友！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伟滔：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你真系蛮不讲理，你以为自己系神射手！明明系上半场有一球可以射入，你都射失啦！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399" name="Picture 15" descr="MC9004231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036" y="1866156"/>
            <a:ext cx="266700" cy="266700"/>
          </a:xfrm>
          <a:prstGeom prst="rect">
            <a:avLst/>
          </a:prstGeom>
          <a:noFill/>
        </p:spPr>
      </p:pic>
      <p:pic>
        <p:nvPicPr>
          <p:cNvPr id="16398" name="Picture 14" descr="MC90043382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11" y="2144663"/>
            <a:ext cx="276225" cy="276225"/>
          </a:xfrm>
          <a:prstGeom prst="rect">
            <a:avLst/>
          </a:prstGeom>
          <a:noFill/>
        </p:spPr>
      </p:pic>
      <p:pic>
        <p:nvPicPr>
          <p:cNvPr id="16397" name="Picture 13" descr="MC90043440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66603"/>
            <a:ext cx="228600" cy="314325"/>
          </a:xfrm>
          <a:prstGeom prst="rect">
            <a:avLst/>
          </a:prstGeom>
          <a:noFill/>
        </p:spPr>
      </p:pic>
      <p:pic>
        <p:nvPicPr>
          <p:cNvPr id="16396" name="Picture 12" descr="MC90042575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4369" y="2792735"/>
            <a:ext cx="333375" cy="276225"/>
          </a:xfrm>
          <a:prstGeom prst="rect">
            <a:avLst/>
          </a:prstGeom>
          <a:noFill/>
        </p:spPr>
      </p:pic>
      <p:pic>
        <p:nvPicPr>
          <p:cNvPr id="16395" name="Picture 11" descr="MC90042315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1044" y="3090292"/>
            <a:ext cx="266700" cy="266700"/>
          </a:xfrm>
          <a:prstGeom prst="rect">
            <a:avLst/>
          </a:prstGeom>
          <a:noFill/>
        </p:spPr>
      </p:pic>
      <p:pic>
        <p:nvPicPr>
          <p:cNvPr id="16394" name="Picture 10" descr="MC90042383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1519" y="3378324"/>
            <a:ext cx="276225" cy="266700"/>
          </a:xfrm>
          <a:prstGeom prst="rect">
            <a:avLst/>
          </a:prstGeom>
          <a:noFill/>
        </p:spPr>
      </p:pic>
      <p:pic>
        <p:nvPicPr>
          <p:cNvPr id="16393" name="Picture 9" descr="MC900424452[2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3419" y="3747889"/>
            <a:ext cx="314325" cy="257175"/>
          </a:xfrm>
          <a:prstGeom prst="rect">
            <a:avLst/>
          </a:prstGeom>
          <a:noFill/>
        </p:spPr>
      </p:pic>
      <p:pic>
        <p:nvPicPr>
          <p:cNvPr id="21" name="Picture 2" descr="C:\Users\candicepywong\Documents\My Received Files\偉滔 浩軒 球賽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05064"/>
            <a:ext cx="3960439" cy="2729316"/>
          </a:xfrm>
          <a:prstGeom prst="rect">
            <a:avLst/>
          </a:prstGeom>
          <a:noFill/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107504" y="5868536"/>
            <a:ext cx="4896544" cy="800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请代入情境中的角色，把网上骂战的对话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zh-TW" sz="2000" b="1" dirty="0"/>
              <a:t>    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演绎出来，领略他们的感受。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>
                <a:latin typeface="+mn-ea"/>
              </a:rPr>
              <a:pPr/>
              <a:t>6</a:t>
            </a:fld>
            <a:endParaRPr lang="zh-TW" altLang="en-US" dirty="0">
              <a:latin typeface="+mn-ea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870392"/>
            <a:ext cx="9036496" cy="1046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个案二</a:t>
            </a:r>
            <a:r>
              <a:rPr kumimoji="1" lang="zh-TW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：</a:t>
            </a:r>
            <a:endParaRPr kumimoji="1" lang="en-US" altLang="zh-TW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細明體" pitchFamily="49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/>
              <a:t>美怡、婷婷原本是好朋友，刚刚去完社区中心举办的日营，美怡未经婷婷同意就把一些照片贴上社交网站上，又留言开玩笑，惹怒了婷婷。</a:t>
            </a:r>
            <a:endParaRPr kumimoji="1" lang="en-US" altLang="zh-TW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43608" y="2060848"/>
          <a:ext cx="7416824" cy="2133600"/>
        </p:xfrm>
        <a:graphic>
          <a:graphicData uri="http://schemas.openxmlformats.org/drawingml/2006/table">
            <a:tbl>
              <a:tblPr/>
              <a:tblGrid>
                <a:gridCol w="7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美怡：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哈哈！拉丁舞表演，婷婷与俊朗天生一对呀！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你怎么放了我的照片上去呀！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志光：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哗！好衬喎！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玉仪：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婷婷你拍拖！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美怡，你快删除照片！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美怡：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大家说说笑，你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器量真小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我与你绝交！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368" name="Picture 8" descr="MC9004231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314325" cy="314325"/>
          </a:xfrm>
          <a:prstGeom prst="rect">
            <a:avLst/>
          </a:prstGeom>
          <a:noFill/>
        </p:spPr>
      </p:pic>
      <p:pic>
        <p:nvPicPr>
          <p:cNvPr id="15367" name="Picture 7" descr="MC90042978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060848"/>
            <a:ext cx="371475" cy="409575"/>
          </a:xfrm>
          <a:prstGeom prst="rect">
            <a:avLst/>
          </a:prstGeom>
          <a:noFill/>
        </p:spPr>
      </p:pic>
      <p:pic>
        <p:nvPicPr>
          <p:cNvPr id="15366" name="Picture 6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333375" cy="276225"/>
          </a:xfrm>
          <a:prstGeom prst="rect">
            <a:avLst/>
          </a:prstGeom>
          <a:noFill/>
        </p:spPr>
      </p:pic>
      <p:pic>
        <p:nvPicPr>
          <p:cNvPr id="15365" name="Picture 5" descr="MC90042384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692152"/>
            <a:ext cx="285750" cy="304800"/>
          </a:xfrm>
          <a:prstGeom prst="rect">
            <a:avLst/>
          </a:prstGeom>
          <a:noFill/>
        </p:spPr>
      </p:pic>
      <p:pic>
        <p:nvPicPr>
          <p:cNvPr id="15364" name="Picture 4" descr="MC9004231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304800" cy="304800"/>
          </a:xfrm>
          <a:prstGeom prst="rect">
            <a:avLst/>
          </a:prstGeom>
          <a:noFill/>
        </p:spPr>
      </p:pic>
      <p:pic>
        <p:nvPicPr>
          <p:cNvPr id="15363" name="Picture 3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333375" cy="276225"/>
          </a:xfrm>
          <a:prstGeom prst="rect">
            <a:avLst/>
          </a:prstGeom>
          <a:noFill/>
        </p:spPr>
      </p:pic>
      <p:pic>
        <p:nvPicPr>
          <p:cNvPr id="15362" name="Picture 2" descr="MC900424452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645024"/>
            <a:ext cx="314325" cy="257175"/>
          </a:xfrm>
          <a:prstGeom prst="rect">
            <a:avLst/>
          </a:prstGeom>
          <a:noFill/>
        </p:spPr>
      </p:pic>
      <p:pic>
        <p:nvPicPr>
          <p:cNvPr id="15361" name="Picture 1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333375" cy="276225"/>
          </a:xfrm>
          <a:prstGeom prst="rect">
            <a:avLst/>
          </a:prstGeom>
          <a:noFill/>
        </p:spPr>
      </p:pic>
      <p:pic>
        <p:nvPicPr>
          <p:cNvPr id="15" name="Picture 2" descr="C:\Users\candicepywong\Documents\My Received Files\美怡 婷婷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0663"/>
            <a:ext cx="1800200" cy="1664601"/>
          </a:xfrm>
          <a:prstGeom prst="rect">
            <a:avLst/>
          </a:prstGeom>
          <a:noFill/>
        </p:spPr>
      </p:pic>
      <p:pic>
        <p:nvPicPr>
          <p:cNvPr id="16" name="Picture 2" descr="C:\Users\candicepywong\Documents\My Received Files\美怡 婷婷 吵架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071" y="3140968"/>
            <a:ext cx="3711409" cy="3717032"/>
          </a:xfrm>
          <a:prstGeom prst="rect">
            <a:avLst/>
          </a:prstGeom>
          <a:noFill/>
        </p:spPr>
      </p:pic>
      <p:sp>
        <p:nvSpPr>
          <p:cNvPr id="19" name="內容版面配置區 2"/>
          <p:cNvSpPr txBox="1">
            <a:spLocks/>
          </p:cNvSpPr>
          <p:nvPr/>
        </p:nvSpPr>
        <p:spPr>
          <a:xfrm>
            <a:off x="107504" y="5868536"/>
            <a:ext cx="4896544" cy="800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请代入情境中的角色，把网上骂战的对话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zh-TW" sz="2000" b="1" dirty="0"/>
              <a:t>    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演绎出来，领略他们的感受。</a:t>
            </a: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144016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/>
              <a:t>个案一</a:t>
            </a:r>
            <a:r>
              <a:rPr lang="zh-TW" altLang="zh-TW" sz="2400" b="1" dirty="0"/>
              <a:t>：假设你是他们的朋友，你很希望</a:t>
            </a:r>
            <a:r>
              <a:rPr lang="zh-TW" altLang="en-US" sz="2400" b="1" dirty="0"/>
              <a:t>他们</a:t>
            </a:r>
            <a:r>
              <a:rPr lang="zh-TW" altLang="zh-TW" sz="2400" b="1" dirty="0"/>
              <a:t>和好如初，同时</a:t>
            </a:r>
            <a:endParaRPr lang="en-US" altLang="zh-TW" sz="2400" b="1" dirty="0"/>
          </a:p>
          <a:p>
            <a:pPr>
              <a:buNone/>
            </a:pPr>
            <a:r>
              <a:rPr lang="en-US" altLang="zh-TW" sz="2400" b="1" dirty="0"/>
              <a:t>                 </a:t>
            </a:r>
            <a:r>
              <a:rPr lang="zh-TW" altLang="zh-TW" sz="2400" b="1" dirty="0"/>
              <a:t>明白朋友相处的正确态度和技</a:t>
            </a:r>
            <a:r>
              <a:rPr lang="zh-TW" altLang="en-US" sz="2400" b="1" dirty="0"/>
              <a:t>巧。</a:t>
            </a:r>
            <a:endParaRPr lang="en-US" altLang="zh-TW" sz="2400" b="1" dirty="0"/>
          </a:p>
          <a:p>
            <a:pPr>
              <a:buNone/>
            </a:pPr>
            <a:r>
              <a:rPr lang="en-US" altLang="zh-TW" sz="2400" b="1" dirty="0"/>
              <a:t>                 </a:t>
            </a:r>
            <a:r>
              <a:rPr lang="zh-TW" altLang="zh-TW" sz="2400" b="1" dirty="0"/>
              <a:t>你会怎样劝解他们呢？把规劝他们的说话写出来。</a:t>
            </a:r>
            <a:endParaRPr lang="en-US" altLang="zh-TW" sz="2400" b="1" dirty="0"/>
          </a:p>
        </p:txBody>
      </p:sp>
      <p:pic>
        <p:nvPicPr>
          <p:cNvPr id="4" name="Picture 2" descr="C:\Users\candicepywong\Documents\My Received Files\shadow_girl_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789040"/>
            <a:ext cx="2054356" cy="1816612"/>
          </a:xfrm>
          <a:prstGeom prst="rect">
            <a:avLst/>
          </a:prstGeom>
          <a:noFill/>
        </p:spPr>
      </p:pic>
      <p:pic>
        <p:nvPicPr>
          <p:cNvPr id="5" name="Picture 3" descr="C:\Users\candicepywong\Documents\My Received Files\shadow_girl_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437112"/>
            <a:ext cx="1627635" cy="1877572"/>
          </a:xfrm>
          <a:prstGeom prst="rect">
            <a:avLst/>
          </a:prstGeom>
          <a:noFill/>
        </p:spPr>
      </p:pic>
      <p:pic>
        <p:nvPicPr>
          <p:cNvPr id="7" name="Picture 2" descr="C:\Users\candicepywong\AppData\Local\Microsoft\Windows\Temporary Internet Files\Content.IE5\D2I5PENI\MC9004417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7236">
            <a:off x="-2322" y="2135177"/>
            <a:ext cx="3059832" cy="3059832"/>
          </a:xfrm>
          <a:prstGeom prst="rect">
            <a:avLst/>
          </a:prstGeom>
          <a:noFill/>
        </p:spPr>
      </p:pic>
      <p:pic>
        <p:nvPicPr>
          <p:cNvPr id="8" name="Picture 3" descr="C:\Users\candicepywong\AppData\Local\Microsoft\Windows\Temporary Internet Files\Content.IE5\LESDXNW7\MC90044176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9502">
            <a:off x="4417955" y="2194834"/>
            <a:ext cx="2732081" cy="2732081"/>
          </a:xfrm>
          <a:prstGeom prst="rect">
            <a:avLst/>
          </a:prstGeom>
          <a:noFill/>
        </p:spPr>
      </p:pic>
      <p:sp>
        <p:nvSpPr>
          <p:cNvPr id="10" name="雲朵形圖說文字 9"/>
          <p:cNvSpPr/>
          <p:nvPr/>
        </p:nvSpPr>
        <p:spPr>
          <a:xfrm>
            <a:off x="683568" y="5301208"/>
            <a:ext cx="2304256" cy="720080"/>
          </a:xfrm>
          <a:prstGeom prst="cloudCallout">
            <a:avLst>
              <a:gd name="adj1" fmla="val 54418"/>
              <a:gd name="adj2" fmla="val -7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我会这样对伟滔说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11" name="雲朵形圖說文字 10"/>
          <p:cNvSpPr/>
          <p:nvPr/>
        </p:nvSpPr>
        <p:spPr>
          <a:xfrm>
            <a:off x="6588224" y="5661248"/>
            <a:ext cx="2376264" cy="720080"/>
          </a:xfrm>
          <a:prstGeom prst="cloudCallout">
            <a:avLst>
              <a:gd name="adj1" fmla="val -57575"/>
              <a:gd name="adj2" fmla="val -55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我会这样对浩轩说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朵形圖說文字 9"/>
          <p:cNvSpPr/>
          <p:nvPr/>
        </p:nvSpPr>
        <p:spPr>
          <a:xfrm>
            <a:off x="683568" y="5517232"/>
            <a:ext cx="2304256" cy="720080"/>
          </a:xfrm>
          <a:prstGeom prst="cloudCallout">
            <a:avLst>
              <a:gd name="adj1" fmla="val 54418"/>
              <a:gd name="adj2" fmla="val -58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我会这样对美怡说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11" name="雲朵形圖說文字 10"/>
          <p:cNvSpPr/>
          <p:nvPr/>
        </p:nvSpPr>
        <p:spPr>
          <a:xfrm>
            <a:off x="6228184" y="5805264"/>
            <a:ext cx="2376264" cy="720080"/>
          </a:xfrm>
          <a:prstGeom prst="cloudCallout">
            <a:avLst>
              <a:gd name="adj1" fmla="val -29221"/>
              <a:gd name="adj2" fmla="val -107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我会这样对婷婷说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pic>
        <p:nvPicPr>
          <p:cNvPr id="12" name="Picture 2" descr="C:\Users\candicepywong\Documents\My Received Files\shadow_boy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1499619" cy="1865380"/>
          </a:xfrm>
          <a:prstGeom prst="rect">
            <a:avLst/>
          </a:prstGeom>
          <a:noFill/>
        </p:spPr>
      </p:pic>
      <p:pic>
        <p:nvPicPr>
          <p:cNvPr id="13" name="Picture 3" descr="C:\Users\candicepywong\Documents\My Received Files\shadow_boy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1426467" cy="1642875"/>
          </a:xfrm>
          <a:prstGeom prst="rect">
            <a:avLst/>
          </a:prstGeom>
          <a:noFill/>
        </p:spPr>
      </p:pic>
      <p:pic>
        <p:nvPicPr>
          <p:cNvPr id="14" name="Picture 1" descr="C:\Users\candicepywong\AppData\Local\Microsoft\Windows\Temporary Internet Files\Content.IE5\VPCMT002\MC90044176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56" y="2125960"/>
            <a:ext cx="2743200" cy="2743200"/>
          </a:xfrm>
          <a:prstGeom prst="rect">
            <a:avLst/>
          </a:prstGeom>
          <a:noFill/>
        </p:spPr>
      </p:pic>
      <p:pic>
        <p:nvPicPr>
          <p:cNvPr id="15" name="Picture 2" descr="C:\Users\candicepywong\AppData\Local\Microsoft\Windows\Temporary Internet Files\Content.IE5\ZCLB6VFH\MC90044175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7667">
            <a:off x="4775776" y="1852664"/>
            <a:ext cx="3460792" cy="3460792"/>
          </a:xfrm>
          <a:prstGeom prst="rect">
            <a:avLst/>
          </a:prstGeom>
          <a:noFill/>
        </p:spPr>
      </p:pic>
      <p:sp>
        <p:nvSpPr>
          <p:cNvPr id="18" name="內容版面配置區 2"/>
          <p:cNvSpPr txBox="1">
            <a:spLocks/>
          </p:cNvSpPr>
          <p:nvPr/>
        </p:nvSpPr>
        <p:spPr>
          <a:xfrm>
            <a:off x="467544" y="908720"/>
            <a:ext cx="8424936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个案二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：假设你是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们的朋友，你很希望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她们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和好如初，同时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明白朋友相处的正确态度和技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巧。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你会怎样劝解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们呢？把规劝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们的说话写出来。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网上风波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E29110C9-EA3E-4077-9F3A-A54A1AAB7B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0D0D4-4EAA-4795-871B-287354437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CF11C-1363-41E5-B9BE-314FB79FDEEA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1733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流線</vt:lpstr>
      <vt:lpstr>网上风波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HP's User</dc:creator>
  <cp:lastModifiedBy>MAN, Shi-chun</cp:lastModifiedBy>
  <cp:revision>67</cp:revision>
  <dcterms:created xsi:type="dcterms:W3CDTF">2012-10-11T09:05:39Z</dcterms:created>
  <dcterms:modified xsi:type="dcterms:W3CDTF">2026-01-06T09:24:33Z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