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4"/>
  </p:sldMasterIdLst>
  <p:notesMasterIdLst>
    <p:notesMasterId r:id="rId14"/>
  </p:notesMasterIdLst>
  <p:sldIdLst>
    <p:sldId id="430" r:id="rId5"/>
    <p:sldId id="256" r:id="rId6"/>
    <p:sldId id="432" r:id="rId7"/>
    <p:sldId id="433" r:id="rId8"/>
    <p:sldId id="434" r:id="rId9"/>
    <p:sldId id="435" r:id="rId10"/>
    <p:sldId id="436" r:id="rId11"/>
    <p:sldId id="437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EUNG LUI" initials="CL" lastIdx="2" clrIdx="0">
    <p:extLst>
      <p:ext uri="{19B8F6BF-5375-455C-9EA6-DF929625EA0E}">
        <p15:presenceInfo xmlns:p15="http://schemas.microsoft.com/office/powerpoint/2012/main" userId="CHEUNG LU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BDA"/>
    <a:srgbClr val="FF9900"/>
    <a:srgbClr val="9B20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29" autoAdjust="0"/>
    <p:restoredTop sz="94080" autoAdjust="0"/>
  </p:normalViewPr>
  <p:slideViewPr>
    <p:cSldViewPr snapToGrid="0">
      <p:cViewPr varScale="1">
        <p:scale>
          <a:sx n="107" d="100"/>
          <a:sy n="107" d="100"/>
        </p:scale>
        <p:origin x="1326" y="10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E12340-2596-4362-B8AF-7A5DF431D65C}" type="datetimeFigureOut">
              <a:rPr lang="zh-HK" altLang="en-US" smtClean="0"/>
              <a:t>13/1/2026</a:t>
            </a:fld>
            <a:endParaRPr lang="zh-HK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940889-8ABD-4E8D-9756-A00438ECDEFA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19079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  <a:p>
            <a:r>
              <a:rPr lang="en-US" altLang="zh-TW" dirty="0" err="1"/>
              <a:t>Freepik</a:t>
            </a:r>
            <a:endParaRPr lang="en-US" altLang="zh-TW" dirty="0"/>
          </a:p>
          <a:p>
            <a:r>
              <a:rPr lang="en-US" altLang="zh-TW" dirty="0"/>
              <a:t>https://www.freepik.com/free-vector/international-day-democracy-theme_9290073.htm#page=1&amp;query=vote&amp;position=11</a:t>
            </a:r>
          </a:p>
          <a:p>
            <a:r>
              <a:rPr lang="en-US" altLang="zh-TW" dirty="0"/>
              <a:t>&lt;a </a:t>
            </a:r>
            <a:r>
              <a:rPr lang="en-US" altLang="zh-TW" dirty="0" err="1"/>
              <a:t>href</a:t>
            </a:r>
            <a:r>
              <a:rPr lang="en-US" altLang="zh-TW" dirty="0"/>
              <a:t>="https://www.freepik.com/vectors/celebration"&gt;Celebration vector created by </a:t>
            </a:r>
            <a:r>
              <a:rPr lang="en-US" altLang="zh-TW" dirty="0" err="1"/>
              <a:t>freepik</a:t>
            </a:r>
            <a:r>
              <a:rPr lang="en-US" altLang="zh-TW" dirty="0"/>
              <a:t> - www.freepik.com&lt;/a&gt;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940889-8ABD-4E8D-9756-A00438ECDEFA}" type="slidenum">
              <a:rPr lang="zh-HK" altLang="en-US" smtClean="0"/>
              <a:t>1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611093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40889-8ABD-4E8D-9756-A00438ECDEFA}" type="slidenum">
              <a:rPr lang="zh-HK" altLang="en-US" smtClean="0"/>
              <a:t>2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84649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教师角色</a:t>
            </a:r>
            <a:r>
              <a:rPr lang="en-US" altLang="zh-TW" dirty="0"/>
              <a:t>:</a:t>
            </a:r>
          </a:p>
          <a:p>
            <a:endParaRPr lang="en-US" altLang="zh-HK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/>
              <a:t>教师与学生讨论情境一和二之前，可引导学生指出班长的应有特质和责任。例如尽责、正直、认真、热心服务。</a:t>
            </a:r>
            <a:endParaRPr lang="en-US" altLang="zh-TW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/>
              <a:t>之后教师可引导学生理解不适合的人当了班长，会出现的后果，如不能发挥班长应有的责任，未能协助教师处理班务。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940889-8ABD-4E8D-9756-A00438ECDEFA}" type="slidenum">
              <a:rPr lang="zh-HK" altLang="en-US" smtClean="0"/>
              <a:t>3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0089446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40889-8ABD-4E8D-9756-A00438ECDEFA}" type="slidenum">
              <a:rPr lang="zh-HK" altLang="en-US" smtClean="0"/>
              <a:t>4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9942861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2800" dirty="0"/>
              <a:t>教学建议</a:t>
            </a:r>
            <a:r>
              <a:rPr lang="en-US" altLang="zh-TW" sz="2800" dirty="0"/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800" dirty="0"/>
              <a:t>教师承接前面，可引导学生理解选举应在公平的方法下进行，选出合适的人选。</a:t>
            </a:r>
            <a:endParaRPr lang="en-US" altLang="zh-TW" sz="28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28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800" dirty="0"/>
              <a:t>否则或会出现以下的问题</a:t>
            </a:r>
            <a:r>
              <a:rPr lang="en-US" altLang="zh-TW" sz="2800" dirty="0"/>
              <a:t>: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zh-TW" altLang="en-US" sz="2800" dirty="0"/>
              <a:t>可引导学生明白以不正当手法 </a:t>
            </a:r>
            <a:r>
              <a:rPr lang="en-US" altLang="zh-TW" sz="2800" dirty="0"/>
              <a:t>(</a:t>
            </a:r>
            <a:r>
              <a:rPr lang="zh-TW" altLang="en-US" sz="2800" dirty="0"/>
              <a:t>举例</a:t>
            </a:r>
            <a:r>
              <a:rPr lang="en-US" altLang="zh-TW" sz="2800" dirty="0"/>
              <a:t>:</a:t>
            </a:r>
            <a:r>
              <a:rPr lang="zh-TW" altLang="en-US" sz="2800" dirty="0"/>
              <a:t>请同学吃糖果，答应以后不会给友好记名</a:t>
            </a:r>
            <a:r>
              <a:rPr lang="en-US" altLang="zh-TW" sz="2800" dirty="0"/>
              <a:t>) </a:t>
            </a:r>
            <a:r>
              <a:rPr lang="zh-TW" altLang="en-US" sz="2800" dirty="0"/>
              <a:t>当选为班长，是不诚实的行为，这样选出来的班长得不到大家认同，甚至导致班上出现不公平的现象，同学之间产生争执。</a:t>
            </a:r>
            <a:endParaRPr lang="en-US" altLang="zh-TW" sz="28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dirty="0"/>
              <a:t>-            </a:t>
            </a:r>
            <a:r>
              <a:rPr lang="zh-TW" altLang="en-US" sz="2800" dirty="0"/>
              <a:t>以不公平手段选出来的班长不一定有服务精神，这反不能帮助大家。</a:t>
            </a:r>
            <a:endParaRPr lang="en-US" altLang="zh-TW" sz="28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2800" dirty="0"/>
          </a:p>
          <a:p>
            <a:r>
              <a:rPr lang="en-US" altLang="zh-TW" sz="2800" dirty="0" err="1"/>
              <a:t>Freepik</a:t>
            </a:r>
            <a:endParaRPr lang="en-US" altLang="zh-TW" sz="2800" dirty="0"/>
          </a:p>
          <a:p>
            <a:r>
              <a:rPr lang="en-US" altLang="zh-TW" sz="2800" dirty="0"/>
              <a:t>https://www.freepik.com/free-photo/question-mark-icon-thinking-solution_16483543.htm#page=1&amp;query=question%20boy&amp;position=1</a:t>
            </a:r>
          </a:p>
          <a:p>
            <a:endParaRPr lang="en-US" altLang="zh-TW" sz="2800" dirty="0"/>
          </a:p>
          <a:p>
            <a:r>
              <a:rPr lang="en-US" altLang="zh-TW" sz="2800" dirty="0"/>
              <a:t>&lt;a </a:t>
            </a:r>
            <a:r>
              <a:rPr lang="en-US" altLang="zh-TW" sz="2800" dirty="0" err="1"/>
              <a:t>href</a:t>
            </a:r>
            <a:r>
              <a:rPr lang="en-US" altLang="zh-TW" sz="2800" dirty="0"/>
              <a:t>="https://www.freepik.com/photos/people"&gt;People photo created by rawpixel.com - www.freepik.com&lt;/a&gt;</a:t>
            </a:r>
          </a:p>
          <a:p>
            <a:endParaRPr lang="en-US" altLang="zh-TW" sz="2800" dirty="0"/>
          </a:p>
          <a:p>
            <a:endParaRPr lang="en-US" altLang="zh-TW" sz="2800" dirty="0"/>
          </a:p>
          <a:p>
            <a:endParaRPr lang="zh-HK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40889-8ABD-4E8D-9756-A00438ECDEFA}" type="slidenum">
              <a:rPr lang="zh-HK" altLang="en-US" smtClean="0"/>
              <a:t>5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0073468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40889-8ABD-4E8D-9756-A00438ECDEFA}" type="slidenum">
              <a:rPr lang="zh-HK" altLang="en-US" smtClean="0"/>
              <a:t>6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5646285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dirty="0">
              <a:latin typeface="+mn-ea"/>
            </a:endParaRPr>
          </a:p>
          <a:p>
            <a:r>
              <a:rPr lang="zh-TW" altLang="en-US" dirty="0"/>
              <a:t>在学生表达意见后，建议教师追问</a:t>
            </a:r>
            <a:r>
              <a:rPr lang="en-US" altLang="zh-TW" dirty="0"/>
              <a:t>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dirty="0"/>
              <a:t>小宝威迫朋友最终的目的是什么</a:t>
            </a:r>
            <a:r>
              <a:rPr lang="en-US" altLang="zh-TW" dirty="0"/>
              <a:t>? </a:t>
            </a:r>
            <a:r>
              <a:rPr lang="zh-TW" altLang="en-US" sz="1200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是真心为同学服务</a:t>
            </a:r>
            <a:r>
              <a:rPr lang="en-US" altLang="zh-TW" sz="1200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200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如果他</a:t>
            </a:r>
            <a:r>
              <a:rPr lang="zh-TW" altLang="en-US" dirty="0"/>
              <a:t>因为朋友多就被选为班长，你认同这做法吗</a:t>
            </a:r>
            <a:r>
              <a:rPr lang="en-US" altLang="zh-TW" dirty="0"/>
              <a:t>? </a:t>
            </a:r>
            <a:r>
              <a:rPr lang="zh-TW" altLang="en-US" dirty="0"/>
              <a:t>为什么</a:t>
            </a:r>
            <a:r>
              <a:rPr lang="en-US" altLang="zh-TW" dirty="0"/>
              <a:t>?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dirty="0"/>
              <a:t>你会因为友谊</a:t>
            </a:r>
            <a:r>
              <a:rPr lang="en-US" altLang="zh-TW" dirty="0"/>
              <a:t>/</a:t>
            </a:r>
            <a:r>
              <a:rPr lang="zh-TW" altLang="en-US" dirty="0"/>
              <a:t>一起打游戏机 </a:t>
            </a:r>
            <a:r>
              <a:rPr lang="en-US" altLang="zh-TW" dirty="0"/>
              <a:t>(</a:t>
            </a:r>
            <a:r>
              <a:rPr lang="zh-TW" altLang="en-US" dirty="0"/>
              <a:t>不理会小宝是否合适做班长</a:t>
            </a:r>
            <a:r>
              <a:rPr lang="en-US" altLang="zh-TW" dirty="0"/>
              <a:t>) </a:t>
            </a:r>
            <a:r>
              <a:rPr lang="zh-TW" altLang="en-US" dirty="0"/>
              <a:t>而投票给他吗</a:t>
            </a:r>
            <a:r>
              <a:rPr lang="en-US" altLang="zh-TW" dirty="0"/>
              <a:t>? </a:t>
            </a:r>
            <a:r>
              <a:rPr lang="zh-TW" altLang="en-US" dirty="0"/>
              <a:t>为什么</a:t>
            </a:r>
            <a:r>
              <a:rPr lang="en-US" altLang="zh-TW" dirty="0"/>
              <a:t>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zh-TW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zh-TW" altLang="en-US" dirty="0"/>
              <a:t>教师宜引导学生明白</a:t>
            </a:r>
            <a:r>
              <a:rPr lang="en-US" altLang="zh-TW" dirty="0"/>
              <a:t>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dirty="0"/>
              <a:t>如前面所言，大家对班长有一定期望，例如希望选出的班长尽责、品行良好。这种以友谊威迫对方来换选票的方法都是不诚实和不正确的行为。</a:t>
            </a:r>
            <a:endParaRPr lang="en-US" altLang="zh-TW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200" dirty="0">
                <a:latin typeface="+mn-ea"/>
              </a:rPr>
              <a:t>同时，我们应负责任地投票，否则这对其他有才能竞逐班长的同学不公平，亦有损选举的公正。</a:t>
            </a:r>
            <a:endParaRPr lang="en-US" altLang="zh-TW" sz="1200" dirty="0">
              <a:latin typeface="+mn-ea"/>
            </a:endParaRPr>
          </a:p>
          <a:p>
            <a:endParaRPr lang="en-US" altLang="zh-TW" dirty="0"/>
          </a:p>
          <a:p>
            <a:r>
              <a:rPr lang="en-US" altLang="zh-TW" dirty="0" err="1"/>
              <a:t>Freepik</a:t>
            </a:r>
            <a:endParaRPr lang="en-US" altLang="zh-TW" dirty="0"/>
          </a:p>
          <a:p>
            <a:r>
              <a:rPr lang="en-US" altLang="zh-TW" dirty="0"/>
              <a:t>https://www.freepik.com/free-photo/question-mark-icon-thinking-solution_16483543.htm#page=1&amp;query=question%20boy&amp;position=1</a:t>
            </a:r>
          </a:p>
          <a:p>
            <a:endParaRPr lang="en-US" altLang="zh-TW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/>
              <a:t>&lt;a </a:t>
            </a:r>
            <a:r>
              <a:rPr lang="en-US" altLang="zh-TW" dirty="0" err="1"/>
              <a:t>href</a:t>
            </a:r>
            <a:r>
              <a:rPr lang="en-US" altLang="zh-TW" dirty="0"/>
              <a:t>="https://www.freepik.com/photos/people"&gt;People photo created by rawpixel.com - www.freepik.com&lt;/a&gt;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40889-8ABD-4E8D-9756-A00438ECDEFA}" type="slidenum">
              <a:rPr lang="zh-HK" altLang="en-US" smtClean="0"/>
              <a:t>7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8670431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zh-H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教师提问上述延伸问题后，如想继续巩固学生的学习成果，可透过提出以下问题，引导学生引入正面价值观作为思考议题和作出判断的因素</a:t>
            </a:r>
            <a:r>
              <a:rPr lang="en-US" altLang="zh-H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zh-TW" altLang="zh-H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H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zh-TW" altLang="zh-H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zh-TW" altLang="zh-H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如果人人都不问表现，只选择与自己相熟的人为优秀管理员，会有什么后果</a:t>
            </a:r>
            <a:r>
              <a:rPr lang="en-US" altLang="zh-H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  <a:endParaRPr lang="zh-TW" altLang="zh-H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zh-TW" altLang="zh-H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试想一想举办这个选举的真正意义是甚么？</a:t>
            </a:r>
          </a:p>
          <a:p>
            <a:pPr lvl="0"/>
            <a:r>
              <a:rPr lang="zh-TW" altLang="zh-H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试以选举优秀管理员为例，一个公平公正的选举，应该是如何进行？</a:t>
            </a:r>
          </a:p>
          <a:p>
            <a:r>
              <a:rPr lang="en-US" altLang="zh-H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zh-TW" altLang="zh-H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l"/>
            <a:endParaRPr lang="en-US" altLang="zh-TW" sz="1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u="sng" dirty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图片</a:t>
            </a:r>
            <a:r>
              <a:rPr lang="en-US" altLang="zh-TW" u="sng" dirty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altLang="zh-HK" u="sng" dirty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https://www.freepik.com/free-vector/lunch-school-cafeteria-concept-teen-boys-girls-eating-school-canteen-cafe-standing-counter-buying-food-catering-buffet-school-break-facilities-topics_10613159.htm#page=1&amp;query=SNACK%20SCHOOL&amp;position=12</a:t>
            </a:r>
          </a:p>
          <a:p>
            <a:endParaRPr lang="en-US" altLang="zh-HK" u="sng" dirty="0">
              <a:solidFill>
                <a:srgbClr val="0070C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altLang="zh-HK" u="sng" dirty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&lt;a </a:t>
            </a:r>
            <a:r>
              <a:rPr lang="en-US" altLang="zh-HK" u="sng" dirty="0" err="1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href</a:t>
            </a:r>
            <a:r>
              <a:rPr lang="en-US" altLang="zh-HK" u="sng" dirty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="https://www.freepik.com/vectors/food"&gt;Food vector created by </a:t>
            </a:r>
            <a:r>
              <a:rPr lang="en-US" altLang="zh-HK" u="sng" dirty="0" err="1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pch.vector</a:t>
            </a:r>
            <a:r>
              <a:rPr lang="en-US" altLang="zh-HK" u="sng" dirty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- www.freepik.com&lt;/a&gt;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940889-8ABD-4E8D-9756-A00438ECDEFA}" type="slidenum">
              <a:rPr lang="zh-HK" altLang="en-US" smtClean="0"/>
              <a:t>8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4678635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40889-8ABD-4E8D-9756-A00438ECDEFA}" type="slidenum">
              <a:rPr lang="zh-HK" altLang="en-US" smtClean="0"/>
              <a:t>9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035287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206-6208-4002-9AF5-B38F54CDB384}" type="datetimeFigureOut">
              <a:rPr lang="en-US" smtClean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08910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206-6208-4002-9AF5-B38F54CDB384}" type="datetimeFigureOut">
              <a:rPr lang="en-US" smtClean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33599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206-6208-4002-9AF5-B38F54CDB384}" type="datetimeFigureOut">
              <a:rPr lang="en-US" smtClean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83391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206-6208-4002-9AF5-B38F54CDB384}" type="datetimeFigureOut">
              <a:rPr lang="en-US" smtClean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28953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206-6208-4002-9AF5-B38F54CDB384}" type="datetimeFigureOut">
              <a:rPr lang="en-US" smtClean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739338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206-6208-4002-9AF5-B38F54CDB384}" type="datetimeFigureOut">
              <a:rPr lang="en-US" smtClean="0"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16979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206-6208-4002-9AF5-B38F54CDB384}" type="datetimeFigureOut">
              <a:rPr lang="en-US" smtClean="0"/>
              <a:t>1/13/2026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0455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206-6208-4002-9AF5-B38F54CDB384}" type="datetimeFigureOut">
              <a:rPr lang="en-US" smtClean="0"/>
              <a:t>1/13/2026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30719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206-6208-4002-9AF5-B38F54CDB384}" type="datetimeFigureOut">
              <a:rPr lang="en-US" smtClean="0"/>
              <a:t>1/13/2026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85260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05E48206-6208-4002-9AF5-B38F54CDB384}" type="datetimeFigureOut">
              <a:rPr lang="en-US" smtClean="0"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74165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206-6208-4002-9AF5-B38F54CDB384}" type="datetimeFigureOut">
              <a:rPr lang="en-US" smtClean="0"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55365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5E48206-6208-4002-9AF5-B38F54CDB384}" type="datetimeFigureOut">
              <a:rPr lang="en-US" smtClean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4340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8">
            <a:extLst>
              <a:ext uri="{FF2B5EF4-FFF2-40B4-BE49-F238E27FC236}">
                <a16:creationId xmlns:a16="http://schemas.microsoft.com/office/drawing/2014/main" id="{7A326B75-49B8-46C3-A5E7-A682F4B745CC}"/>
              </a:ext>
            </a:extLst>
          </p:cNvPr>
          <p:cNvSpPr/>
          <p:nvPr/>
        </p:nvSpPr>
        <p:spPr>
          <a:xfrm>
            <a:off x="6660232" y="6568392"/>
            <a:ext cx="2361658" cy="2572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spcAft>
                <a:spcPts val="600"/>
              </a:spcAft>
            </a:pPr>
            <a:r>
              <a:rPr lang="zh-TW" altLang="en-US" sz="105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图片来源</a:t>
            </a:r>
            <a:r>
              <a:rPr lang="en-US" altLang="zh-HK" sz="105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: http://www.freepik.com</a:t>
            </a:r>
            <a:endParaRPr lang="zh-HK" altLang="en-US" sz="105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9" name="標題 3">
            <a:extLst>
              <a:ext uri="{FF2B5EF4-FFF2-40B4-BE49-F238E27FC236}">
                <a16:creationId xmlns:a16="http://schemas.microsoft.com/office/drawing/2014/main" id="{644635AE-EDB5-4802-B330-FECE01B1A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325" y="287338"/>
            <a:ext cx="4351559" cy="1449387"/>
          </a:xfr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zh-TW" altLang="en-US" sz="4000" b="1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生活事件事例</a:t>
            </a:r>
            <a:r>
              <a:rPr lang="en-US" altLang="zh-TW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</a:p>
          <a:p>
            <a:pPr>
              <a:lnSpc>
                <a:spcPct val="100000"/>
              </a:lnSpc>
            </a:pPr>
            <a:r>
              <a:rPr lang="zh-TW" altLang="en-US" sz="4000" b="1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「选我做班长吧」</a:t>
            </a:r>
            <a:endParaRPr lang="en-US" altLang="zh-TW" sz="4000" b="1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版面配置區 6">
            <a:extLst>
              <a:ext uri="{FF2B5EF4-FFF2-40B4-BE49-F238E27FC236}">
                <a16:creationId xmlns:a16="http://schemas.microsoft.com/office/drawing/2014/main" id="{F89E4AA8-BD1E-4091-8925-0F1C923631F4}"/>
              </a:ext>
            </a:extLst>
          </p:cNvPr>
          <p:cNvSpPr txBox="1">
            <a:spLocks/>
          </p:cNvSpPr>
          <p:nvPr/>
        </p:nvSpPr>
        <p:spPr>
          <a:xfrm>
            <a:off x="602798" y="2401985"/>
            <a:ext cx="3780148" cy="258083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zh-TW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 panose="020B0604020202020204" pitchFamily="34" charset="0"/>
              </a:rPr>
              <a:t>价值观教育</a:t>
            </a:r>
          </a:p>
          <a:p>
            <a:pPr>
              <a:lnSpc>
                <a:spcPct val="100000"/>
              </a:lnSpc>
            </a:pPr>
            <a:r>
              <a:rPr lang="zh-TW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 panose="020B0604020202020204" pitchFamily="34" charset="0"/>
              </a:rPr>
              <a:t>初小至高小</a:t>
            </a:r>
          </a:p>
          <a:p>
            <a:pPr>
              <a:lnSpc>
                <a:spcPct val="100000"/>
              </a:lnSpc>
            </a:pPr>
            <a:r>
              <a:rPr lang="zh-TW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 panose="020B0604020202020204" pitchFamily="34" charset="0"/>
              </a:rPr>
              <a:t>教育局 </a:t>
            </a:r>
            <a:endParaRPr lang="en-US" altLang="zh-TW" sz="240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  <a:sym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zh-TW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 panose="020B0604020202020204" pitchFamily="34" charset="0"/>
              </a:rPr>
              <a:t>德育、公民及国民教育组   </a:t>
            </a:r>
            <a:endParaRPr lang="en-US" altLang="zh-TW" sz="240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  <a:sym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zh-TW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 panose="020B0604020202020204" pitchFamily="34" charset="0"/>
              </a:rPr>
              <a:t>制作</a:t>
            </a:r>
            <a:endParaRPr lang="en-US" altLang="zh-TW" sz="240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  <a:sym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altLang="zh-TW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 panose="020B0604020202020204" pitchFamily="34" charset="0"/>
              </a:rPr>
              <a:t>2022</a:t>
            </a:r>
            <a:r>
              <a:rPr lang="zh-TW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 panose="020B0604020202020204" pitchFamily="34" charset="0"/>
              </a:rPr>
              <a:t>年</a:t>
            </a:r>
            <a:r>
              <a:rPr lang="en-US" altLang="zh-TW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 panose="020B0604020202020204" pitchFamily="34" charset="0"/>
              </a:rPr>
              <a:t>1</a:t>
            </a:r>
            <a:r>
              <a:rPr lang="zh-TW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 panose="020B0604020202020204" pitchFamily="34" charset="0"/>
              </a:rPr>
              <a:t>月</a:t>
            </a:r>
            <a:endParaRPr lang="en-US" altLang="zh-TW" sz="240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  <a:sym typeface="Arial" panose="020B0604020202020204" pitchFamily="34" charset="0"/>
            </a:endParaRPr>
          </a:p>
        </p:txBody>
      </p:sp>
      <p:pic>
        <p:nvPicPr>
          <p:cNvPr id="4100" name="Picture 4" descr="International day of democracy theme Free Vector">
            <a:extLst>
              <a:ext uri="{FF2B5EF4-FFF2-40B4-BE49-F238E27FC236}">
                <a16:creationId xmlns:a16="http://schemas.microsoft.com/office/drawing/2014/main" id="{43DAA183-28DA-48BA-84C2-28BFE30A37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619"/>
          <a:stretch/>
        </p:blipFill>
        <p:spPr bwMode="auto">
          <a:xfrm>
            <a:off x="4489824" y="2708511"/>
            <a:ext cx="4176883" cy="3273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4574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7C215A4E-672E-4B67-9E28-20228383E6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0502" y="-775803"/>
            <a:ext cx="9614502" cy="7015240"/>
          </a:xfrm>
          <a:prstGeom prst="rect">
            <a:avLst/>
          </a:prstGeom>
        </p:spPr>
      </p:pic>
      <p:graphicFrame>
        <p:nvGraphicFramePr>
          <p:cNvPr id="5" name="表格 8">
            <a:extLst>
              <a:ext uri="{FF2B5EF4-FFF2-40B4-BE49-F238E27FC236}">
                <a16:creationId xmlns:a16="http://schemas.microsoft.com/office/drawing/2014/main" id="{212136E0-08E0-4418-88D5-5E76717EA7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727688"/>
              </p:ext>
            </p:extLst>
          </p:nvPr>
        </p:nvGraphicFramePr>
        <p:xfrm>
          <a:off x="552496" y="1132382"/>
          <a:ext cx="8039007" cy="4742407"/>
        </p:xfrm>
        <a:graphic>
          <a:graphicData uri="http://schemas.openxmlformats.org/drawingml/2006/table">
            <a:tbl>
              <a:tblPr/>
              <a:tblGrid>
                <a:gridCol w="1784497">
                  <a:extLst>
                    <a:ext uri="{9D8B030D-6E8A-4147-A177-3AD203B41FA5}">
                      <a16:colId xmlns:a16="http://schemas.microsoft.com/office/drawing/2014/main" val="671913260"/>
                    </a:ext>
                  </a:extLst>
                </a:gridCol>
                <a:gridCol w="6254510">
                  <a:extLst>
                    <a:ext uri="{9D8B030D-6E8A-4147-A177-3AD203B41FA5}">
                      <a16:colId xmlns:a16="http://schemas.microsoft.com/office/drawing/2014/main" val="3911223499"/>
                    </a:ext>
                  </a:extLst>
                </a:gridCol>
              </a:tblGrid>
              <a:tr h="17370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0" spc="100" baseline="0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活动概要：</a:t>
                      </a:r>
                      <a:r>
                        <a:rPr lang="en-US" altLang="zh-TW" sz="2800" b="0" spc="100" baseline="0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zh-TW" altLang="en-US" sz="2800" b="0" spc="100" baseline="0" dirty="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0" kern="1200" spc="100" baseline="0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通过情境反思，让学生认识公平</a:t>
                      </a:r>
                      <a:r>
                        <a:rPr lang="zh-TW" altLang="zh-HK" sz="2800" b="0" kern="1200" spc="100" baseline="0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的重要</a:t>
                      </a:r>
                      <a:r>
                        <a:rPr lang="zh-TW" altLang="en-US" sz="2800" b="0" kern="1200" spc="100" baseline="0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，并学习做个诚实守规的人。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8304074"/>
                  </a:ext>
                </a:extLst>
              </a:tr>
              <a:tr h="16287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0" spc="100" baseline="0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学习目标：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514350" lvl="0" indent="-51435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TW" altLang="en-US" sz="2800" b="0" kern="1200" spc="100" baseline="0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培养学生</a:t>
                      </a:r>
                      <a:r>
                        <a:rPr lang="zh-TW" altLang="zh-HK" sz="2800" b="0" kern="1200" spc="100" baseline="0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遵</a:t>
                      </a:r>
                      <a:r>
                        <a:rPr lang="zh-TW" altLang="en-US" sz="2800" b="0" kern="1200" spc="100" baseline="0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规</a:t>
                      </a:r>
                      <a:r>
                        <a:rPr lang="zh-TW" altLang="zh-HK" sz="2800" b="0" kern="1200" spc="100" baseline="0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守</a:t>
                      </a:r>
                      <a:r>
                        <a:rPr lang="zh-TW" altLang="en-US" sz="2800" b="0" kern="1200" spc="100" baseline="0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法的精神。</a:t>
                      </a:r>
                      <a:endParaRPr lang="en-US" altLang="zh-TW" sz="2800" b="0" kern="1200" spc="100" baseline="0" dirty="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514350" marR="0" lvl="0" indent="-5143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zh-TW" altLang="en-US" sz="2800" b="0" kern="1200" spc="100" baseline="0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培养诚实、公正的态度。</a:t>
                      </a:r>
                      <a:endParaRPr lang="en-US" altLang="zh-TW" sz="2800" b="0" kern="1200" spc="100" baseline="0" dirty="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0042857"/>
                  </a:ext>
                </a:extLst>
              </a:tr>
              <a:tr h="13766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0" spc="100" baseline="0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价值观和</a:t>
                      </a:r>
                      <a:endParaRPr lang="en-US" altLang="zh-TW" sz="2800" b="0" spc="100" baseline="0" dirty="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0" spc="100" baseline="0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态度：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2800" b="0" kern="1200" spc="100" baseline="0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诚实、公平、遵规守法、负责任</a:t>
                      </a:r>
                      <a:endParaRPr lang="zh-TW" altLang="zh-HK" sz="2800" b="0" kern="1200" spc="100" baseline="0" dirty="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798219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01DCBEEB-A445-40EF-94DA-B5BE96C907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34" y="6239437"/>
            <a:ext cx="1350169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HK" sz="1050" dirty="0" err="1">
                <a:solidFill>
                  <a:schemeClr val="bg1"/>
                </a:solidFill>
              </a:rPr>
              <a:t>Image:Freepik.com</a:t>
            </a:r>
            <a:endParaRPr lang="zh-HK" altLang="en-US" sz="1050" dirty="0">
              <a:solidFill>
                <a:schemeClr val="bg1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6EE1A609-063F-4C6B-84B1-30C8112C51A7}"/>
              </a:ext>
            </a:extLst>
          </p:cNvPr>
          <p:cNvSpPr txBox="1"/>
          <p:nvPr/>
        </p:nvSpPr>
        <p:spPr>
          <a:xfrm>
            <a:off x="2120130" y="466654"/>
            <a:ext cx="4433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600" spc="1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学习重点</a:t>
            </a:r>
            <a:endParaRPr lang="zh-HK" altLang="en-US" sz="3600" spc="1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371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A2FB50-72AD-4F6D-9FE9-F8CE84F9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148058"/>
            <a:ext cx="7543800" cy="1450757"/>
          </a:xfrm>
        </p:spPr>
        <p:txBody>
          <a:bodyPr/>
          <a:lstStyle/>
          <a:p>
            <a:r>
              <a:rPr lang="zh-TW" altLang="en-US" dirty="0"/>
              <a:t>                 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背景</a:t>
            </a:r>
            <a:endParaRPr lang="zh-HK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EC9C0F2-DE4D-42A9-B183-1D22B57BC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60" y="1845734"/>
            <a:ext cx="7489768" cy="4023360"/>
          </a:xfrm>
        </p:spPr>
        <p:txBody>
          <a:bodyPr>
            <a:normAutofit/>
          </a:bodyPr>
          <a:lstStyle/>
          <a:p>
            <a:pPr marL="1441450" indent="-1441450">
              <a:buNone/>
            </a:pPr>
            <a:r>
              <a:rPr lang="zh-TW" altLang="en-US" sz="3200" b="1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老师：「两天后，我们班进行班长选举，大家想一想，谁最合适做班长吧！」</a:t>
            </a:r>
            <a:endParaRPr lang="en-US" altLang="zh-TW" sz="3200" b="1" dirty="0">
              <a:ln/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966913" indent="-1966913">
              <a:buNone/>
              <a:tabLst>
                <a:tab pos="1884363" algn="l"/>
              </a:tabLst>
            </a:pP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小宝心想：班长好威风</a:t>
            </a:r>
            <a:r>
              <a:rPr lang="en-US" altLang="zh-TW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! </a:t>
            </a: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虽然我常常迟交功课，但是我很想做班长。究竟怎样才能令同学选我做班长呢？</a:t>
            </a:r>
            <a:endParaRPr lang="zh-HK" altLang="en-US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11548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F102063-88AA-4BAF-8B25-29EB68F8C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59" y="0"/>
            <a:ext cx="7543800" cy="1450757"/>
          </a:xfrm>
        </p:spPr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情境一：糖果攻势</a:t>
            </a:r>
            <a:endParaRPr lang="zh-HK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83191E6-6C15-44A7-A870-00BA6423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6957" y="1930480"/>
            <a:ext cx="7295804" cy="4023360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zh-TW" altLang="en-US" sz="38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小宝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和妈妈去超市购物。走到零食区，</a:t>
            </a:r>
            <a:r>
              <a:rPr lang="zh-TW" altLang="en-US" sz="38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小宝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突然灵机一触，马上拿着五包糖果放进购物车。</a:t>
            </a:r>
            <a:endParaRPr lang="en-US" altLang="zh-TW" sz="3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800" dirty="0">
                <a:ln/>
                <a:solidFill>
                  <a:schemeClr val="accent3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3800" dirty="0">
              <a:ln/>
              <a:solidFill>
                <a:schemeClr val="accent3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800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妈妈：</a:t>
            </a:r>
            <a:r>
              <a:rPr lang="zh-TW" altLang="en-US" sz="3800" u="sng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小宝</a:t>
            </a:r>
            <a:r>
              <a:rPr lang="zh-TW" altLang="en-US" sz="3800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，你为何买这么多糖果呀？</a:t>
            </a:r>
            <a:endParaRPr lang="en-US" altLang="zh-TW" sz="3800" dirty="0">
              <a:ln/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8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小宝</a:t>
            </a:r>
            <a:r>
              <a:rPr lang="zh-TW" altLang="en-US" sz="3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：我很想做班长，我明天请全班同学</a:t>
            </a:r>
            <a:endParaRPr lang="en-US" altLang="zh-TW" sz="3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吃糖，他们就会投票给我啦！</a:t>
            </a:r>
            <a:endParaRPr lang="en-US" altLang="zh-TW" sz="3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800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妈妈：当然不可以啦！</a:t>
            </a:r>
            <a:endParaRPr lang="en-US" altLang="zh-TW" sz="3800" dirty="0">
              <a:ln/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HK" altLang="en-US" sz="3200" dirty="0">
              <a:ln/>
              <a:solidFill>
                <a:schemeClr val="accent3"/>
              </a:solidFill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1897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F102063-88AA-4BAF-8B25-29EB68F8C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情境一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: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反思问题</a:t>
            </a:r>
            <a:endParaRPr lang="zh-HK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83191E6-6C15-44A7-A870-00BA6423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9820" y="2885703"/>
            <a:ext cx="5990896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6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小宝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请全班同学吃糖果，希望同学因此而选自己做班长，这样做有甚么问题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为什么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endParaRPr lang="en-US" altLang="zh-TW" sz="3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HK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050" name="Picture 2" descr="Question mark icon thinking of solution Free Photo">
            <a:extLst>
              <a:ext uri="{FF2B5EF4-FFF2-40B4-BE49-F238E27FC236}">
                <a16:creationId xmlns:a16="http://schemas.microsoft.com/office/drawing/2014/main" id="{DEC88E1F-952B-4AB5-9BE8-275B1D1F85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228"/>
          <a:stretch/>
        </p:blipFill>
        <p:spPr bwMode="auto">
          <a:xfrm>
            <a:off x="328974" y="2885703"/>
            <a:ext cx="2135794" cy="264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385DB5CD-5707-4534-94EC-B632A2273FDC}"/>
              </a:ext>
            </a:extLst>
          </p:cNvPr>
          <p:cNvSpPr/>
          <p:nvPr/>
        </p:nvSpPr>
        <p:spPr>
          <a:xfrm>
            <a:off x="388162" y="6552806"/>
            <a:ext cx="2361658" cy="2572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Aft>
                <a:spcPts val="600"/>
              </a:spcAft>
            </a:pPr>
            <a:r>
              <a:rPr lang="zh-TW" altLang="en-US" sz="105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图片来源</a:t>
            </a:r>
            <a:r>
              <a:rPr lang="en-US" altLang="zh-HK" sz="105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: http://www.freepik.com</a:t>
            </a:r>
            <a:endParaRPr lang="zh-HK" altLang="en-US" sz="105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896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F102063-88AA-4BAF-8B25-29EB68F8C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045" y="443345"/>
            <a:ext cx="6885645" cy="936140"/>
          </a:xfrm>
        </p:spPr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情境二：「系咪朋友呀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HK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83191E6-6C15-44A7-A870-00BA6423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408" y="1582964"/>
            <a:ext cx="8461829" cy="40233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3900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endParaRPr lang="en-US" altLang="zh-TW" sz="39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84138" indent="0">
              <a:buNone/>
            </a:pPr>
            <a:r>
              <a:rPr lang="zh-TW" altLang="en-US" sz="3000" u="sng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小宝</a:t>
            </a:r>
            <a:r>
              <a:rPr lang="zh-TW" altLang="en-US" sz="3000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：「我哋系咪朋友先</a:t>
            </a:r>
            <a:r>
              <a:rPr lang="en-US" altLang="zh-TW" sz="3000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en-US" sz="3000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sz="3000" dirty="0">
              <a:ln/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84138" indent="0">
              <a:buNone/>
            </a:pPr>
            <a:r>
              <a:rPr lang="zh-TW" altLang="en-US" sz="30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小聪</a:t>
            </a:r>
            <a:r>
              <a:rPr lang="zh-TW" altLang="en-US" sz="3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TW" altLang="en-US" sz="30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小智</a:t>
            </a:r>
            <a:r>
              <a:rPr lang="zh-TW" altLang="en-US" sz="3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：「我们当然是好朋友！」</a:t>
            </a:r>
            <a:endParaRPr lang="en-US" altLang="zh-TW" sz="3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84138" indent="0" algn="just">
              <a:buNone/>
            </a:pPr>
            <a:r>
              <a:rPr lang="zh-TW" altLang="en-US" sz="3000" u="sng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小宝</a:t>
            </a:r>
            <a:r>
              <a:rPr lang="zh-TW" altLang="en-US" sz="3000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：「我很想做班长，你们是我的好朋友，</a:t>
            </a:r>
            <a:endParaRPr lang="en-US" altLang="zh-TW" sz="3000" dirty="0">
              <a:ln/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84138" indent="0" algn="just">
              <a:buNone/>
            </a:pPr>
            <a:r>
              <a:rPr lang="en-US" altLang="zh-TW" sz="3000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</a:t>
            </a:r>
            <a:r>
              <a:rPr lang="zh-TW" altLang="en-US" sz="3000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你们一定要投票选我，否则我跟你们绝</a:t>
            </a:r>
            <a:endParaRPr lang="en-US" altLang="zh-TW" sz="3000" dirty="0">
              <a:ln/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84138" indent="0" algn="just">
              <a:buNone/>
            </a:pPr>
            <a:r>
              <a:rPr lang="en-US" altLang="zh-TW" sz="3000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</a:t>
            </a:r>
            <a:r>
              <a:rPr lang="zh-TW" altLang="en-US" sz="3000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交，以后都不与你们一起打游戏机。」</a:t>
            </a:r>
            <a:endParaRPr lang="en-US" altLang="zh-TW" sz="3000" dirty="0">
              <a:ln/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0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小聪</a:t>
            </a:r>
            <a:r>
              <a:rPr lang="zh-TW" altLang="en-US" sz="3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TW" altLang="en-US" sz="30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小智</a:t>
            </a:r>
            <a:r>
              <a:rPr lang="zh-TW" altLang="en-US" sz="3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互相对望，没有说话。</a:t>
            </a:r>
            <a:endParaRPr lang="en-US" altLang="zh-TW" sz="3200" dirty="0">
              <a:solidFill>
                <a:schemeClr val="tx1"/>
              </a:solidFill>
              <a:latin typeface="+mn-ea"/>
            </a:endParaRPr>
          </a:p>
          <a:p>
            <a:endParaRPr lang="zh-HK" altLang="en-US" sz="32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14526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F102063-88AA-4BAF-8B25-29EB68F8C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情境二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: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反思问题</a:t>
            </a:r>
            <a:endParaRPr lang="zh-HK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83191E6-6C15-44A7-A870-00BA6423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6605" y="2527856"/>
            <a:ext cx="5566340" cy="4023360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sz="32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认同</a:t>
            </a:r>
            <a:r>
              <a:rPr lang="zh-TW" altLang="en-US" sz="320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小宝</a:t>
            </a:r>
            <a:r>
              <a:rPr lang="zh-TW" altLang="en-US" sz="32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的做法吗</a:t>
            </a:r>
            <a:r>
              <a:rPr lang="en-US" altLang="zh-TW" sz="32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?</a:t>
            </a:r>
            <a:r>
              <a:rPr lang="zh-TW" altLang="en-US" sz="32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为什么</a:t>
            </a:r>
            <a:r>
              <a:rPr lang="en-US" altLang="zh-TW" sz="32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?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zh-TW" altLang="en-US" sz="32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如果</a:t>
            </a: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你是</a:t>
            </a:r>
            <a:r>
              <a:rPr lang="zh-TW" altLang="en-US" sz="32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HK" altLang="en-US" sz="32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聪</a:t>
            </a:r>
            <a:r>
              <a:rPr lang="zh-HK" altLang="en-US" sz="3200" dirty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／</a:t>
            </a:r>
            <a:r>
              <a:rPr lang="zh-HK" altLang="en-US" sz="32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小智</a:t>
            </a:r>
            <a:r>
              <a:rPr lang="zh-HK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你会怎样做</a:t>
            </a:r>
            <a:r>
              <a:rPr lang="en-US" altLang="zh-TW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为什么</a:t>
            </a:r>
            <a:r>
              <a:rPr lang="en-US" altLang="zh-TW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endParaRPr lang="zh-HK" altLang="en-US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6" name="Picture 2" descr="Question mark icon thinking of solution Free Photo">
            <a:extLst>
              <a:ext uri="{FF2B5EF4-FFF2-40B4-BE49-F238E27FC236}">
                <a16:creationId xmlns:a16="http://schemas.microsoft.com/office/drawing/2014/main" id="{E2D3A7B8-85D5-40A8-A356-93E48A072E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228"/>
          <a:stretch/>
        </p:blipFill>
        <p:spPr bwMode="auto">
          <a:xfrm>
            <a:off x="480009" y="2527856"/>
            <a:ext cx="2420846" cy="2995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2744079D-014B-4A8A-8890-1A703D479A49}"/>
              </a:ext>
            </a:extLst>
          </p:cNvPr>
          <p:cNvSpPr/>
          <p:nvPr/>
        </p:nvSpPr>
        <p:spPr>
          <a:xfrm>
            <a:off x="364191" y="6442795"/>
            <a:ext cx="2361658" cy="2572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Aft>
                <a:spcPts val="600"/>
              </a:spcAft>
            </a:pPr>
            <a:r>
              <a:rPr lang="zh-TW" altLang="en-US" sz="105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图片来源</a:t>
            </a:r>
            <a:r>
              <a:rPr lang="en-US" altLang="zh-HK" sz="105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: http://www.freepik.com</a:t>
            </a:r>
            <a:endParaRPr lang="zh-HK" altLang="en-US" sz="105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340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60020" y="397305"/>
            <a:ext cx="7398235" cy="1038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zh-TW" altLang="en-US" sz="4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延伸问题</a:t>
            </a:r>
            <a:r>
              <a:rPr lang="en-US" altLang="zh-TW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: </a:t>
            </a:r>
            <a:r>
              <a:rPr lang="zh-TW" alt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 </a:t>
            </a:r>
            <a:endParaRPr lang="en-US" altLang="zh-TW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1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1559"/>
          <a:stretch/>
        </p:blipFill>
        <p:spPr>
          <a:xfrm>
            <a:off x="1887622" y="3770537"/>
            <a:ext cx="7256378" cy="2414866"/>
          </a:xfrm>
          <a:prstGeom prst="rect">
            <a:avLst/>
          </a:prstGeom>
        </p:spPr>
      </p:pic>
      <p:sp>
        <p:nvSpPr>
          <p:cNvPr id="10" name="內容版面配置區 2">
            <a:extLst>
              <a:ext uri="{FF2B5EF4-FFF2-40B4-BE49-F238E27FC236}">
                <a16:creationId xmlns:a16="http://schemas.microsoft.com/office/drawing/2014/main" id="{B18C8CF9-49A0-426E-B031-976496633A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2039" y="2958670"/>
            <a:ext cx="8316522" cy="40386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lvl="0" indent="0">
              <a:lnSpc>
                <a:spcPct val="100000"/>
              </a:lnSpc>
              <a:buSzPct val="100000"/>
              <a:buNone/>
            </a:pPr>
            <a:endParaRPr lang="en-US" altLang="zh-TW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lvl="0" indent="0">
              <a:lnSpc>
                <a:spcPct val="100000"/>
              </a:lnSpc>
              <a:buSzPct val="100000"/>
              <a:buNone/>
            </a:pPr>
            <a:endParaRPr lang="en-US" altLang="zh-TW" sz="3200" dirty="0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2039" y="1728312"/>
            <a:ext cx="8066933" cy="263149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zh-TW" altLang="en-US" sz="3200" b="1" dirty="0">
                <a:ln/>
                <a:solidFill>
                  <a:schemeClr val="accent3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假如你居住大厦举行「杰出管理员选举」，一个平日跟你家人很熟悉，但是做事不尽责的管理员要求你妈妈投他一票。遇到这情况，你会怎样做</a:t>
            </a:r>
            <a:r>
              <a:rPr lang="en-US" altLang="zh-TW" sz="3200" b="1" dirty="0">
                <a:ln/>
                <a:solidFill>
                  <a:schemeClr val="accent3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en-US" sz="3200" b="1" dirty="0">
                <a:ln/>
                <a:solidFill>
                  <a:schemeClr val="accent3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为甚么</a:t>
            </a:r>
            <a:r>
              <a:rPr lang="en-US" altLang="zh-TW" sz="3200" b="1" dirty="0">
                <a:ln/>
                <a:solidFill>
                  <a:schemeClr val="accent3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endParaRPr lang="en-US" altLang="zh-HK" sz="3200" b="1" dirty="0">
              <a:ln/>
              <a:solidFill>
                <a:schemeClr val="accent3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44733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E013C23-B618-4C56-A124-AD11FD809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93" y="0"/>
            <a:ext cx="4759569" cy="1450757"/>
          </a:xfrm>
        </p:spPr>
        <p:txBody>
          <a:bodyPr>
            <a:normAutofit/>
          </a:bodyPr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总结</a:t>
            </a:r>
            <a:endParaRPr lang="zh-HK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48089" y="1929528"/>
            <a:ext cx="8280275" cy="4448814"/>
          </a:xfrm>
        </p:spPr>
        <p:txBody>
          <a:bodyPr>
            <a:noAutofit/>
          </a:bodyPr>
          <a:lstStyle/>
          <a:p>
            <a:pPr algn="just" hangingPunct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维护遵规守法的精神十分重要的，它能保障各人的权利。</a:t>
            </a:r>
            <a:endParaRPr lang="en-US" altLang="zh-TW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hangingPunct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公平的选举，可选贤与能，服务大家。我们要遵守选举规则，进行公平的选举，不应贿选</a:t>
            </a:r>
            <a:r>
              <a:rPr lang="zh-TW" altLang="en-US" sz="3200" dirty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，</a:t>
            </a: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亦要诚实投票，以维护整体利益。</a:t>
            </a:r>
          </a:p>
        </p:txBody>
      </p:sp>
    </p:spTree>
    <p:extLst>
      <p:ext uri="{BB962C8B-B14F-4D97-AF65-F5344CB8AC3E}">
        <p14:creationId xmlns:p14="http://schemas.microsoft.com/office/powerpoint/2010/main" val="1934933832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EF829C2D0BC7F544BE1FEDE0EECD7245" ma:contentTypeVersion="14" ma:contentTypeDescription="建立新的文件。" ma:contentTypeScope="" ma:versionID="d1593d9629a3a48ddaafd7231b0ad644">
  <xsd:schema xmlns:xsd="http://www.w3.org/2001/XMLSchema" xmlns:xs="http://www.w3.org/2001/XMLSchema" xmlns:p="http://schemas.microsoft.com/office/2006/metadata/properties" xmlns:ns2="de5c2c51-7906-4fac-bf5c-36dc0d54e7e0" xmlns:ns3="864ccfde-09d8-454f-ae99-5f29ab723904" targetNamespace="http://schemas.microsoft.com/office/2006/metadata/properties" ma:root="true" ma:fieldsID="f0d84e34c217b4b3044800414c014856" ns2:_="" ns3:_="">
    <xsd:import namespace="de5c2c51-7906-4fac-bf5c-36dc0d54e7e0"/>
    <xsd:import namespace="864ccfde-09d8-454f-ae99-5f29ab7239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5c2c51-7906-4fac-bf5c-36dc0d54e7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影像標籤" ma:readOnly="false" ma:fieldId="{5cf76f15-5ced-4ddc-b409-7134ff3c332f}" ma:taxonomyMulti="true" ma:sspId="bca0ba2c-31e5-4c89-bdb4-0b3d60f879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ccfde-09d8-454f-ae99-5f29ab72390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4d4ee96-b1b1-4045-bb81-c362fa281820}" ma:internalName="TaxCatchAll" ma:showField="CatchAllData" ma:web="864ccfde-09d8-454f-ae99-5f29ab7239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5c2c51-7906-4fac-bf5c-36dc0d54e7e0">
      <Terms xmlns="http://schemas.microsoft.com/office/infopath/2007/PartnerControls"/>
    </lcf76f155ced4ddcb4097134ff3c332f>
    <TaxCatchAll xmlns="864ccfde-09d8-454f-ae99-5f29ab72390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9ECCEB-0537-4FB7-82E0-5011A286E3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5c2c51-7906-4fac-bf5c-36dc0d54e7e0"/>
    <ds:schemaRef ds:uri="864ccfde-09d8-454f-ae99-5f29ab7239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543231A-EE9E-4F67-A2DA-2C67CFF2054C}">
  <ds:schemaRefs>
    <ds:schemaRef ds:uri="http://schemas.microsoft.com/office/2006/metadata/properties"/>
    <ds:schemaRef ds:uri="http://schemas.microsoft.com/office/infopath/2007/PartnerControls"/>
    <ds:schemaRef ds:uri="de5c2c51-7906-4fac-bf5c-36dc0d54e7e0"/>
    <ds:schemaRef ds:uri="864ccfde-09d8-454f-ae99-5f29ab723904"/>
  </ds:schemaRefs>
</ds:datastoreItem>
</file>

<file path=customXml/itemProps3.xml><?xml version="1.0" encoding="utf-8"?>
<ds:datastoreItem xmlns:ds="http://schemas.openxmlformats.org/officeDocument/2006/customXml" ds:itemID="{69BB9E63-954C-4DDD-B77B-7879151F6F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2293</TotalTime>
  <Words>1462</Words>
  <Application>Microsoft Office PowerPoint</Application>
  <PresentationFormat>On-screen Show (4:3)</PresentationFormat>
  <Paragraphs>104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回顧</vt:lpstr>
      <vt:lpstr>生活事件事例  「选我做班长吧」</vt:lpstr>
      <vt:lpstr>PowerPoint Presentation</vt:lpstr>
      <vt:lpstr>                  背景</vt:lpstr>
      <vt:lpstr>情境一：糖果攻势</vt:lpstr>
      <vt:lpstr>情境一: 反思问题</vt:lpstr>
      <vt:lpstr>情境二：「系咪朋友呀?」</vt:lpstr>
      <vt:lpstr>情境二: 反思问题</vt:lpstr>
      <vt:lpstr>PowerPoint Presentation</vt:lpstr>
      <vt:lpstr>　总结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CHEUNG LUI</dc:creator>
  <cp:lastModifiedBy>HSU, Chun-sang</cp:lastModifiedBy>
  <cp:revision>315</cp:revision>
  <dcterms:created xsi:type="dcterms:W3CDTF">2021-01-14T06:14:34Z</dcterms:created>
  <dcterms:modified xsi:type="dcterms:W3CDTF">2026-01-13T09:59:30Z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0x010100EF829C2D0BC7F544BE1FEDE0EECD7245</vt:lpwstr>
  </property>
</Properties>
</file>