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4" r:id="rId16"/>
    <p:sldId id="270" r:id="rId17"/>
    <p:sldId id="275" r:id="rId18"/>
    <p:sldId id="277" r:id="rId19"/>
    <p:sldId id="278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E6B"/>
    <a:srgbClr val="8E4E65"/>
    <a:srgbClr val="9C5F49"/>
    <a:srgbClr val="669A87"/>
    <a:srgbClr val="656AA7"/>
    <a:srgbClr val="FFDBB7"/>
    <a:srgbClr val="DCEFE9"/>
    <a:srgbClr val="CCECFF"/>
    <a:srgbClr val="EDE9DB"/>
    <a:srgbClr val="E1D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20" autoAdjust="0"/>
  </p:normalViewPr>
  <p:slideViewPr>
    <p:cSldViewPr snapToGrid="0">
      <p:cViewPr varScale="1">
        <p:scale>
          <a:sx n="104" d="100"/>
          <a:sy n="104" d="100"/>
        </p:scale>
        <p:origin x="180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D72BD-305C-4037-A135-04A2D7378EC7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55E6-B4CD-4DA4-8200-AE58A4DEF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0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W3UDGa1To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7r_RHAzNw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.rthk.hk/podcast/item.php?pid=1651&amp;eid=148535&amp;year=201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625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来源：香港电台</a:t>
            </a:r>
            <a:endParaRPr lang="en-US" altLang="zh-TW" sz="1200" b="0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创业联盟Ｚ世代：想「创」设计心 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2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1200" u="non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 31” – 6’ 31”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址：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https://www.youtube.com/watch?v=RW3UDGa1ToA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年有「创业热」，然而小本经营并不容易，创业者或需身兼老板、设计师、销售等不同身分，即使不眠不休，仍有可能入不敷支。教师可以藉影片让学生明白，做工辛苦做工难，做老板也不容易。不论在任何行业，任何岗位，唯「勤」是不可或缺的素质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4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教师可以在此环节邀请学生归纳活动中的感悟，与同学分享。同时，亦可以重申活动中的重点，以提醒学生勤奋对人生发展的正面积极作用。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小结：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成功非侥幸，大家应抱持积极态度，遇挫折不放弃，努力装备自己，持之而恒地实践，朝目标奋发。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48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中华经典名句──「守其初心，始终不变」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: </a:t>
            </a:r>
            <a:r>
              <a:rPr lang="en-GB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https://emm.edcity.hk/media/1_p9g1h1xp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962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名人与学生真情对话系列：「席话胜千言 润物细无声」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https://www.edb.gov.hk/tc/curriculum-development/4-key-tasks/moral-civic/Newwebsite/c-talks</a:t>
            </a:r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</a:rPr>
              <a:t>.html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333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来源：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名人与学生真情对话系列：「席话胜千言 润物细无声」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页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46-47</a:t>
            </a:r>
            <a:endParaRPr lang="en-GB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https://www.edb.gov.hk/tc/curriculum-development/4-key-tasks/moral-civic/Newwebsite/c-talks.html</a:t>
            </a:r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94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学生需在四位角色中拣选一位。教师可请学生举手示意，并统计学生投选的排名。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在讨论过程中，教师可以因应学生对角色发展的预言（即发展方向／目标）提问学生：</a:t>
            </a:r>
            <a:endParaRPr lang="en-US" altLang="zh-TW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在中学阶段，他／她可以透过哪些机会培养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提升能力，以达到目标？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在过程中会遇上瓶颈吗？是否就此放弃？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每个人的兴趣、性格、生活背景、社会环境，对他们的发展有甚么影响？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教师可以安排学生在黑板上简单指出角色可能遇上的挑战，以及应对方法，再从中归纳出成功的一些要素，例如：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拟定合乎个人实况的目标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态度积极，遇挫折不放弃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具行动力，努力实践目标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富热忱，恒毅地为目标付出努力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具备所需要的工作态度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9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66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在讨论过程中，教师可以按组别的讨论进度，分发情境卡。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Valerie:</a:t>
            </a:r>
            <a:r>
              <a:rPr lang="zh-TW" altLang="en-US" sz="1200" kern="0" dirty="0">
                <a:solidFill>
                  <a:srgbClr val="8E4E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成功考入会计系，近日却苦恼自己欠天赋，成绩不及同学</a:t>
            </a:r>
            <a:endParaRPr lang="en-US" altLang="zh-TW" sz="1200" kern="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Jason:</a:t>
            </a:r>
            <a:r>
              <a:rPr lang="en-US" altLang="zh-TW" sz="1200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未能考入大学，家里经济状况难以让他赴笈海外</a:t>
            </a:r>
            <a:endParaRPr lang="en-US" altLang="zh-TW" sz="1200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Tony: </a:t>
            </a:r>
            <a:r>
              <a:rPr lang="zh-TW" altLang="en-US" sz="1200" kern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朋友邀请</a:t>
            </a:r>
            <a:r>
              <a:rPr lang="en-US" altLang="zh-TW" sz="1200" kern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Tony </a:t>
            </a:r>
            <a:r>
              <a:rPr lang="zh-TW" altLang="en-US" sz="1200" kern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组队参加学生电竞主播大赛，终在比赛中获奬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Kate: </a:t>
            </a:r>
            <a:r>
              <a:rPr lang="zh-TW" altLang="en-US" sz="1200" kern="0" dirty="0">
                <a:solidFill>
                  <a:srgbClr val="9C5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取得奬学金，考入大学。见资金充裕，她在课余与朋友合资创业</a:t>
            </a: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6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教师可以因应情况选择是否播放影片，或以其他合适的人物故事、个人自身经验分享等，让学生了解：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不应单以升学论成败，投入职场后，只要抱持恒毅，透过持续进修，亦可以达至专业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努力不会白费，深信勤能补拙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追求目标的过程中或会有其他因素影响计划的实行，学生应定期检讨计划，但不应随意放弃，应抱持信念和勤奋不息的精神，面对挑战和困难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坚持、向目标奋发并不是嘴上说说而已，必需有所实践。日常中可从学科学习、阅读、活动、训练、服务、进修等不同方面考虑，但无论任何方面，</a:t>
            </a:r>
            <a:r>
              <a:rPr lang="zh-TW" altLang="en-US" sz="1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实践的过程都离不开一个「勤」字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20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来源：教育多媒体</a:t>
            </a:r>
            <a:endParaRPr lang="en-US" altLang="zh-TW" sz="1200" b="0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《Do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姐主持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【Do it Now@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解忧图书馆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第一集：在学青年篇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》 (00’26”-01’27”)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址：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https://www.youtube.com/watch?v=AL7r_RHAzNw</a:t>
            </a:r>
            <a:endParaRPr lang="en-GB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90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资料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来源：香港电台</a:t>
            </a:r>
            <a:endParaRPr lang="en-US" altLang="zh-TW" sz="1200" b="0" i="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影片名称</a:t>
            </a:r>
            <a:r>
              <a:rPr lang="zh-TW" altLang="en-US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我系奋青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12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飞。我让你飞 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2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200" u="none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 21” – 6’ 36”</a:t>
            </a:r>
            <a:r>
              <a:rPr lang="en-US" altLang="zh-TW" sz="1200" b="0" i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网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址：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3"/>
              </a:rPr>
              <a:t>https://podcast.rthk.hk/podcast/item.php?pid=1651&amp;eid=148535&amp;year=2019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83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教师可以藉以下提问引导学生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他／她自身是否已掌握相关发展方向所需的能力？</a:t>
            </a:r>
            <a:endParaRPr lang="en-US" altLang="zh-TW" sz="1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他／她需要培养哪些能力才可以达成目标？</a:t>
            </a:r>
            <a:endParaRPr lang="en-US" altLang="zh-TW" sz="1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他／她应怎样提升能力？</a:t>
            </a:r>
            <a:endParaRPr lang="en-US" altLang="zh-TW" sz="12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他／她的个人素质，可会窒碍发展？他／她该如何应对？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GB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55E6-B4CD-4DA4-8200-AE58A4DEF3F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65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8" name="Google Shape;22;p2"/>
          <p:cNvGrpSpPr/>
          <p:nvPr userDrawn="1"/>
        </p:nvGrpSpPr>
        <p:grpSpPr>
          <a:xfrm>
            <a:off x="505593" y="357766"/>
            <a:ext cx="470656" cy="922217"/>
            <a:chOff x="505593" y="357766"/>
            <a:chExt cx="470656" cy="922217"/>
          </a:xfrm>
        </p:grpSpPr>
        <p:sp>
          <p:nvSpPr>
            <p:cNvPr id="9" name="Google Shape;23;p2"/>
            <p:cNvSpPr/>
            <p:nvPr/>
          </p:nvSpPr>
          <p:spPr>
            <a:xfrm>
              <a:off x="505593" y="900410"/>
              <a:ext cx="276167" cy="379573"/>
            </a:xfrm>
            <a:custGeom>
              <a:avLst/>
              <a:gdLst/>
              <a:ahLst/>
              <a:cxnLst/>
              <a:rect l="l" t="t" r="r" b="b"/>
              <a:pathLst>
                <a:path w="1907" h="2621" extrusionOk="0">
                  <a:moveTo>
                    <a:pt x="899" y="0"/>
                  </a:moveTo>
                  <a:cubicBezTo>
                    <a:pt x="869" y="0"/>
                    <a:pt x="838" y="14"/>
                    <a:pt x="816" y="43"/>
                  </a:cubicBezTo>
                  <a:cubicBezTo>
                    <a:pt x="766" y="108"/>
                    <a:pt x="741" y="186"/>
                    <a:pt x="712" y="261"/>
                  </a:cubicBezTo>
                  <a:cubicBezTo>
                    <a:pt x="496" y="819"/>
                    <a:pt x="187" y="1078"/>
                    <a:pt x="62" y="1203"/>
                  </a:cubicBezTo>
                  <a:cubicBezTo>
                    <a:pt x="31" y="1234"/>
                    <a:pt x="0" y="1349"/>
                    <a:pt x="49" y="1402"/>
                  </a:cubicBezTo>
                  <a:cubicBezTo>
                    <a:pt x="186" y="1558"/>
                    <a:pt x="470" y="1750"/>
                    <a:pt x="726" y="2394"/>
                  </a:cubicBezTo>
                  <a:cubicBezTo>
                    <a:pt x="748" y="2452"/>
                    <a:pt x="772" y="2510"/>
                    <a:pt x="804" y="2563"/>
                  </a:cubicBezTo>
                  <a:cubicBezTo>
                    <a:pt x="826" y="2601"/>
                    <a:pt x="861" y="2620"/>
                    <a:pt x="896" y="2620"/>
                  </a:cubicBezTo>
                  <a:cubicBezTo>
                    <a:pt x="930" y="2620"/>
                    <a:pt x="964" y="2603"/>
                    <a:pt x="988" y="2567"/>
                  </a:cubicBezTo>
                  <a:cubicBezTo>
                    <a:pt x="1099" y="2403"/>
                    <a:pt x="1101" y="2145"/>
                    <a:pt x="1473" y="1692"/>
                  </a:cubicBezTo>
                  <a:cubicBezTo>
                    <a:pt x="1690" y="1426"/>
                    <a:pt x="1906" y="1340"/>
                    <a:pt x="1716" y="1184"/>
                  </a:cubicBezTo>
                  <a:cubicBezTo>
                    <a:pt x="1245" y="797"/>
                    <a:pt x="1074" y="208"/>
                    <a:pt x="987" y="53"/>
                  </a:cubicBezTo>
                  <a:cubicBezTo>
                    <a:pt x="967" y="18"/>
                    <a:pt x="933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;p2"/>
            <p:cNvSpPr/>
            <p:nvPr/>
          </p:nvSpPr>
          <p:spPr>
            <a:xfrm>
              <a:off x="642590" y="357766"/>
              <a:ext cx="333660" cy="437212"/>
            </a:xfrm>
            <a:custGeom>
              <a:avLst/>
              <a:gdLst/>
              <a:ahLst/>
              <a:cxnLst/>
              <a:rect l="l" t="t" r="r" b="b"/>
              <a:pathLst>
                <a:path w="2304" h="3019" extrusionOk="0">
                  <a:moveTo>
                    <a:pt x="1036" y="0"/>
                  </a:moveTo>
                  <a:cubicBezTo>
                    <a:pt x="1001" y="0"/>
                    <a:pt x="965" y="17"/>
                    <a:pt x="940" y="50"/>
                  </a:cubicBezTo>
                  <a:cubicBezTo>
                    <a:pt x="882" y="124"/>
                    <a:pt x="853" y="213"/>
                    <a:pt x="820" y="301"/>
                  </a:cubicBezTo>
                  <a:cubicBezTo>
                    <a:pt x="570" y="944"/>
                    <a:pt x="214" y="1243"/>
                    <a:pt x="72" y="1386"/>
                  </a:cubicBezTo>
                  <a:cubicBezTo>
                    <a:pt x="36" y="1422"/>
                    <a:pt x="1" y="1554"/>
                    <a:pt x="55" y="1616"/>
                  </a:cubicBezTo>
                  <a:cubicBezTo>
                    <a:pt x="89" y="1653"/>
                    <a:pt x="123" y="1691"/>
                    <a:pt x="159" y="1725"/>
                  </a:cubicBezTo>
                  <a:cubicBezTo>
                    <a:pt x="679" y="2199"/>
                    <a:pt x="809" y="2757"/>
                    <a:pt x="925" y="2953"/>
                  </a:cubicBezTo>
                  <a:cubicBezTo>
                    <a:pt x="952" y="2996"/>
                    <a:pt x="992" y="3018"/>
                    <a:pt x="1033" y="3018"/>
                  </a:cubicBezTo>
                  <a:cubicBezTo>
                    <a:pt x="1071" y="3018"/>
                    <a:pt x="1110" y="2998"/>
                    <a:pt x="1138" y="2958"/>
                  </a:cubicBezTo>
                  <a:cubicBezTo>
                    <a:pt x="1177" y="2899"/>
                    <a:pt x="1207" y="2831"/>
                    <a:pt x="1229" y="2765"/>
                  </a:cubicBezTo>
                  <a:cubicBezTo>
                    <a:pt x="1591" y="1719"/>
                    <a:pt x="2303" y="1631"/>
                    <a:pt x="1977" y="1364"/>
                  </a:cubicBezTo>
                  <a:cubicBezTo>
                    <a:pt x="1434" y="919"/>
                    <a:pt x="1238" y="240"/>
                    <a:pt x="1137" y="61"/>
                  </a:cubicBezTo>
                  <a:cubicBezTo>
                    <a:pt x="1114" y="21"/>
                    <a:pt x="1076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2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98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675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840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4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04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49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2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76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2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2;p2"/>
          <p:cNvGrpSpPr/>
          <p:nvPr userDrawn="1"/>
        </p:nvGrpSpPr>
        <p:grpSpPr>
          <a:xfrm>
            <a:off x="505593" y="357766"/>
            <a:ext cx="470656" cy="922217"/>
            <a:chOff x="505593" y="357766"/>
            <a:chExt cx="470656" cy="922217"/>
          </a:xfrm>
        </p:grpSpPr>
        <p:sp>
          <p:nvSpPr>
            <p:cNvPr id="16" name="Google Shape;23;p2"/>
            <p:cNvSpPr/>
            <p:nvPr/>
          </p:nvSpPr>
          <p:spPr>
            <a:xfrm>
              <a:off x="505593" y="900410"/>
              <a:ext cx="276167" cy="379573"/>
            </a:xfrm>
            <a:custGeom>
              <a:avLst/>
              <a:gdLst/>
              <a:ahLst/>
              <a:cxnLst/>
              <a:rect l="l" t="t" r="r" b="b"/>
              <a:pathLst>
                <a:path w="1907" h="2621" extrusionOk="0">
                  <a:moveTo>
                    <a:pt x="899" y="0"/>
                  </a:moveTo>
                  <a:cubicBezTo>
                    <a:pt x="869" y="0"/>
                    <a:pt x="838" y="14"/>
                    <a:pt x="816" y="43"/>
                  </a:cubicBezTo>
                  <a:cubicBezTo>
                    <a:pt x="766" y="108"/>
                    <a:pt x="741" y="186"/>
                    <a:pt x="712" y="261"/>
                  </a:cubicBezTo>
                  <a:cubicBezTo>
                    <a:pt x="496" y="819"/>
                    <a:pt x="187" y="1078"/>
                    <a:pt x="62" y="1203"/>
                  </a:cubicBezTo>
                  <a:cubicBezTo>
                    <a:pt x="31" y="1234"/>
                    <a:pt x="0" y="1349"/>
                    <a:pt x="49" y="1402"/>
                  </a:cubicBezTo>
                  <a:cubicBezTo>
                    <a:pt x="186" y="1558"/>
                    <a:pt x="470" y="1750"/>
                    <a:pt x="726" y="2394"/>
                  </a:cubicBezTo>
                  <a:cubicBezTo>
                    <a:pt x="748" y="2452"/>
                    <a:pt x="772" y="2510"/>
                    <a:pt x="804" y="2563"/>
                  </a:cubicBezTo>
                  <a:cubicBezTo>
                    <a:pt x="826" y="2601"/>
                    <a:pt x="861" y="2620"/>
                    <a:pt x="896" y="2620"/>
                  </a:cubicBezTo>
                  <a:cubicBezTo>
                    <a:pt x="930" y="2620"/>
                    <a:pt x="964" y="2603"/>
                    <a:pt x="988" y="2567"/>
                  </a:cubicBezTo>
                  <a:cubicBezTo>
                    <a:pt x="1099" y="2403"/>
                    <a:pt x="1101" y="2145"/>
                    <a:pt x="1473" y="1692"/>
                  </a:cubicBezTo>
                  <a:cubicBezTo>
                    <a:pt x="1690" y="1426"/>
                    <a:pt x="1906" y="1340"/>
                    <a:pt x="1716" y="1184"/>
                  </a:cubicBezTo>
                  <a:cubicBezTo>
                    <a:pt x="1245" y="797"/>
                    <a:pt x="1074" y="208"/>
                    <a:pt x="987" y="53"/>
                  </a:cubicBezTo>
                  <a:cubicBezTo>
                    <a:pt x="967" y="18"/>
                    <a:pt x="933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642590" y="357766"/>
              <a:ext cx="333660" cy="437212"/>
            </a:xfrm>
            <a:custGeom>
              <a:avLst/>
              <a:gdLst/>
              <a:ahLst/>
              <a:cxnLst/>
              <a:rect l="l" t="t" r="r" b="b"/>
              <a:pathLst>
                <a:path w="2304" h="3019" extrusionOk="0">
                  <a:moveTo>
                    <a:pt x="1036" y="0"/>
                  </a:moveTo>
                  <a:cubicBezTo>
                    <a:pt x="1001" y="0"/>
                    <a:pt x="965" y="17"/>
                    <a:pt x="940" y="50"/>
                  </a:cubicBezTo>
                  <a:cubicBezTo>
                    <a:pt x="882" y="124"/>
                    <a:pt x="853" y="213"/>
                    <a:pt x="820" y="301"/>
                  </a:cubicBezTo>
                  <a:cubicBezTo>
                    <a:pt x="570" y="944"/>
                    <a:pt x="214" y="1243"/>
                    <a:pt x="72" y="1386"/>
                  </a:cubicBezTo>
                  <a:cubicBezTo>
                    <a:pt x="36" y="1422"/>
                    <a:pt x="1" y="1554"/>
                    <a:pt x="55" y="1616"/>
                  </a:cubicBezTo>
                  <a:cubicBezTo>
                    <a:pt x="89" y="1653"/>
                    <a:pt x="123" y="1691"/>
                    <a:pt x="159" y="1725"/>
                  </a:cubicBezTo>
                  <a:cubicBezTo>
                    <a:pt x="679" y="2199"/>
                    <a:pt x="809" y="2757"/>
                    <a:pt x="925" y="2953"/>
                  </a:cubicBezTo>
                  <a:cubicBezTo>
                    <a:pt x="952" y="2996"/>
                    <a:pt x="992" y="3018"/>
                    <a:pt x="1033" y="3018"/>
                  </a:cubicBezTo>
                  <a:cubicBezTo>
                    <a:pt x="1071" y="3018"/>
                    <a:pt x="1110" y="2998"/>
                    <a:pt x="1138" y="2958"/>
                  </a:cubicBezTo>
                  <a:cubicBezTo>
                    <a:pt x="1177" y="2899"/>
                    <a:pt x="1207" y="2831"/>
                    <a:pt x="1229" y="2765"/>
                  </a:cubicBezTo>
                  <a:cubicBezTo>
                    <a:pt x="1591" y="1719"/>
                    <a:pt x="2303" y="1631"/>
                    <a:pt x="1977" y="1364"/>
                  </a:cubicBezTo>
                  <a:cubicBezTo>
                    <a:pt x="1434" y="919"/>
                    <a:pt x="1238" y="240"/>
                    <a:pt x="1137" y="61"/>
                  </a:cubicBezTo>
                  <a:cubicBezTo>
                    <a:pt x="1114" y="21"/>
                    <a:pt x="1076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92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2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5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984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1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711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;p2"/>
          <p:cNvSpPr/>
          <p:nvPr userDrawn="1"/>
        </p:nvSpPr>
        <p:spPr>
          <a:xfrm>
            <a:off x="250750" y="264418"/>
            <a:ext cx="8642400" cy="6306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grpSp>
        <p:nvGrpSpPr>
          <p:cNvPr id="12" name="Google Shape;18;p2"/>
          <p:cNvGrpSpPr/>
          <p:nvPr userDrawn="1"/>
        </p:nvGrpSpPr>
        <p:grpSpPr>
          <a:xfrm>
            <a:off x="8003837" y="5460754"/>
            <a:ext cx="689499" cy="929602"/>
            <a:chOff x="8084154" y="3944753"/>
            <a:chExt cx="689499" cy="929602"/>
          </a:xfrm>
        </p:grpSpPr>
        <p:sp>
          <p:nvSpPr>
            <p:cNvPr id="13" name="Google Shape;19;p2"/>
            <p:cNvSpPr/>
            <p:nvPr/>
          </p:nvSpPr>
          <p:spPr>
            <a:xfrm>
              <a:off x="8526812" y="4430015"/>
              <a:ext cx="246841" cy="339439"/>
            </a:xfrm>
            <a:custGeom>
              <a:avLst/>
              <a:gdLst/>
              <a:ahLst/>
              <a:cxnLst/>
              <a:rect l="l" t="t" r="r" b="b"/>
              <a:pathLst>
                <a:path w="1906" h="2621" extrusionOk="0">
                  <a:moveTo>
                    <a:pt x="1007" y="0"/>
                  </a:moveTo>
                  <a:cubicBezTo>
                    <a:pt x="973" y="0"/>
                    <a:pt x="939" y="18"/>
                    <a:pt x="920" y="53"/>
                  </a:cubicBezTo>
                  <a:cubicBezTo>
                    <a:pt x="831" y="208"/>
                    <a:pt x="662" y="797"/>
                    <a:pt x="189" y="1184"/>
                  </a:cubicBezTo>
                  <a:cubicBezTo>
                    <a:pt x="0" y="1340"/>
                    <a:pt x="216" y="1426"/>
                    <a:pt x="434" y="1692"/>
                  </a:cubicBezTo>
                  <a:cubicBezTo>
                    <a:pt x="806" y="2145"/>
                    <a:pt x="808" y="2403"/>
                    <a:pt x="919" y="2567"/>
                  </a:cubicBezTo>
                  <a:cubicBezTo>
                    <a:pt x="942" y="2603"/>
                    <a:pt x="976" y="2620"/>
                    <a:pt x="1010" y="2620"/>
                  </a:cubicBezTo>
                  <a:cubicBezTo>
                    <a:pt x="1045" y="2620"/>
                    <a:pt x="1080" y="2601"/>
                    <a:pt x="1103" y="2563"/>
                  </a:cubicBezTo>
                  <a:cubicBezTo>
                    <a:pt x="1135" y="2510"/>
                    <a:pt x="1158" y="2452"/>
                    <a:pt x="1181" y="2394"/>
                  </a:cubicBezTo>
                  <a:cubicBezTo>
                    <a:pt x="1437" y="1750"/>
                    <a:pt x="1720" y="1558"/>
                    <a:pt x="1858" y="1402"/>
                  </a:cubicBezTo>
                  <a:cubicBezTo>
                    <a:pt x="1905" y="1349"/>
                    <a:pt x="1875" y="1234"/>
                    <a:pt x="1844" y="1203"/>
                  </a:cubicBezTo>
                  <a:cubicBezTo>
                    <a:pt x="1718" y="1078"/>
                    <a:pt x="1411" y="819"/>
                    <a:pt x="1194" y="261"/>
                  </a:cubicBezTo>
                  <a:cubicBezTo>
                    <a:pt x="1165" y="186"/>
                    <a:pt x="1141" y="108"/>
                    <a:pt x="1090" y="43"/>
                  </a:cubicBezTo>
                  <a:cubicBezTo>
                    <a:pt x="1069" y="14"/>
                    <a:pt x="1038" y="0"/>
                    <a:pt x="1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8084154" y="4534786"/>
              <a:ext cx="246841" cy="339569"/>
            </a:xfrm>
            <a:custGeom>
              <a:avLst/>
              <a:gdLst/>
              <a:ahLst/>
              <a:cxnLst/>
              <a:rect l="l" t="t" r="r" b="b"/>
              <a:pathLst>
                <a:path w="1906" h="2622" extrusionOk="0">
                  <a:moveTo>
                    <a:pt x="1007" y="1"/>
                  </a:moveTo>
                  <a:cubicBezTo>
                    <a:pt x="973" y="1"/>
                    <a:pt x="940" y="19"/>
                    <a:pt x="920" y="54"/>
                  </a:cubicBezTo>
                  <a:cubicBezTo>
                    <a:pt x="832" y="209"/>
                    <a:pt x="662" y="799"/>
                    <a:pt x="190" y="1185"/>
                  </a:cubicBezTo>
                  <a:cubicBezTo>
                    <a:pt x="1" y="1340"/>
                    <a:pt x="216" y="1427"/>
                    <a:pt x="435" y="1693"/>
                  </a:cubicBezTo>
                  <a:cubicBezTo>
                    <a:pt x="805" y="2146"/>
                    <a:pt x="808" y="2404"/>
                    <a:pt x="918" y="2568"/>
                  </a:cubicBezTo>
                  <a:cubicBezTo>
                    <a:pt x="943" y="2604"/>
                    <a:pt x="977" y="2621"/>
                    <a:pt x="1010" y="2621"/>
                  </a:cubicBezTo>
                  <a:cubicBezTo>
                    <a:pt x="1046" y="2621"/>
                    <a:pt x="1080" y="2602"/>
                    <a:pt x="1102" y="2564"/>
                  </a:cubicBezTo>
                  <a:cubicBezTo>
                    <a:pt x="1134" y="2511"/>
                    <a:pt x="1159" y="2453"/>
                    <a:pt x="1182" y="2395"/>
                  </a:cubicBezTo>
                  <a:cubicBezTo>
                    <a:pt x="1437" y="1751"/>
                    <a:pt x="1720" y="1559"/>
                    <a:pt x="1859" y="1404"/>
                  </a:cubicBezTo>
                  <a:cubicBezTo>
                    <a:pt x="1906" y="1349"/>
                    <a:pt x="1875" y="1234"/>
                    <a:pt x="1844" y="1204"/>
                  </a:cubicBezTo>
                  <a:cubicBezTo>
                    <a:pt x="1719" y="1078"/>
                    <a:pt x="1412" y="819"/>
                    <a:pt x="1195" y="261"/>
                  </a:cubicBezTo>
                  <a:cubicBezTo>
                    <a:pt x="1165" y="186"/>
                    <a:pt x="1140" y="108"/>
                    <a:pt x="1091" y="44"/>
                  </a:cubicBezTo>
                  <a:cubicBezTo>
                    <a:pt x="1069" y="15"/>
                    <a:pt x="1038" y="1"/>
                    <a:pt x="1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8352883" y="3944753"/>
              <a:ext cx="298256" cy="390983"/>
            </a:xfrm>
            <a:custGeom>
              <a:avLst/>
              <a:gdLst/>
              <a:ahLst/>
              <a:cxnLst/>
              <a:rect l="l" t="t" r="r" b="b"/>
              <a:pathLst>
                <a:path w="2303" h="3019" extrusionOk="0">
                  <a:moveTo>
                    <a:pt x="1267" y="0"/>
                  </a:moveTo>
                  <a:cubicBezTo>
                    <a:pt x="1228" y="0"/>
                    <a:pt x="1189" y="21"/>
                    <a:pt x="1167" y="61"/>
                  </a:cubicBezTo>
                  <a:cubicBezTo>
                    <a:pt x="1066" y="240"/>
                    <a:pt x="870" y="919"/>
                    <a:pt x="326" y="1364"/>
                  </a:cubicBezTo>
                  <a:cubicBezTo>
                    <a:pt x="0" y="1631"/>
                    <a:pt x="712" y="1719"/>
                    <a:pt x="1073" y="2765"/>
                  </a:cubicBezTo>
                  <a:cubicBezTo>
                    <a:pt x="1097" y="2831"/>
                    <a:pt x="1126" y="2899"/>
                    <a:pt x="1166" y="2958"/>
                  </a:cubicBezTo>
                  <a:cubicBezTo>
                    <a:pt x="1193" y="2998"/>
                    <a:pt x="1232" y="3018"/>
                    <a:pt x="1271" y="3018"/>
                  </a:cubicBezTo>
                  <a:cubicBezTo>
                    <a:pt x="1311" y="3018"/>
                    <a:pt x="1351" y="2996"/>
                    <a:pt x="1377" y="2953"/>
                  </a:cubicBezTo>
                  <a:cubicBezTo>
                    <a:pt x="1494" y="2757"/>
                    <a:pt x="1624" y="2199"/>
                    <a:pt x="2144" y="1725"/>
                  </a:cubicBezTo>
                  <a:cubicBezTo>
                    <a:pt x="2181" y="1691"/>
                    <a:pt x="2215" y="1653"/>
                    <a:pt x="2247" y="1616"/>
                  </a:cubicBezTo>
                  <a:cubicBezTo>
                    <a:pt x="2303" y="1554"/>
                    <a:pt x="2268" y="1422"/>
                    <a:pt x="2231" y="1386"/>
                  </a:cubicBezTo>
                  <a:cubicBezTo>
                    <a:pt x="2088" y="1243"/>
                    <a:pt x="1733" y="944"/>
                    <a:pt x="1483" y="301"/>
                  </a:cubicBezTo>
                  <a:cubicBezTo>
                    <a:pt x="1449" y="213"/>
                    <a:pt x="1420" y="124"/>
                    <a:pt x="1364" y="50"/>
                  </a:cubicBezTo>
                  <a:cubicBezTo>
                    <a:pt x="1339" y="17"/>
                    <a:pt x="1303" y="0"/>
                    <a:pt x="1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20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543675"/>
            <a:ext cx="2057400" cy="365125"/>
          </a:xfrm>
        </p:spPr>
        <p:txBody>
          <a:bodyPr/>
          <a:lstStyle/>
          <a:p>
            <a:fld id="{D2587C5D-FD01-46FD-8A68-2A0AC6ABDD3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3675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43675"/>
            <a:ext cx="2057400" cy="365125"/>
          </a:xfrm>
        </p:spPr>
        <p:txBody>
          <a:bodyPr/>
          <a:lstStyle/>
          <a:p>
            <a:fld id="{391A29F1-BA2B-48C8-80C6-0BE6A6DC1CAC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89217"/>
            <a:ext cx="8640000" cy="6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587C5D-FD01-46FD-8A68-2A0AC6ABDD30}" type="datetimeFigureOut">
              <a:rPr lang="en-GB" smtClean="0"/>
              <a:pPr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1A29F1-BA2B-48C8-80C6-0BE6A6DC1C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67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podcast.rthk.hk/podcast/item.php?pid=1651&amp;eid=148535&amp;year=201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RW3UDGa1To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1_p9g1h1x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b.gov.hk/tc/curriculum-development/4-key-tasks/moral-civic/Newwebsite/c-talk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curriculum-development/4-key-tasks/moral-civic/Newwebsite/c-talk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7r_RHAzN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564700" y="1673996"/>
            <a:ext cx="5561647" cy="149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8000" b="0" i="0" u="none" strike="noStrike" cap="none">
                <a:solidFill>
                  <a:schemeClr val="accent5"/>
                </a:solidFill>
                <a:latin typeface="Arial" panose="020B0604020202020204" pitchFamily="34" charset="0"/>
                <a:ea typeface="Lilita One"/>
                <a:cs typeface="Arial" panose="020B0604020202020204" pitchFamily="34" charset="0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600"/>
              <a:buFont typeface="Lilita One"/>
              <a:buNone/>
              <a:defRPr sz="9600" b="0" i="0" u="none" strike="noStrike" cap="none">
                <a:solidFill>
                  <a:schemeClr val="accent5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 defTabSz="914400"/>
            <a:r>
              <a:rPr lang="zh-TW" altLang="en-US" sz="5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生活事件事例：</a:t>
            </a:r>
            <a:br>
              <a:rPr lang="zh-TW" altLang="en-US" sz="5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未来谁作主？</a:t>
            </a:r>
            <a:endParaRPr lang="zh-HK" altLang="en-US" sz="54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64700" y="3611422"/>
            <a:ext cx="5100422" cy="2653467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价值观教育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德育、公民及国民教育组制作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HK" altLang="en-US" sz="28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08" y="2336756"/>
            <a:ext cx="3870947" cy="31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35337" y="288783"/>
            <a:ext cx="5873327" cy="1080000"/>
            <a:chOff x="-136035" y="341268"/>
            <a:chExt cx="5873327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1F3"/>
                </a:clrFrom>
                <a:clrTo>
                  <a:srgbClr val="F0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6035" y="341268"/>
              <a:ext cx="1072095" cy="1080000"/>
            </a:xfrm>
            <a:prstGeom prst="rect">
              <a:avLst/>
            </a:prstGeom>
          </p:spPr>
        </p:pic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761255" y="512259"/>
              <a:ext cx="4976037" cy="738019"/>
            </a:xfrm>
            <a:prstGeom prst="rect">
              <a:avLst/>
            </a:prstGeom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14400">
                <a:spcBef>
                  <a:spcPts val="1200"/>
                </a:spcBef>
              </a:pPr>
              <a:r>
                <a:rPr lang="zh-TW" altLang="en-US" sz="4000" b="1" kern="0" dirty="0">
                  <a:solidFill>
                    <a:srgbClr val="3F4E6B"/>
                  </a:solidFill>
                </a:rPr>
                <a:t>大学是我唯一出路</a:t>
              </a:r>
              <a:r>
                <a:rPr lang="en-US" altLang="zh-TW" sz="4000" b="1" kern="0" dirty="0">
                  <a:solidFill>
                    <a:srgbClr val="3F4E6B"/>
                  </a:solidFill>
                </a:rPr>
                <a:t>?</a:t>
              </a:r>
            </a:p>
          </p:txBody>
        </p:sp>
      </p:grp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91" y="1368783"/>
            <a:ext cx="8534817" cy="4608000"/>
          </a:xfrm>
          <a:prstGeom prst="rect">
            <a:avLst/>
          </a:prstGeom>
        </p:spPr>
      </p:pic>
      <p:sp>
        <p:nvSpPr>
          <p:cNvPr id="11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500081" y="6109606"/>
            <a:ext cx="4339327" cy="414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影片来源</a:t>
            </a:r>
            <a:r>
              <a:rPr lang="en-US" altLang="zh-TW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</a:t>
            </a:r>
            <a:r>
              <a:rPr lang="zh-TW" altLang="en-US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4"/>
              </a:rPr>
              <a:t>香港电台</a:t>
            </a:r>
            <a:r>
              <a:rPr lang="en-US" altLang="zh-TW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4"/>
              </a:rPr>
              <a:t>PODCAST ONE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02" y="773809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zh-TW" altLang="en-US" sz="4800" b="1" kern="0" dirty="0">
                <a:solidFill>
                  <a:schemeClr val="accent4">
                    <a:lumMod val="75000"/>
                  </a:schemeClr>
                </a:solidFill>
                <a:ea typeface="Arial" panose="020B0604020202020204" pitchFamily="34" charset="0"/>
              </a:rPr>
              <a:t>机遇忽至，该怎么抓住？</a:t>
            </a:r>
            <a:endParaRPr lang="en-GB" sz="4800" b="1" kern="0" dirty="0">
              <a:solidFill>
                <a:schemeClr val="accent4">
                  <a:lumMod val="75000"/>
                </a:schemeClr>
              </a:solidFill>
              <a:ea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889999" y="2232715"/>
            <a:ext cx="7364002" cy="3657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47675" indent="-447675" defTabSz="9144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TW" dirty="0"/>
              <a:t>Tony </a:t>
            </a:r>
            <a:r>
              <a:rPr lang="zh-TW" altLang="en-US" dirty="0"/>
              <a:t>和 </a:t>
            </a:r>
            <a:r>
              <a:rPr lang="en-US" altLang="zh-TW" dirty="0"/>
              <a:t>Kate </a:t>
            </a:r>
            <a:r>
              <a:rPr lang="zh-TW" altLang="en-US" dirty="0"/>
              <a:t>得到发展的机会，向成功走近了一大步。</a:t>
            </a:r>
            <a:endParaRPr lang="en-US" altLang="zh-TW" dirty="0"/>
          </a:p>
          <a:p>
            <a:r>
              <a:rPr lang="zh-TW" altLang="en-US" dirty="0"/>
              <a:t>你认为他们该要怎样抓住机会，帮助自己走向专业？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6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2000" y="385585"/>
            <a:ext cx="7444437" cy="1080000"/>
            <a:chOff x="-136035" y="341268"/>
            <a:chExt cx="7444437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1F3"/>
                </a:clrFrom>
                <a:clrTo>
                  <a:srgbClr val="F0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6035" y="341268"/>
              <a:ext cx="1072095" cy="1080000"/>
            </a:xfrm>
            <a:prstGeom prst="rect">
              <a:avLst/>
            </a:prstGeom>
          </p:spPr>
        </p:pic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098988" y="512259"/>
              <a:ext cx="6209414" cy="738019"/>
            </a:xfrm>
            <a:prstGeom prst="rect">
              <a:avLst/>
            </a:prstGeom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14400">
                <a:spcBef>
                  <a:spcPts val="1200"/>
                </a:spcBef>
              </a:pPr>
              <a:r>
                <a:rPr lang="zh-TW" altLang="en-US" sz="4000" b="1" kern="0" dirty="0">
                  <a:solidFill>
                    <a:srgbClr val="8E4E65"/>
                  </a:solidFill>
                </a:rPr>
                <a:t>创业不简单</a:t>
              </a:r>
              <a:endParaRPr lang="en-US" altLang="zh-TW" sz="4000" b="1" kern="0" dirty="0">
                <a:solidFill>
                  <a:srgbClr val="8E4E65"/>
                </a:solidFill>
              </a:endParaRPr>
            </a:p>
          </p:txBody>
        </p:sp>
      </p:grpSp>
      <p:sp>
        <p:nvSpPr>
          <p:cNvPr id="11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500081" y="6109606"/>
            <a:ext cx="4339327" cy="414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影片来源</a:t>
            </a:r>
            <a:r>
              <a:rPr lang="en-US" altLang="zh-TW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</a:t>
            </a:r>
            <a:r>
              <a:rPr lang="zh-TW" altLang="en-US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4"/>
              </a:rPr>
              <a:t>香港电台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16" y="1362100"/>
            <a:ext cx="832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94272" y="791704"/>
            <a:ext cx="6395503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>
                <a:solidFill>
                  <a:schemeClr val="accent5"/>
                </a:solidFill>
              </a:rPr>
              <a:t>预言最终会成真吗？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6" y="633504"/>
            <a:ext cx="1347026" cy="10800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990465" y="1991156"/>
            <a:ext cx="7305236" cy="413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47675" indent="-447675" defTabSz="9144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TW" altLang="en-US" dirty="0"/>
              <a:t>现实生活中我们都没有水晶球，不可未卜先知。</a:t>
            </a:r>
            <a:endParaRPr lang="en-US" altLang="zh-TW" dirty="0"/>
          </a:p>
          <a:p>
            <a:r>
              <a:rPr lang="zh-TW" altLang="en-US" dirty="0"/>
              <a:t>愿望、理想若只是说说而已，则一切皆虚妄。要达到理想，都需勤奋努力，装备自己。</a:t>
            </a:r>
            <a:endParaRPr lang="en-US" alt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264405" y="477833"/>
            <a:ext cx="8659257" cy="158810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914400" hangingPunct="0">
              <a:spcBef>
                <a:spcPts val="1200"/>
              </a:spcBef>
            </a:pPr>
            <a:r>
              <a:rPr lang="zh-TW" altLang="en-US" sz="3200" kern="0" spc="100" dirty="0">
                <a:solidFill>
                  <a:schemeClr val="accent6">
                    <a:lumMod val="50000"/>
                  </a:schemeClr>
                </a:solidFill>
              </a:rPr>
              <a:t>各行各业中都有恒毅奋进的人物，以下马拉松好手</a:t>
            </a:r>
            <a:r>
              <a:rPr lang="zh-TW" altLang="en-US" sz="3200" u="sng" kern="0" spc="100" dirty="0">
                <a:solidFill>
                  <a:schemeClr val="accent6">
                    <a:lumMod val="50000"/>
                  </a:schemeClr>
                </a:solidFill>
              </a:rPr>
              <a:t>姚洁贞</a:t>
            </a:r>
            <a:r>
              <a:rPr lang="zh-TW" altLang="en-US" sz="3200" kern="0" spc="100" dirty="0">
                <a:solidFill>
                  <a:schemeClr val="accent6">
                    <a:lumMod val="50000"/>
                  </a:schemeClr>
                </a:solidFill>
              </a:rPr>
              <a:t>和国际平面设计大师</a:t>
            </a:r>
            <a:r>
              <a:rPr lang="zh-TW" altLang="en-US" sz="3200" u="sng" kern="0" spc="100" dirty="0">
                <a:solidFill>
                  <a:schemeClr val="accent6">
                    <a:lumMod val="50000"/>
                  </a:schemeClr>
                </a:solidFill>
              </a:rPr>
              <a:t>靳埭强</a:t>
            </a:r>
            <a:r>
              <a:rPr lang="zh-TW" altLang="en-US" sz="3200" kern="0" spc="100" dirty="0">
                <a:solidFill>
                  <a:schemeClr val="accent6">
                    <a:lumMod val="50000"/>
                  </a:schemeClr>
                </a:solidFill>
              </a:rPr>
              <a:t>的故事，对你又有甚么启发？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2160176"/>
            <a:ext cx="8407400" cy="4320000"/>
          </a:xfrm>
          <a:prstGeom prst="rect">
            <a:avLst/>
          </a:prstGeom>
        </p:spPr>
      </p:pic>
      <p:sp>
        <p:nvSpPr>
          <p:cNvPr id="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414042" y="1808738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影片来源：</a:t>
            </a:r>
            <a:r>
              <a:rPr lang="en-US" altLang="zh-TW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EMM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3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03578" y="1165578"/>
            <a:ext cx="4889547" cy="51674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zh-TW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于爷爷是一位亭园设计师，我自小便对艺术工作有一份憧憬。十五岁那年，爸爸送我到裁缝工房当学徒，一学经年，期间甚么杂务都要处理，使我饱经锻炼，学会自立、坚毅、刻苦精工。满师后任裁剪师，因工作刻板枯燥，整个人仿佛被一些香港人的习染同化，一时喜欢搓麻雀，一时埋首赌马，但仍觉有所欠缺，于是兴起重拾儿时理想的念头。二十二岁那年，得到伯父教自己绘画，于是决心走上艺术的路。当裁缝师傅允准我晚上提早放工，我便到中文大学校外进修部学习基础设计。学习期间，发觉自己对设计的兴趣越来越浓厚，老师要求交一份功课，结果我交了三份。</a:t>
            </a:r>
            <a:endParaRPr lang="en-GB" sz="21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6" y="1286543"/>
            <a:ext cx="3274929" cy="4819707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2548" y="503351"/>
            <a:ext cx="8238903" cy="77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追寻艺术的路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——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靳埭强</a:t>
            </a:r>
            <a:endParaRPr lang="en-GB" sz="4000" b="1" dirty="0"/>
          </a:p>
        </p:txBody>
      </p:sp>
      <p:sp>
        <p:nvSpPr>
          <p:cNvPr id="3" name="矩形 2"/>
          <p:cNvSpPr/>
          <p:nvPr/>
        </p:nvSpPr>
        <p:spPr>
          <a:xfrm>
            <a:off x="173523" y="6559748"/>
            <a:ext cx="761251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资料来源：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名人与学生真情对话系列：「席话胜千言 润物细无声」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页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</a:p>
        </p:txBody>
      </p:sp>
    </p:spTree>
    <p:extLst>
      <p:ext uri="{BB962C8B-B14F-4D97-AF65-F5344CB8AC3E}">
        <p14:creationId xmlns:p14="http://schemas.microsoft.com/office/powerpoint/2010/main" val="33213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3777" y="1275909"/>
            <a:ext cx="8456444" cy="5091831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10000"/>
              </a:lnSpc>
              <a:buNone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想投身设计行业，是一种「机缘」。但「机缘」并非「巧合」，而是指在追寻理想的过程中，争取及抓紧任何机会，然后全情投入，做到最好。还记起自从师弟接替我早起打扫裁缝师傅的工作地方之后，我便提早起床，赶上英文班，又渐渐喜爱阅读文艺书籍和观赏画展。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lnSpc>
                <a:spcPct val="110000"/>
              </a:lnSpc>
              <a:buNone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后来，得到一位同学介绍，投身他任职的公司从事设计工作，毅然放下十年的裁缝事业，就凭一股勇气踏上设计之路。后来发觉自己非常喜欢这项工作，于是全心全意地投入，工余仍不忘争取学习更多与设计及艺术相关的知识。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lnSpc>
                <a:spcPct val="110000"/>
              </a:lnSpc>
              <a:buNone/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路是自己走出来的，不应抱有待人安排、靠人开拓之心。人要把握机会，还要对身边的事物保持敏感度，发展兴趣，积极投入，累积经验，才能走出一条属于个人的路向。</a:t>
            </a:r>
            <a:endParaRPr lang="en-US" altLang="zh-TW" sz="24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n-GB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2548" y="503351"/>
            <a:ext cx="8238903" cy="772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追寻艺术的路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——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靳埭强</a:t>
            </a:r>
            <a:endParaRPr lang="en-GB" sz="4000" b="1" dirty="0"/>
          </a:p>
        </p:txBody>
      </p:sp>
      <p:sp>
        <p:nvSpPr>
          <p:cNvPr id="5" name="矩形 4"/>
          <p:cNvSpPr/>
          <p:nvPr/>
        </p:nvSpPr>
        <p:spPr>
          <a:xfrm>
            <a:off x="173523" y="6559748"/>
            <a:ext cx="761251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资料来源：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名人与学生真情对话系列：「席话胜千言 润物细无声」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页</a:t>
            </a:r>
            <a:r>
              <a:rPr lang="en-US" altLang="zh-TW" sz="14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46-47</a:t>
            </a:r>
          </a:p>
        </p:txBody>
      </p:sp>
    </p:spTree>
    <p:extLst>
      <p:ext uri="{BB962C8B-B14F-4D97-AF65-F5344CB8AC3E}">
        <p14:creationId xmlns:p14="http://schemas.microsoft.com/office/powerpoint/2010/main" val="10462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72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总结</a:t>
            </a:r>
            <a:endParaRPr lang="en-GB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1"/>
            <a:ext cx="7886700" cy="4818064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kern="0" spc="1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成功没有既定的方程式，有人认为天赋十分重要，但</a:t>
            </a:r>
            <a:r>
              <a:rPr lang="zh-TW" altLang="en-US" sz="3600" b="1" kern="0" spc="100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徒有天赋、不努力，只会离成功越离越远</a:t>
            </a:r>
            <a:endParaRPr lang="en-US" altLang="zh-TW" sz="3600" kern="0" spc="100" dirty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600" kern="0" spc="1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世上无难事，只怕有心人。无论升学或就业都</a:t>
            </a:r>
            <a:r>
              <a:rPr lang="zh-TW" altLang="en-US" sz="3600" b="1" kern="0" spc="100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专心致志，孜孜不倦，装备自己</a:t>
            </a:r>
            <a:r>
              <a:rPr lang="zh-TW" altLang="en-US" sz="3600" kern="0" spc="1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，以提升个人质素</a:t>
            </a:r>
            <a:endParaRPr lang="en-US" altLang="zh-TW" sz="3600" kern="0" spc="100" dirty="0">
              <a:solidFill>
                <a:schemeClr val="accent5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85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5DF95-1626-4046-BB8D-3D8F78F001B4}"/>
              </a:ext>
            </a:extLst>
          </p:cNvPr>
          <p:cNvSpPr txBox="1">
            <a:spLocks/>
          </p:cNvSpPr>
          <p:nvPr/>
        </p:nvSpPr>
        <p:spPr>
          <a:xfrm>
            <a:off x="841157" y="973485"/>
            <a:ext cx="755173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学习重点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3" name="表格 6">
            <a:extLst>
              <a:ext uri="{FF2B5EF4-FFF2-40B4-BE49-F238E27FC236}">
                <a16:creationId xmlns:a16="http://schemas.microsoft.com/office/drawing/2014/main" id="{340A3223-6B46-4DE9-94CC-451210A88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80253"/>
              </p:ext>
            </p:extLst>
          </p:nvPr>
        </p:nvGraphicFramePr>
        <p:xfrm>
          <a:off x="863599" y="1827822"/>
          <a:ext cx="7506853" cy="37971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67277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339576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1676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内容概要：</a:t>
                      </a:r>
                      <a:r>
                        <a:rPr lang="en-US" altLang="zh-TW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tc>
                  <a:txBody>
                    <a:bodyPr/>
                    <a:lstStyle/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透过影片及分组活动，让学生思考勤劳对人生发展的正面影响。</a:t>
                      </a:r>
                    </a:p>
                  </a:txBody>
                  <a:tcPr marL="86263" marR="86263" marT="43537" marB="43537"/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6935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学习目标：</a:t>
                      </a:r>
                      <a:endParaRPr lang="en-US" altLang="zh-TW" sz="24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zh-TW" altLang="en-US" sz="24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培养勤奋的精神</a:t>
                      </a:r>
                      <a:endParaRPr lang="en-US" altLang="zh-TW" sz="24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Font typeface="+mj-lt"/>
                        <a:buAutoNum type="arabicPeriod"/>
                      </a:pPr>
                      <a:r>
                        <a:rPr lang="zh-TW" altLang="en-US" sz="24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学会恒毅地朝目标进发，明白终身学习、持续锻练的重要</a:t>
                      </a:r>
                      <a:endParaRPr lang="en-US" altLang="zh-TW" sz="24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价值观和态度：</a:t>
                      </a:r>
                      <a:endParaRPr lang="zh-TW" altLang="en-US" sz="2400" b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6263" marR="86263" marT="43537" marB="43537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勤劳、坚毅、积极</a:t>
                      </a:r>
                    </a:p>
                  </a:txBody>
                  <a:tcPr marL="86263" marR="86263" marT="43537" marB="43537"/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4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720000" y="1849432"/>
            <a:ext cx="7787002" cy="43458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6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547" y="774218"/>
            <a:ext cx="6395503" cy="76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>
                <a:solidFill>
                  <a:schemeClr val="accent5"/>
                </a:solidFill>
              </a:rPr>
              <a:t>引入活动</a:t>
            </a:r>
            <a:r>
              <a:rPr lang="en-US" altLang="zh-TW" sz="4800" b="1" kern="0" dirty="0">
                <a:solidFill>
                  <a:schemeClr val="accent5"/>
                </a:solidFill>
              </a:rPr>
              <a:t>︰</a:t>
            </a:r>
            <a:r>
              <a:rPr lang="zh-TW" altLang="en-US" sz="4800" b="1" kern="0" dirty="0">
                <a:solidFill>
                  <a:schemeClr val="accent5"/>
                </a:solidFill>
              </a:rPr>
              <a:t>出色预言家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42651" y="1957890"/>
            <a:ext cx="7858699" cy="18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 defTabSz="914400">
              <a:lnSpc>
                <a:spcPct val="125000"/>
              </a:lnSpc>
              <a:spcBef>
                <a:spcPts val="600"/>
              </a:spcBef>
              <a:buNone/>
            </a:pPr>
            <a:r>
              <a:rPr lang="zh-TW" altLang="en-US" sz="3800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依你预测，以下四位同学在未来最能发挥个人潜能？为什么？</a:t>
            </a:r>
            <a:endParaRPr lang="en-US" altLang="zh-TW" sz="3800" kern="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370" y="3716009"/>
            <a:ext cx="887302" cy="2337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6488" y="3718766"/>
            <a:ext cx="852218" cy="2331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728" y="4516930"/>
            <a:ext cx="1856191" cy="153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6960" y="4513463"/>
            <a:ext cx="1800102" cy="1602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6018"/>
            <a:ext cx="1347026" cy="1080000"/>
          </a:xfrm>
          <a:prstGeom prst="rect">
            <a:avLst/>
          </a:prstGeom>
        </p:spPr>
      </p:pic>
      <p:sp>
        <p:nvSpPr>
          <p:cNvPr id="13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11" y="581864"/>
            <a:ext cx="1186159" cy="2655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958" y="625219"/>
            <a:ext cx="220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(1) Valerie</a:t>
            </a:r>
            <a:endParaRPr lang="en-GB" sz="2800" dirty="0">
              <a:solidFill>
                <a:srgbClr val="8E4E65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2030" y="1120826"/>
            <a:ext cx="23198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个性内敛，</a:t>
            </a:r>
            <a:br>
              <a:rPr lang="en-US" altLang="zh-TW" sz="2400" dirty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dirty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处事谨慎</a:t>
            </a:r>
            <a:endParaRPr lang="en-US" altLang="zh-TW" sz="2400" dirty="0">
              <a:solidFill>
                <a:srgbClr val="8E4E65"/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成绩中等</a:t>
            </a:r>
            <a:endParaRPr lang="en-US" altLang="zh-TW" sz="2400" dirty="0">
              <a:solidFill>
                <a:srgbClr val="8E4E65"/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8E4E65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对会计有兴趣</a:t>
            </a:r>
            <a:endParaRPr lang="en-US" altLang="zh-TW" sz="2400" dirty="0">
              <a:solidFill>
                <a:srgbClr val="8E4E65"/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0236" y="625219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(3) Tony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5857" y="1120826"/>
            <a:ext cx="352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对读书兴趣不大，较懒散，已重读两年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2112" y="1984551"/>
            <a:ext cx="1696240" cy="1401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7480" y="2036908"/>
            <a:ext cx="2450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在电竞和绘画</a:t>
            </a:r>
            <a:br>
              <a:rPr lang="en-US" altLang="zh-TW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方面有才华</a:t>
            </a:r>
            <a:endParaRPr lang="en-US" altLang="zh-TW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6672" y="3442502"/>
            <a:ext cx="1071265" cy="29308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291" y="3415616"/>
            <a:ext cx="2686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(2) Jason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291" y="3932779"/>
            <a:ext cx="3128286" cy="2336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家人从事航空业，希望成为飞机师</a:t>
            </a: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成绩一般</a:t>
            </a: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喜欢拼砌模型</a:t>
            </a: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705" y="5100893"/>
            <a:ext cx="2046120" cy="1821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0350" y="3415616"/>
            <a:ext cx="175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(4) Kate</a:t>
            </a:r>
            <a:endParaRPr lang="en-GB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6789" y="3932779"/>
            <a:ext cx="4031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勤奋好学，考获十名以内，屡获科技创作奖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2726" y="4844849"/>
            <a:ext cx="2919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身边挚友计划在大湾区成立初创企业，正游说她共同进退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701570" y="2431977"/>
            <a:ext cx="7787002" cy="2936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47675" indent="-447675" defTabSz="9144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TW" altLang="en-US" dirty="0"/>
              <a:t>你认为他／她在未来发展会遇上哪些挑战？</a:t>
            </a:r>
            <a:endParaRPr lang="en-US" altLang="zh-TW" dirty="0"/>
          </a:p>
          <a:p>
            <a:r>
              <a:rPr lang="zh-TW" altLang="en-US" dirty="0"/>
              <a:t>你会建议他／她如何应对？</a:t>
            </a:r>
            <a:endParaRPr lang="en-US" altLang="zh-TW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3803" y="676236"/>
            <a:ext cx="5552974" cy="1563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>
                <a:solidFill>
                  <a:schemeClr val="accent5"/>
                </a:solidFill>
              </a:rPr>
              <a:t>出色预言家</a:t>
            </a:r>
            <a:r>
              <a:rPr lang="en-US" altLang="zh-TW" sz="4800" b="1" kern="0" dirty="0">
                <a:solidFill>
                  <a:schemeClr val="accent5"/>
                </a:solidFill>
              </a:rPr>
              <a:t>1.2</a:t>
            </a:r>
          </a:p>
          <a:p>
            <a:pPr defTabSz="914400"/>
            <a:r>
              <a:rPr lang="zh-TW" altLang="en-US" sz="4800" b="1" kern="0" dirty="0">
                <a:solidFill>
                  <a:schemeClr val="accent5"/>
                </a:solidFill>
              </a:rPr>
              <a:t>　　</a:t>
            </a:r>
            <a:r>
              <a:rPr lang="en-US" altLang="zh-TW" sz="4800" b="1" kern="0" dirty="0">
                <a:solidFill>
                  <a:schemeClr val="accent5"/>
                </a:solidFill>
              </a:rPr>
              <a:t>——</a:t>
            </a:r>
            <a:r>
              <a:rPr lang="zh-TW" altLang="en-US" sz="4800" b="1" kern="0" dirty="0">
                <a:solidFill>
                  <a:schemeClr val="accent5"/>
                </a:solidFill>
              </a:rPr>
              <a:t>预想未来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70" y="918034"/>
            <a:ext cx="13470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720000" y="1849432"/>
            <a:ext cx="7787002" cy="43458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 defTabSz="9144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3600" kern="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848536" y="2263847"/>
            <a:ext cx="7658466" cy="393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39700" indent="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800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成长的过程，人人都有不同的机遇和挑战。四位角色又会有哪些际遇呢？</a:t>
            </a:r>
            <a:endParaRPr lang="en-US" altLang="zh-TW" sz="3800" kern="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700" indent="0" defTabSz="9144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800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就等你来揭牌，再给他</a:t>
            </a:r>
            <a:r>
              <a:rPr lang="zh-TW" altLang="en-US" sz="3800" kern="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／</a:t>
            </a:r>
            <a:r>
              <a:rPr lang="zh-TW" altLang="en-US" sz="3800" kern="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她进一步的建议！</a:t>
            </a:r>
            <a:endParaRPr lang="en-US" altLang="zh-TW" sz="3800" kern="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2845" y="700251"/>
            <a:ext cx="6439976" cy="1563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zh-TW" altLang="en-US" sz="4800" b="1" kern="0" dirty="0">
                <a:solidFill>
                  <a:schemeClr val="accent5"/>
                </a:solidFill>
              </a:rPr>
              <a:t>出色预言家</a:t>
            </a:r>
            <a:r>
              <a:rPr lang="en-US" altLang="zh-TW" sz="4800" b="1" kern="0" dirty="0">
                <a:solidFill>
                  <a:schemeClr val="accent5"/>
                </a:solidFill>
              </a:rPr>
              <a:t>1.3</a:t>
            </a:r>
          </a:p>
          <a:p>
            <a:pPr defTabSz="914400"/>
            <a:r>
              <a:rPr lang="zh-TW" altLang="en-US" sz="4800" b="1" kern="0" dirty="0">
                <a:solidFill>
                  <a:schemeClr val="accent5"/>
                </a:solidFill>
              </a:rPr>
              <a:t>　</a:t>
            </a:r>
            <a:r>
              <a:rPr lang="en-US" altLang="zh-TW" sz="4800" b="1" kern="0" dirty="0">
                <a:solidFill>
                  <a:schemeClr val="accent5"/>
                </a:solidFill>
              </a:rPr>
              <a:t>——</a:t>
            </a:r>
            <a:r>
              <a:rPr lang="zh-TW" altLang="en-US" sz="4800" b="1" kern="0" dirty="0">
                <a:solidFill>
                  <a:schemeClr val="accent5"/>
                </a:solidFill>
              </a:rPr>
              <a:t>是挑战</a:t>
            </a:r>
            <a:r>
              <a:rPr lang="en-US" altLang="zh-TW" sz="4800" b="1" kern="0" dirty="0">
                <a:solidFill>
                  <a:schemeClr val="accent5"/>
                </a:solidFill>
              </a:rPr>
              <a:t>?</a:t>
            </a:r>
            <a:r>
              <a:rPr lang="zh-TW" altLang="en-US" sz="4800" b="1" kern="0" dirty="0">
                <a:solidFill>
                  <a:schemeClr val="accent5"/>
                </a:solidFill>
              </a:rPr>
              <a:t>是机遇？</a:t>
            </a:r>
            <a:endParaRPr lang="en-GB" sz="4800" b="1" kern="0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9" y="942049"/>
            <a:ext cx="1347026" cy="108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368300"/>
            <a:ext cx="6123761" cy="6045200"/>
            <a:chOff x="1600200" y="368300"/>
            <a:chExt cx="6123761" cy="6045200"/>
          </a:xfrm>
        </p:grpSpPr>
        <p:sp>
          <p:nvSpPr>
            <p:cNvPr id="9" name="Rounded Rectangle 8"/>
            <p:cNvSpPr/>
            <p:nvPr/>
          </p:nvSpPr>
          <p:spPr>
            <a:xfrm>
              <a:off x="1600200" y="368300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8E4E6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62500" y="368300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656A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00200" y="3478085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669A8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777561" y="3478082"/>
              <a:ext cx="2946400" cy="2935415"/>
            </a:xfrm>
            <a:prstGeom prst="roundRect">
              <a:avLst>
                <a:gd name="adj" fmla="val 5526"/>
              </a:avLst>
            </a:prstGeom>
            <a:solidFill>
              <a:schemeClr val="bg1"/>
            </a:solidFill>
            <a:ln w="19050">
              <a:solidFill>
                <a:srgbClr val="9C5F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1754371" y="483028"/>
              <a:ext cx="2638057" cy="2705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3200" kern="0" dirty="0">
                  <a:solidFill>
                    <a:srgbClr val="8E4E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Valerie </a:t>
              </a:r>
              <a:r>
                <a:rPr lang="zh-TW" altLang="en-US" sz="3200" kern="0" dirty="0">
                  <a:solidFill>
                    <a:srgbClr val="8E4E6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成功考入会计系，近日却苦恼自己欠天赋，成绩不及同学</a:t>
              </a:r>
              <a:endParaRPr lang="en-US" altLang="zh-TW" sz="3200" kern="0" dirty="0">
                <a:solidFill>
                  <a:srgbClr val="8E4E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4886325" y="498727"/>
              <a:ext cx="2698750" cy="2602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3200" kern="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朋友邀请</a:t>
              </a:r>
              <a:r>
                <a:rPr lang="en-US" altLang="zh-TW" sz="3200" kern="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Tony </a:t>
              </a:r>
              <a:r>
                <a:rPr lang="zh-TW" altLang="en-US" sz="3200" kern="0" dirty="0">
                  <a:solidFill>
                    <a:schemeClr val="tx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组队参加学生电竞主播大赛，终在比赛中获奬</a:t>
              </a:r>
              <a:endParaRPr lang="en-US" altLang="zh-TW" sz="3200" kern="0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1811230" y="3581185"/>
              <a:ext cx="2638057" cy="2705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3000" kern="0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Jason</a:t>
              </a:r>
              <a:r>
                <a:rPr lang="zh-TW" altLang="en-US" sz="3000" kern="0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未能考入大学，家里经济状况难以让他赴笈海外</a:t>
              </a:r>
              <a:endParaRPr lang="en-US" altLang="zh-TW" sz="3000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4993830" y="3592810"/>
              <a:ext cx="2686495" cy="2705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●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Char char="○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1"/>
                </a:buClr>
                <a:buSzPts val="1400"/>
                <a:buFont typeface="Didact Gothic"/>
                <a:buChar char="■"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marL="0" indent="0" algn="ctr" defTabSz="91440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3000" kern="0" dirty="0">
                  <a:solidFill>
                    <a:srgbClr val="9C5F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Kate </a:t>
              </a:r>
              <a:r>
                <a:rPr lang="zh-TW" altLang="en-US" sz="3000" kern="0" dirty="0">
                  <a:solidFill>
                    <a:srgbClr val="9C5F4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取得奬学金，考入大学。见资金充裕，她在课余与朋友合资创业</a:t>
              </a:r>
              <a:endParaRPr lang="en-US" altLang="zh-TW" sz="3000" kern="0" dirty="0">
                <a:solidFill>
                  <a:srgbClr val="9C5F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6596732" y="6562699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图片来源</a:t>
            </a:r>
            <a:r>
              <a:rPr lang="en-US" altLang="zh-HK" sz="105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84" y="333147"/>
            <a:ext cx="2987299" cy="29812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67" y="347032"/>
            <a:ext cx="2993395" cy="29812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82" y="3457244"/>
            <a:ext cx="2987299" cy="29751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67" y="3452917"/>
            <a:ext cx="2993395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02" y="773809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zh-TW" altLang="en-US" sz="4800" b="1" kern="0" dirty="0">
                <a:solidFill>
                  <a:schemeClr val="accent4">
                    <a:lumMod val="75000"/>
                  </a:schemeClr>
                </a:solidFill>
                <a:ea typeface="Arial" panose="020B0604020202020204" pitchFamily="34" charset="0"/>
              </a:rPr>
              <a:t>不如意事袭来，怎么办？</a:t>
            </a:r>
            <a:endParaRPr lang="en-GB" sz="4800" b="1" kern="0" dirty="0">
              <a:solidFill>
                <a:schemeClr val="accent4">
                  <a:lumMod val="75000"/>
                </a:schemeClr>
              </a:solidFill>
              <a:ea typeface="Arial" panose="020B0604020202020204" pitchFamily="34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56500" y="2232715"/>
            <a:ext cx="7787002" cy="3700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lnSpc>
                <a:spcPct val="110000"/>
              </a:lnSpc>
              <a:spcBef>
                <a:spcPts val="1200"/>
              </a:spcBef>
            </a:pP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Valerie 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和 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Jason 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的发展似乎未如预期，你会建议他 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／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 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她改换发展跑道吗？为什么？</a:t>
            </a:r>
            <a:endParaRPr lang="en-US" altLang="zh-TW" sz="4000" dirty="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  <a:p>
            <a:pPr marL="447675" indent="-447675">
              <a:lnSpc>
                <a:spcPct val="110000"/>
              </a:lnSpc>
              <a:spcBef>
                <a:spcPts val="1200"/>
              </a:spcBef>
            </a:pP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试参考以下影片内容，给他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標楷體" panose="03000509000000000000" pitchFamily="65" charset="-120"/>
              </a:rPr>
              <a:t>／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ea typeface="Microsoft JhengHei" panose="020B0604030504040204" pitchFamily="34" charset="-120"/>
              </a:rPr>
              <a:t>她一点建议。</a:t>
            </a:r>
            <a:endParaRPr lang="en-US" altLang="zh-TW" sz="4000" dirty="0">
              <a:solidFill>
                <a:schemeClr val="accent1">
                  <a:lumMod val="50000"/>
                </a:schemeClr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51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304177" y="6040657"/>
            <a:ext cx="4495102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影片来源：</a:t>
            </a:r>
            <a:r>
              <a:rPr lang="zh-TW" altLang="en-US" sz="2000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hlinkClick r:id="rId3"/>
              </a:rPr>
              <a:t>香港公共图书馆</a:t>
            </a:r>
            <a:endParaRPr lang="zh-HK" altLang="en-US" sz="2000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6375" y="385585"/>
            <a:ext cx="7140062" cy="1080000"/>
            <a:chOff x="168340" y="341268"/>
            <a:chExt cx="7140062" cy="10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0F1F3"/>
                </a:clrFrom>
                <a:clrTo>
                  <a:srgbClr val="F0F1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340" y="341268"/>
              <a:ext cx="1072095" cy="1080000"/>
            </a:xfrm>
            <a:prstGeom prst="rect">
              <a:avLst/>
            </a:prstGeom>
          </p:spPr>
        </p:pic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1364802" y="512259"/>
              <a:ext cx="5943600" cy="738019"/>
            </a:xfrm>
            <a:prstGeom prst="rect">
              <a:avLst/>
            </a:prstGeom>
          </p:spPr>
          <p:txBody>
            <a:bodyPr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914400">
                <a:spcBef>
                  <a:spcPts val="1200"/>
                </a:spcBef>
              </a:pPr>
              <a:r>
                <a:rPr lang="zh-TW" altLang="en-US" sz="4000" b="1" kern="0" dirty="0">
                  <a:solidFill>
                    <a:srgbClr val="3F4E6B"/>
                  </a:solidFill>
                </a:rPr>
                <a:t>没有天赋？怎么办？</a:t>
              </a:r>
              <a:endParaRPr lang="en-US" altLang="zh-TW" sz="4000" b="1" kern="0" dirty="0">
                <a:solidFill>
                  <a:srgbClr val="3F4E6B"/>
                </a:solidFill>
              </a:endParaRPr>
            </a:p>
          </p:txBody>
        </p:sp>
      </p:grpSp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00" y="1507626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iligence2">
      <a:dk1>
        <a:sysClr val="windowText" lastClr="000000"/>
      </a:dk1>
      <a:lt1>
        <a:sysClr val="window" lastClr="FFFFFF"/>
      </a:lt1>
      <a:dk2>
        <a:srgbClr val="6B6DEE"/>
      </a:dk2>
      <a:lt2>
        <a:srgbClr val="FFEED8"/>
      </a:lt2>
      <a:accent1>
        <a:srgbClr val="FED84A"/>
      </a:accent1>
      <a:accent2>
        <a:srgbClr val="F77337"/>
      </a:accent2>
      <a:accent3>
        <a:srgbClr val="FF4F4F"/>
      </a:accent3>
      <a:accent4>
        <a:srgbClr val="52AE93"/>
      </a:accent4>
      <a:accent5>
        <a:srgbClr val="4F20A8"/>
      </a:accent5>
      <a:accent6>
        <a:srgbClr val="FF7AA0"/>
      </a:accent6>
      <a:hlink>
        <a:srgbClr val="4F20A8"/>
      </a:hlink>
      <a:folHlink>
        <a:srgbClr val="0097A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44599493-DE29-40B9-AB96-728DAB845F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B6FE3-BA93-49DD-9774-A56839B68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DADE32-9ADB-4C3A-AD32-043C0752329D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</TotalTime>
  <Words>2561</Words>
  <Application>Microsoft Office PowerPoint</Application>
  <PresentationFormat>On-screen Show (4:3)</PresentationFormat>
  <Paragraphs>139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不如意事袭来，怎么办？</vt:lpstr>
      <vt:lpstr>PowerPoint Presentation</vt:lpstr>
      <vt:lpstr>PowerPoint Presentation</vt:lpstr>
      <vt:lpstr>机遇忽至，该怎么抓住？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总结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FUNG, Amy Hannah</dc:creator>
  <cp:lastModifiedBy>HSU, Chun-sang</cp:lastModifiedBy>
  <cp:revision>102</cp:revision>
  <dcterms:created xsi:type="dcterms:W3CDTF">2022-03-18T03:44:12Z</dcterms:created>
  <dcterms:modified xsi:type="dcterms:W3CDTF">2026-01-14T02:46:58Z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