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4"/>
  </p:sldMasterIdLst>
  <p:notesMasterIdLst>
    <p:notesMasterId r:id="rId14"/>
  </p:notesMasterIdLst>
  <p:handoutMasterIdLst>
    <p:handoutMasterId r:id="rId15"/>
  </p:handoutMasterIdLst>
  <p:sldIdLst>
    <p:sldId id="256" r:id="rId5"/>
    <p:sldId id="265" r:id="rId6"/>
    <p:sldId id="266" r:id="rId7"/>
    <p:sldId id="267" r:id="rId8"/>
    <p:sldId id="268" r:id="rId9"/>
    <p:sldId id="269" r:id="rId10"/>
    <p:sldId id="271" r:id="rId11"/>
    <p:sldId id="270"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C9405D6-8F2E-4F9C-B45B-40375BC1C7E3}">
          <p14:sldIdLst>
            <p14:sldId id="256"/>
          </p14:sldIdLst>
        </p14:section>
        <p14:section name="未命名的章節" id="{6FF1A0E0-4DC1-4791-8563-A25F827C63E9}">
          <p14:sldIdLst>
            <p14:sldId id="265"/>
            <p14:sldId id="266"/>
            <p14:sldId id="267"/>
            <p14:sldId id="268"/>
            <p14:sldId id="269"/>
            <p14:sldId id="271"/>
            <p14:sldId id="270"/>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4D3"/>
    <a:srgbClr val="67A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76368" autoAdjust="0"/>
  </p:normalViewPr>
  <p:slideViewPr>
    <p:cSldViewPr snapToGrid="0">
      <p:cViewPr varScale="1">
        <p:scale>
          <a:sx n="87" d="100"/>
          <a:sy n="87" d="100"/>
        </p:scale>
        <p:origin x="1896"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FE304-180A-4D4D-AE4A-FE5BCC461311}" type="datetimeFigureOut">
              <a:rPr lang="zh-HK" altLang="en-US" smtClean="0"/>
              <a:t>13/1/2026</a:t>
            </a:fld>
            <a:endParaRPr lang="zh-HK" altLang="en-US" dirty="0"/>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50F487-9FAA-4BD0-A39F-93FB24D0CDAB}" type="slidenum">
              <a:rPr lang="zh-HK" altLang="en-US" smtClean="0"/>
              <a:t>‹#›</a:t>
            </a:fld>
            <a:endParaRPr lang="zh-HK" altLang="en-US" dirty="0"/>
          </a:p>
        </p:txBody>
      </p:sp>
    </p:spTree>
    <p:extLst>
      <p:ext uri="{BB962C8B-B14F-4D97-AF65-F5344CB8AC3E}">
        <p14:creationId xmlns:p14="http://schemas.microsoft.com/office/powerpoint/2010/main" val="3073954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550B8-D211-46BC-BD0B-440450F29137}" type="datetimeFigureOut">
              <a:rPr lang="zh-HK" altLang="en-US" smtClean="0"/>
              <a:t>13/1/2026</a:t>
            </a:fld>
            <a:endParaRPr lang="zh-HK" altLang="en-US" dirty="0"/>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8525A-519A-4797-9051-928BB998A375}" type="slidenum">
              <a:rPr lang="zh-HK" altLang="en-US" smtClean="0"/>
              <a:t>‹#›</a:t>
            </a:fld>
            <a:endParaRPr lang="zh-HK" altLang="en-US" dirty="0"/>
          </a:p>
        </p:txBody>
      </p:sp>
    </p:spTree>
    <p:extLst>
      <p:ext uri="{BB962C8B-B14F-4D97-AF65-F5344CB8AC3E}">
        <p14:creationId xmlns:p14="http://schemas.microsoft.com/office/powerpoint/2010/main" val="1122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3NCK5l_swb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&lt;a </a:t>
            </a:r>
            <a:r>
              <a:rPr lang="en-US" altLang="zh-HK" dirty="0" err="1"/>
              <a:t>href</a:t>
            </a:r>
            <a:r>
              <a:rPr lang="en-US" altLang="zh-HK" dirty="0"/>
              <a:t>="https://www.freepik.com/vectors/subway"&gt;Subway vector created by </a:t>
            </a:r>
            <a:r>
              <a:rPr lang="en-US" altLang="zh-HK" dirty="0" err="1"/>
              <a:t>macrovector</a:t>
            </a:r>
            <a:r>
              <a:rPr lang="en-US" altLang="zh-HK" dirty="0"/>
              <a:t> - www.freepik.com&lt;/a&gt;</a:t>
            </a:r>
            <a:endParaRPr lang="zh-HK" altLang="en-US" dirty="0"/>
          </a:p>
        </p:txBody>
      </p:sp>
      <p:sp>
        <p:nvSpPr>
          <p:cNvPr id="4" name="投影片編號版面配置區 3"/>
          <p:cNvSpPr>
            <a:spLocks noGrp="1"/>
          </p:cNvSpPr>
          <p:nvPr>
            <p:ph type="sldNum" sz="quarter" idx="10"/>
          </p:nvPr>
        </p:nvSpPr>
        <p:spPr/>
        <p:txBody>
          <a:bodyPr/>
          <a:lstStyle/>
          <a:p>
            <a:fld id="{FA28525A-519A-4797-9051-928BB998A375}" type="slidenum">
              <a:rPr lang="zh-HK" altLang="en-US" smtClean="0"/>
              <a:t>1</a:t>
            </a:fld>
            <a:endParaRPr lang="zh-HK" altLang="en-US" dirty="0"/>
          </a:p>
        </p:txBody>
      </p:sp>
    </p:spTree>
    <p:extLst>
      <p:ext uri="{BB962C8B-B14F-4D97-AF65-F5344CB8AC3E}">
        <p14:creationId xmlns:p14="http://schemas.microsoft.com/office/powerpoint/2010/main" val="162569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FA28525A-519A-4797-9051-928BB998A375}" type="slidenum">
              <a:rPr lang="zh-HK" altLang="en-US" smtClean="0"/>
              <a:t>2</a:t>
            </a:fld>
            <a:endParaRPr lang="zh-HK" altLang="en-US" dirty="0"/>
          </a:p>
        </p:txBody>
      </p:sp>
    </p:spTree>
    <p:extLst>
      <p:ext uri="{BB962C8B-B14F-4D97-AF65-F5344CB8AC3E}">
        <p14:creationId xmlns:p14="http://schemas.microsoft.com/office/powerpoint/2010/main" val="409296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播放影片后，向学生提出思考问题（见第 </a:t>
            </a:r>
            <a:r>
              <a:rPr lang="en-US" altLang="zh-TW" dirty="0"/>
              <a:t>4 </a:t>
            </a:r>
            <a:r>
              <a:rPr lang="zh-TW" altLang="en-US" dirty="0"/>
              <a:t>页）</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cs typeface="+mn-cs"/>
              </a:rPr>
              <a:t>资料</a:t>
            </a:r>
            <a:r>
              <a:rPr lang="zh-TW" altLang="en-US" sz="1200" b="0" i="0" kern="1200" dirty="0">
                <a:solidFill>
                  <a:schemeClr val="tx1"/>
                </a:solidFill>
                <a:latin typeface="DFKai-SB" panose="03000509000000000000" pitchFamily="49" charset="-120"/>
                <a:ea typeface="+mn-ea"/>
                <a:cs typeface="+mn-cs"/>
              </a:rPr>
              <a:t>来源：道路安全议会</a:t>
            </a:r>
            <a:r>
              <a:rPr lang="en-US" altLang="zh-TW" sz="1200" b="0" i="0" kern="1200" dirty="0">
                <a:solidFill>
                  <a:schemeClr val="tx1"/>
                </a:solidFill>
                <a:latin typeface="DFKai-SB" panose="03000509000000000000" pitchFamily="49" charset="-120"/>
                <a:ea typeface="+mn-ea"/>
                <a:cs typeface="+mn-cs"/>
              </a:rPr>
              <a:t>---</a:t>
            </a:r>
            <a:r>
              <a:rPr lang="zh-TW" altLang="en-US" sz="1200" b="0" i="1" kern="1200" dirty="0">
                <a:solidFill>
                  <a:schemeClr val="tx1"/>
                </a:solidFill>
                <a:effectLst/>
                <a:latin typeface="+mn-lt"/>
                <a:ea typeface="+mn-ea"/>
                <a:cs typeface="+mn-cs"/>
              </a:rPr>
              <a:t>电视宣传片及短片</a:t>
            </a:r>
            <a:r>
              <a:rPr lang="en-US" altLang="zh-TW" sz="1200" b="0" i="1" kern="1200" dirty="0">
                <a:solidFill>
                  <a:schemeClr val="tx1"/>
                </a:solidFill>
                <a:effectLst/>
                <a:latin typeface="+mn-lt"/>
                <a:ea typeface="+mn-ea"/>
                <a:cs typeface="+mn-cs"/>
              </a:rPr>
              <a:t>---</a:t>
            </a:r>
            <a:r>
              <a:rPr lang="zh-TW" altLang="en-US" sz="1200" b="0" i="0" u="none" strike="noStrike" kern="1200" dirty="0">
                <a:solidFill>
                  <a:schemeClr val="tx1"/>
                </a:solidFill>
                <a:effectLst/>
                <a:latin typeface="+mn-lt"/>
                <a:ea typeface="+mn-ea"/>
                <a:cs typeface="+mn-cs"/>
                <a:hlinkClick r:id="rId3"/>
              </a:rPr>
              <a:t>行人</a:t>
            </a:r>
            <a:r>
              <a:rPr lang="en-US" altLang="zh-TW" sz="1200" b="0" i="0" u="none" strike="noStrike" kern="1200" dirty="0">
                <a:solidFill>
                  <a:schemeClr val="tx1"/>
                </a:solidFill>
                <a:effectLst/>
                <a:latin typeface="+mn-lt"/>
                <a:ea typeface="+mn-ea"/>
                <a:cs typeface="+mn-cs"/>
                <a:hlinkClick r:id="rId3"/>
              </a:rPr>
              <a:t>---</a:t>
            </a:r>
            <a:r>
              <a:rPr lang="zh-TW" altLang="en-US" sz="1200" b="0" i="0" u="none" strike="noStrike" kern="1200" dirty="0">
                <a:solidFill>
                  <a:schemeClr val="tx1"/>
                </a:solidFill>
                <a:effectLst/>
                <a:latin typeface="+mn-lt"/>
                <a:ea typeface="+mn-ea"/>
                <a:cs typeface="+mn-cs"/>
                <a:hlinkClick r:id="rId3"/>
              </a:rPr>
              <a:t>行人使用道路勿分心篇</a:t>
            </a:r>
            <a:r>
              <a:rPr lang="en-US" altLang="zh-TW" sz="1200" b="0" i="0" u="none" strike="noStrike" kern="1200" dirty="0">
                <a:solidFill>
                  <a:schemeClr val="tx1"/>
                </a:solidFill>
                <a:effectLst/>
                <a:latin typeface="+mn-lt"/>
                <a:ea typeface="+mn-ea"/>
                <a:cs typeface="+mn-cs"/>
              </a:rPr>
              <a:t>(0-025)</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b="0" i="0" kern="1200" dirty="0">
                <a:solidFill>
                  <a:schemeClr val="tx1"/>
                </a:solidFill>
                <a:latin typeface="DFKai-SB" panose="03000509000000000000" pitchFamily="49" charset="-120"/>
                <a:ea typeface="+mn-ea"/>
                <a:cs typeface="+mn-cs"/>
              </a:rPr>
              <a:t>影片名称</a:t>
            </a:r>
            <a:r>
              <a:rPr lang="zh-TW" altLang="en-US" sz="1200" b="0" i="0" kern="1200" dirty="0">
                <a:solidFill>
                  <a:schemeClr val="tx1"/>
                </a:solidFill>
                <a:latin typeface="DFKai-SB" panose="03000509000000000000" pitchFamily="49" charset="-120"/>
                <a:ea typeface="+mn-ea"/>
                <a:cs typeface="+mn-cs"/>
              </a:rPr>
              <a:t>：</a:t>
            </a:r>
            <a:r>
              <a:rPr lang="en-US" altLang="zh-TW" sz="1200" dirty="0">
                <a:latin typeface="DFKai-SB" panose="03000509000000000000" pitchFamily="49" charset="-120"/>
              </a:rPr>
              <a:t>《</a:t>
            </a:r>
            <a:r>
              <a:rPr lang="zh-TW" altLang="en-US" sz="1200" b="0" i="0" u="none" strike="noStrike" kern="1200" dirty="0">
                <a:solidFill>
                  <a:schemeClr val="tx1"/>
                </a:solidFill>
                <a:effectLst/>
                <a:latin typeface="+mn-lt"/>
                <a:ea typeface="+mn-ea"/>
                <a:cs typeface="+mn-cs"/>
                <a:hlinkClick r:id="rId3"/>
              </a:rPr>
              <a:t>行人使用道路勿分心篇</a:t>
            </a:r>
            <a:r>
              <a:rPr lang="en-US" altLang="zh-TW" sz="1200" dirty="0">
                <a:latin typeface="DFKai-SB" panose="03000509000000000000" pitchFamily="49" charset="-120"/>
              </a:rPr>
              <a:t>》</a:t>
            </a:r>
            <a:endParaRPr lang="en-US" altLang="zh-TW" dirty="0"/>
          </a:p>
          <a:p>
            <a:pPr rtl="0"/>
            <a:r>
              <a:rPr lang="zh-HK" altLang="zh-HK" sz="1200" kern="1200" dirty="0">
                <a:solidFill>
                  <a:schemeClr val="tx1"/>
                </a:solidFill>
                <a:effectLst/>
                <a:cs typeface="+mn-cs"/>
              </a:rPr>
              <a:t>网　　址：</a:t>
            </a:r>
            <a:r>
              <a:rPr lang="en-US" altLang="zh-HK" sz="1200" kern="1200" dirty="0">
                <a:solidFill>
                  <a:schemeClr val="tx1"/>
                </a:solidFill>
                <a:effectLst/>
                <a:cs typeface="+mn-cs"/>
              </a:rPr>
              <a:t>https://www.roadsafety.gov.hk/tc/other/online_video.html</a:t>
            </a:r>
            <a:endParaRPr lang="en-US" altLang="zh-TW" dirty="0"/>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3</a:t>
            </a:fld>
            <a:endParaRPr lang="zh-HK" altLang="en-US" dirty="0"/>
          </a:p>
        </p:txBody>
      </p:sp>
    </p:spTree>
    <p:extLst>
      <p:ext uri="{BB962C8B-B14F-4D97-AF65-F5344CB8AC3E}">
        <p14:creationId xmlns:p14="http://schemas.microsoft.com/office/powerpoint/2010/main" val="223137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zh-TW" altLang="en-US" dirty="0"/>
              <a:t>思考问题旨在让学生结合短片和个人生活情境，引导学生思考在日常生活中我们必须</a:t>
            </a:r>
            <a:r>
              <a:rPr lang="zh-TW" altLang="en-US" b="1" u="none" dirty="0"/>
              <a:t>考虑别人</a:t>
            </a:r>
            <a:r>
              <a:rPr lang="zh-TW" altLang="en-US" dirty="0"/>
              <a:t>，在公共场所使用手提电话时要顾及别人的情况、感受和安全。</a:t>
            </a:r>
            <a:endParaRPr lang="en-US" altLang="zh-HK" dirty="0"/>
          </a:p>
          <a:p>
            <a:pPr marL="0" indent="0">
              <a:buFont typeface="Arial" panose="020B0604020202020204" pitchFamily="34" charset="0"/>
              <a:buNone/>
            </a:pPr>
            <a:endParaRPr lang="en-US" altLang="zh-TW" sz="1200" dirty="0">
              <a:ea typeface="DFKai-SB" panose="03000509000000000000" pitchFamily="49" charset="-120"/>
            </a:endParaRPr>
          </a:p>
          <a:p>
            <a:pPr marL="0" indent="0">
              <a:buFont typeface="Arial" panose="020B0604020202020204" pitchFamily="34" charset="0"/>
              <a:buNone/>
            </a:pPr>
            <a:r>
              <a:rPr lang="zh-TW" altLang="en-US" sz="1200" dirty="0">
                <a:ea typeface="DFKai-SB" panose="03000509000000000000" pitchFamily="49" charset="-120"/>
              </a:rPr>
              <a:t>教师让学生分析第三题后，可扩阔学生的思考方向，除考虑引起安全问题外，更要注意个人在公共场所使用手提电话及电子用品的礼仪，避免影响他人或引起他人的不便，鼓励学生以同理心多投入别人的角度考虑。</a:t>
            </a:r>
            <a:endParaRPr lang="en-US" altLang="zh-TW" sz="1200" dirty="0">
              <a:ea typeface="DFKai-SB" panose="03000509000000000000" pitchFamily="49" charset="-120"/>
            </a:endParaRPr>
          </a:p>
          <a:p>
            <a:pPr marL="0" indent="0">
              <a:buFont typeface="Arial" panose="020B0604020202020204" pitchFamily="34" charset="0"/>
              <a:buNone/>
            </a:pPr>
            <a:r>
              <a:rPr lang="zh-TW" altLang="en-US" sz="1200" dirty="0">
                <a:ea typeface="DFKai-SB" panose="03000509000000000000" pitchFamily="49" charset="-120"/>
              </a:rPr>
              <a:t>举例</a:t>
            </a:r>
            <a:r>
              <a:rPr lang="en-US" altLang="zh-TW" sz="1200" dirty="0">
                <a:ea typeface="DFKai-SB" panose="03000509000000000000" pitchFamily="49" charset="-120"/>
              </a:rPr>
              <a:t>: </a:t>
            </a:r>
          </a:p>
          <a:p>
            <a:pPr marL="171450" indent="-171450">
              <a:buFont typeface="Arial" panose="020B0604020202020204" pitchFamily="34" charset="0"/>
              <a:buChar char="•"/>
            </a:pPr>
            <a:r>
              <a:rPr lang="zh-TW" altLang="en-US" sz="1200" dirty="0">
                <a:ea typeface="DFKai-SB" panose="03000509000000000000" pitchFamily="49" charset="-120"/>
              </a:rPr>
              <a:t>在路上使用手提电话及电子用品时，会否因太过投入、忘我而阻碍他人前进</a:t>
            </a:r>
            <a:endParaRPr lang="en-US" altLang="zh-TW" sz="1200" dirty="0">
              <a:ea typeface="DFKai-SB" panose="03000509000000000000" pitchFamily="49" charset="-120"/>
            </a:endParaRPr>
          </a:p>
          <a:p>
            <a:pPr marL="171450" indent="-171450">
              <a:buFont typeface="Arial" panose="020B0604020202020204" pitchFamily="34" charset="0"/>
              <a:buChar char="•"/>
            </a:pPr>
            <a:r>
              <a:rPr lang="zh-TW" altLang="en-US" sz="1200" dirty="0">
                <a:ea typeface="DFKai-SB" panose="03000509000000000000" pitchFamily="49" charset="-120"/>
              </a:rPr>
              <a:t>会否在过度挤迫的环境，自己的手提电话及电子用品触碰到别人，让人感到不快或不适</a:t>
            </a:r>
            <a:endParaRPr lang="en-US" altLang="zh-TW" sz="1200" dirty="0">
              <a:ea typeface="DFKai-SB" panose="03000509000000000000" pitchFamily="49" charset="-120"/>
            </a:endParaRPr>
          </a:p>
          <a:p>
            <a:pPr marL="171450" indent="-171450">
              <a:buFont typeface="Arial" panose="020B0604020202020204" pitchFamily="34" charset="0"/>
              <a:buChar char="•"/>
            </a:pPr>
            <a:r>
              <a:rPr lang="zh-TW" altLang="en-US" sz="1200" dirty="0">
                <a:ea typeface="DFKai-SB" panose="03000509000000000000" pitchFamily="49" charset="-120"/>
              </a:rPr>
              <a:t>会否发出声浪打扰其他人</a:t>
            </a:r>
            <a:endParaRPr lang="en-US" altLang="zh-TW" sz="1200" dirty="0">
              <a:ea typeface="DFKai-SB" panose="03000509000000000000" pitchFamily="49"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ea typeface="DFKai-SB" panose="03000509000000000000" pitchFamily="49" charset="-120"/>
              </a:rPr>
              <a:t>会否过于忘我而忽略身边有需要帮助的人</a:t>
            </a:r>
            <a:endParaRPr lang="en-US" altLang="zh-TW" sz="1200" dirty="0">
              <a:ea typeface="DFKai-SB" panose="03000509000000000000" pitchFamily="49" charset="-120"/>
            </a:endParaRPr>
          </a:p>
          <a:p>
            <a:pPr marL="171450" indent="-171450">
              <a:buFont typeface="Arial" panose="020B0604020202020204" pitchFamily="34" charset="0"/>
              <a:buChar char="•"/>
            </a:pPr>
            <a:endParaRPr lang="en-US" altLang="zh-TW" sz="1200" dirty="0">
              <a:ea typeface="DFKai-SB" panose="03000509000000000000" pitchFamily="49" charset="-120"/>
            </a:endParaRPr>
          </a:p>
          <a:p>
            <a:pPr marL="0" indent="0">
              <a:buFont typeface="Arial" panose="020B0604020202020204" pitchFamily="34" charset="0"/>
              <a:buNone/>
            </a:pPr>
            <a:r>
              <a:rPr lang="zh-TW" altLang="en-US" sz="1200" dirty="0">
                <a:ea typeface="DFKai-SB" panose="03000509000000000000" pitchFamily="49" charset="-120"/>
              </a:rPr>
              <a:t>引入下页的新闻剪辑阅读和讨论</a:t>
            </a:r>
            <a:endParaRPr lang="en-US" altLang="zh-TW" sz="1200" dirty="0">
              <a:ea typeface="DFKai-SB" panose="03000509000000000000" pitchFamily="49" charset="-120"/>
            </a:endParaRPr>
          </a:p>
          <a:p>
            <a:pPr marL="0" indent="0">
              <a:buFont typeface="Arial" panose="020B0604020202020204" pitchFamily="34" charset="0"/>
              <a:buNone/>
            </a:pPr>
            <a:endParaRPr lang="en-US" altLang="zh-TW" sz="1200" dirty="0">
              <a:ea typeface="DFKai-SB" panose="03000509000000000000" pitchFamily="49" charset="-120"/>
            </a:endParaRPr>
          </a:p>
          <a:p>
            <a:pPr marL="0" indent="0">
              <a:buFont typeface="Arial" panose="020B0604020202020204" pitchFamily="34" charset="0"/>
              <a:buNone/>
            </a:pPr>
            <a:r>
              <a:rPr lang="en-US" altLang="zh-TW" sz="1200" dirty="0">
                <a:ea typeface="DFKai-SB" panose="03000509000000000000" pitchFamily="49" charset="-120"/>
              </a:rPr>
              <a:t>&lt;a </a:t>
            </a:r>
            <a:r>
              <a:rPr lang="en-US" altLang="zh-TW" sz="1200" dirty="0" err="1">
                <a:ea typeface="DFKai-SB" panose="03000509000000000000" pitchFamily="49" charset="-120"/>
              </a:rPr>
              <a:t>href</a:t>
            </a:r>
            <a:r>
              <a:rPr lang="en-US" altLang="zh-TW" sz="1200" dirty="0">
                <a:ea typeface="DFKai-SB" panose="03000509000000000000" pitchFamily="49" charset="-120"/>
              </a:rPr>
              <a:t>="https://www.freepik.com/vectors/drive"&gt;Drive vector created by </a:t>
            </a:r>
            <a:r>
              <a:rPr lang="en-US" altLang="zh-TW" sz="1200" dirty="0" err="1">
                <a:ea typeface="DFKai-SB" panose="03000509000000000000" pitchFamily="49" charset="-120"/>
              </a:rPr>
              <a:t>upklyak</a:t>
            </a:r>
            <a:r>
              <a:rPr lang="en-US" altLang="zh-TW" sz="1200" dirty="0">
                <a:ea typeface="DFKai-SB" panose="03000509000000000000" pitchFamily="49" charset="-120"/>
              </a:rPr>
              <a:t> - www.freepik.com&lt;/a&gt;</a:t>
            </a:r>
          </a:p>
          <a:p>
            <a:pPr marL="0" indent="0">
              <a:buFont typeface="Arial" panose="020B0604020202020204" pitchFamily="34" charset="0"/>
              <a:buNone/>
            </a:pPr>
            <a:r>
              <a:rPr lang="en-US" altLang="zh-TW" sz="1200" dirty="0">
                <a:ea typeface="DFKai-SB" panose="03000509000000000000" pitchFamily="49" charset="-120"/>
              </a:rPr>
              <a:t>&lt;a </a:t>
            </a:r>
            <a:r>
              <a:rPr lang="en-US" altLang="zh-TW" sz="1200" dirty="0" err="1">
                <a:ea typeface="DFKai-SB" panose="03000509000000000000" pitchFamily="49" charset="-120"/>
              </a:rPr>
              <a:t>href</a:t>
            </a:r>
            <a:r>
              <a:rPr lang="en-US" altLang="zh-TW" sz="1200" dirty="0">
                <a:ea typeface="DFKai-SB" panose="03000509000000000000" pitchFamily="49" charset="-120"/>
              </a:rPr>
              <a:t>="https://www.freepik.com/vectors/pedestrian-crossing"&gt;Pedestrian crossing vector created by </a:t>
            </a:r>
            <a:r>
              <a:rPr lang="en-US" altLang="zh-TW" sz="1200" dirty="0" err="1">
                <a:ea typeface="DFKai-SB" panose="03000509000000000000" pitchFamily="49" charset="-120"/>
              </a:rPr>
              <a:t>pch.vector</a:t>
            </a:r>
            <a:r>
              <a:rPr lang="en-US" altLang="zh-TW" sz="1200" dirty="0">
                <a:ea typeface="DFKai-SB" panose="03000509000000000000" pitchFamily="49" charset="-120"/>
              </a:rPr>
              <a:t> - www.freepik.com&lt;/a&gt;</a:t>
            </a:r>
          </a:p>
          <a:p>
            <a:pPr marL="171450" indent="-171450">
              <a:buFont typeface="Arial" panose="020B0604020202020204" pitchFamily="34" charset="0"/>
              <a:buChar char="•"/>
            </a:pPr>
            <a:endParaRPr lang="en-US" altLang="zh-TW" sz="1200" dirty="0">
              <a:ea typeface="DFKai-SB" panose="03000509000000000000" pitchFamily="49" charset="-120"/>
            </a:endParaRPr>
          </a:p>
          <a:p>
            <a:pPr marL="0" indent="0">
              <a:buFont typeface="Arial" panose="020B0604020202020204" pitchFamily="34" charset="0"/>
              <a:buNone/>
            </a:pPr>
            <a:endParaRPr lang="zh-TW" altLang="en-US" dirty="0"/>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4</a:t>
            </a:fld>
            <a:endParaRPr lang="zh-HK" altLang="en-US" dirty="0"/>
          </a:p>
        </p:txBody>
      </p:sp>
    </p:spTree>
    <p:extLst>
      <p:ext uri="{BB962C8B-B14F-4D97-AF65-F5344CB8AC3E}">
        <p14:creationId xmlns:p14="http://schemas.microsoft.com/office/powerpoint/2010/main" val="38471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zh-TW" sz="1200" dirty="0">
                <a:ea typeface="DFKai-SB" panose="03000509000000000000" pitchFamily="49" charset="-120"/>
              </a:rPr>
              <a:t>&lt;a </a:t>
            </a:r>
            <a:r>
              <a:rPr lang="en-US" altLang="zh-TW" sz="1200" dirty="0" err="1">
                <a:ea typeface="DFKai-SB" panose="03000509000000000000" pitchFamily="49" charset="-120"/>
              </a:rPr>
              <a:t>href</a:t>
            </a:r>
            <a:r>
              <a:rPr lang="en-US" altLang="zh-TW" sz="1200" dirty="0">
                <a:ea typeface="DFKai-SB" panose="03000509000000000000" pitchFamily="49" charset="-120"/>
              </a:rPr>
              <a:t>="https://www.freepik.com/vectors/isometric-work"&gt;Isometric work vector created by </a:t>
            </a:r>
            <a:r>
              <a:rPr lang="en-US" altLang="zh-TW" sz="1200" dirty="0" err="1">
                <a:ea typeface="DFKai-SB" panose="03000509000000000000" pitchFamily="49" charset="-120"/>
              </a:rPr>
              <a:t>macrovector</a:t>
            </a:r>
            <a:r>
              <a:rPr lang="en-US" altLang="zh-TW" sz="1200" dirty="0">
                <a:ea typeface="DFKai-SB" panose="03000509000000000000" pitchFamily="49" charset="-120"/>
              </a:rPr>
              <a:t> - www.freepik.com&lt;/a&gt;</a:t>
            </a:r>
          </a:p>
          <a:p>
            <a:pPr marL="0" indent="0">
              <a:buFont typeface="Arial" panose="020B0604020202020204" pitchFamily="34" charset="0"/>
              <a:buNone/>
            </a:pPr>
            <a:endParaRPr lang="en-US" altLang="zh-TW" sz="1200" dirty="0">
              <a:ea typeface="DFKai-SB" panose="03000509000000000000" pitchFamily="49" charset="-120"/>
            </a:endParaRPr>
          </a:p>
          <a:p>
            <a:endParaRPr lang="zh-TW" altLang="en-US" dirty="0"/>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5</a:t>
            </a:fld>
            <a:endParaRPr lang="zh-HK" altLang="en-US" dirty="0"/>
          </a:p>
        </p:txBody>
      </p:sp>
    </p:spTree>
    <p:extLst>
      <p:ext uri="{BB962C8B-B14F-4D97-AF65-F5344CB8AC3E}">
        <p14:creationId xmlns:p14="http://schemas.microsoft.com/office/powerpoint/2010/main" val="427493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在讨论分享中，教师需引领学生思考在公共场合</a:t>
            </a:r>
            <a:r>
              <a:rPr lang="en-US" altLang="zh-TW" dirty="0"/>
              <a:t>/</a:t>
            </a:r>
            <a:r>
              <a:rPr lang="zh-TW" altLang="en-US" dirty="0"/>
              <a:t>交通工具上，该如何考虑他人的处境和感受，不可只从个人角度考虑，</a:t>
            </a:r>
            <a:r>
              <a:rPr lang="zh-TW" altLang="en-US" b="1" u="sng" dirty="0"/>
              <a:t>个人享用自由的同时，必须尊重他人</a:t>
            </a:r>
            <a:r>
              <a:rPr lang="zh-TW" altLang="en-US" dirty="0"/>
              <a:t>。</a:t>
            </a:r>
            <a:endParaRPr lang="en-US" altLang="zh-TW" dirty="0"/>
          </a:p>
          <a:p>
            <a:pPr marL="171450" indent="-171450">
              <a:buFont typeface="Arial" panose="020B0604020202020204" pitchFamily="34" charset="0"/>
              <a:buChar char="•"/>
            </a:pPr>
            <a:r>
              <a:rPr lang="zh-TW" altLang="en-US" dirty="0"/>
              <a:t>当大家只沉迷于手上的电子产品，容易忽略其他人的需要和感受</a:t>
            </a:r>
            <a:r>
              <a:rPr lang="en-US" altLang="zh-TW" dirty="0"/>
              <a:t>;</a:t>
            </a:r>
          </a:p>
          <a:p>
            <a:pPr marL="171450" indent="-171450">
              <a:buFont typeface="Arial" panose="020B0604020202020204" pitchFamily="34" charset="0"/>
              <a:buChar char="•"/>
            </a:pPr>
            <a:r>
              <a:rPr lang="zh-TW" altLang="en-US" sz="1200" dirty="0">
                <a:solidFill>
                  <a:schemeClr val="accent4">
                    <a:lumMod val="50000"/>
                  </a:schemeClr>
                </a:solidFill>
                <a:latin typeface="微軟正黑體" panose="020B0604030504040204" pitchFamily="34" charset="-120"/>
                <a:ea typeface="微軟正黑體" panose="020B0604030504040204" pitchFamily="34" charset="-120"/>
              </a:rPr>
              <a:t>手提电话或电子产品若产生太大声浪，</a:t>
            </a:r>
            <a:r>
              <a:rPr lang="zh-TW" altLang="en-US" dirty="0"/>
              <a:t>只会使公共地方变得嘈吵混乱，随时引起乘客间不必要的冲突，自己亦不会得到宁静</a:t>
            </a:r>
            <a:r>
              <a:rPr lang="en-US" altLang="zh-TW" dirty="0"/>
              <a:t>;</a:t>
            </a:r>
          </a:p>
          <a:p>
            <a:pPr marL="171450" indent="-171450">
              <a:buFont typeface="Arial" panose="020B0604020202020204" pitchFamily="34" charset="0"/>
              <a:buChar char="•"/>
            </a:pPr>
            <a:r>
              <a:rPr lang="zh-TW" altLang="en-US" dirty="0"/>
              <a:t>乘客有自由运用手提电话，但另一角度，不运用手提电话的乘客亦有权享受宁静的空间。</a:t>
            </a:r>
            <a:endParaRPr lang="en-US" altLang="zh-TW" dirty="0"/>
          </a:p>
          <a:p>
            <a:pPr marL="171450" indent="-171450">
              <a:buFont typeface="Arial" panose="020B0604020202020204" pitchFamily="34" charset="0"/>
              <a:buChar char="•"/>
            </a:pPr>
            <a:endParaRPr lang="en-US" altLang="zh-TW" dirty="0"/>
          </a:p>
          <a:p>
            <a:r>
              <a:rPr lang="zh-TW" altLang="en-US" dirty="0"/>
              <a:t>学生在讨论后，应能明白我们身为社会一员，在公共场合</a:t>
            </a:r>
            <a:r>
              <a:rPr lang="en-US" altLang="zh-TW" dirty="0"/>
              <a:t>/</a:t>
            </a:r>
            <a:r>
              <a:rPr lang="zh-TW" altLang="en-US" dirty="0"/>
              <a:t>公共交通工具上，应要多关顾其他人的情况，避免只做「电子产品的奴隶」，妄顾他人感受和所需。</a:t>
            </a:r>
            <a:endParaRPr lang="en-US" altLang="zh-TW" dirty="0"/>
          </a:p>
          <a:p>
            <a:pPr marL="0" indent="0">
              <a:buFont typeface="Arial" panose="020B0604020202020204" pitchFamily="34" charset="0"/>
              <a:buNone/>
            </a:pPr>
            <a:endParaRPr lang="en-US" altLang="zh-TW" sz="1200" dirty="0">
              <a:ea typeface="DFKai-SB" panose="03000509000000000000" pitchFamily="49" charset="-120"/>
            </a:endParaRPr>
          </a:p>
          <a:p>
            <a:pPr marL="0" indent="0">
              <a:buFont typeface="Arial" panose="020B0604020202020204" pitchFamily="34" charset="0"/>
              <a:buNone/>
            </a:pPr>
            <a:r>
              <a:rPr lang="zh-TW" altLang="en-US" sz="1200" dirty="0">
                <a:ea typeface="DFKai-SB" panose="03000509000000000000" pitchFamily="49" charset="-120"/>
              </a:rPr>
              <a:t>教师在总结时应带出：</a:t>
            </a:r>
            <a:endParaRPr lang="en-US" altLang="zh-TW" sz="1200" dirty="0">
              <a:ea typeface="DFKai-SB" panose="03000509000000000000" pitchFamily="49" charset="-12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1" u="none" dirty="0">
                <a:ea typeface="DFKai-SB" panose="03000509000000000000" pitchFamily="49" charset="-120"/>
              </a:rPr>
              <a:t>任何时候都应抱持</a:t>
            </a:r>
            <a:r>
              <a:rPr lang="zh-TW" altLang="en-US" sz="1200" b="1" u="sng" dirty="0">
                <a:ea typeface="DFKai-SB" panose="03000509000000000000" pitchFamily="49" charset="-120"/>
              </a:rPr>
              <a:t>同理心及尊重他人的态度</a:t>
            </a:r>
            <a:r>
              <a:rPr lang="zh-TW" altLang="en-US" sz="1200" b="1" u="none" dirty="0">
                <a:ea typeface="DFKai-SB" panose="03000509000000000000" pitchFamily="49" charset="-120"/>
              </a:rPr>
              <a:t>，</a:t>
            </a:r>
            <a:r>
              <a:rPr lang="zh-TW" altLang="en-US" sz="1200" dirty="0">
                <a:ea typeface="DFKai-SB" panose="03000509000000000000" pitchFamily="49" charset="-120"/>
              </a:rPr>
              <a:t>学生更需要留意旁人的感受和需要，多</a:t>
            </a:r>
            <a:r>
              <a:rPr lang="zh-TW" altLang="en-US" dirty="0"/>
              <a:t>为别人设想</a:t>
            </a:r>
            <a:r>
              <a:rPr lang="zh-TW" altLang="en-US" sz="1200" dirty="0">
                <a:ea typeface="DFKai-SB" panose="03000509000000000000" pitchFamily="49" charset="-120"/>
              </a:rPr>
              <a:t>。</a:t>
            </a:r>
            <a:endParaRPr lang="en-US" altLang="zh-TW" sz="1200" dirty="0">
              <a:ea typeface="DFKai-SB" panose="03000509000000000000" pitchFamily="49" charset="-120"/>
            </a:endParaRPr>
          </a:p>
          <a:p>
            <a:pPr marL="171450" indent="-171450">
              <a:buFont typeface="Arial" panose="020B0604020202020204" pitchFamily="34" charset="0"/>
              <a:buChar char="•"/>
            </a:pPr>
            <a:r>
              <a:rPr lang="zh-TW" altLang="en-US" sz="1200" dirty="0">
                <a:ea typeface="DFKai-SB" panose="03000509000000000000" pitchFamily="49" charset="-120"/>
              </a:rPr>
              <a:t>在公共地方恰当使用电子产品亦是公民责任</a:t>
            </a:r>
            <a:endParaRPr lang="en-US" altLang="zh-TW" sz="1200" dirty="0">
              <a:ea typeface="DFKai-SB" panose="03000509000000000000" pitchFamily="49" charset="-120"/>
            </a:endParaRPr>
          </a:p>
          <a:p>
            <a:pPr marL="171450" indent="-171450">
              <a:buFont typeface="Arial" panose="020B0604020202020204" pitchFamily="34" charset="0"/>
              <a:buChar char="•"/>
            </a:pPr>
            <a:endParaRPr lang="en-US" altLang="zh-TW" sz="1200" dirty="0">
              <a:ea typeface="DFKai-SB" panose="03000509000000000000" pitchFamily="49" charset="-120"/>
            </a:endParaRPr>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6</a:t>
            </a:fld>
            <a:endParaRPr lang="zh-HK" altLang="en-US" dirty="0"/>
          </a:p>
        </p:txBody>
      </p:sp>
    </p:spTree>
    <p:extLst>
      <p:ext uri="{BB962C8B-B14F-4D97-AF65-F5344CB8AC3E}">
        <p14:creationId xmlns:p14="http://schemas.microsoft.com/office/powerpoint/2010/main" val="47753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资料来源</a:t>
            </a:r>
            <a:r>
              <a:rPr lang="en-US" altLang="zh-TW" dirty="0"/>
              <a:t>: </a:t>
            </a:r>
            <a:r>
              <a:rPr lang="en-US" altLang="zh-HK" dirty="0"/>
              <a:t>https://www.edbchinese.hk/trad/tc/topic11b.html</a:t>
            </a:r>
            <a:endParaRPr lang="zh-HK" altLang="en-US" dirty="0"/>
          </a:p>
        </p:txBody>
      </p:sp>
      <p:sp>
        <p:nvSpPr>
          <p:cNvPr id="4" name="投影片編號版面配置區 3"/>
          <p:cNvSpPr>
            <a:spLocks noGrp="1"/>
          </p:cNvSpPr>
          <p:nvPr>
            <p:ph type="sldNum" sz="quarter" idx="10"/>
          </p:nvPr>
        </p:nvSpPr>
        <p:spPr/>
        <p:txBody>
          <a:bodyPr/>
          <a:lstStyle/>
          <a:p>
            <a:fld id="{FA28525A-519A-4797-9051-928BB998A375}" type="slidenum">
              <a:rPr lang="zh-HK" altLang="en-US" smtClean="0"/>
              <a:t>8</a:t>
            </a:fld>
            <a:endParaRPr lang="zh-HK" altLang="en-US" dirty="0"/>
          </a:p>
        </p:txBody>
      </p:sp>
    </p:spTree>
    <p:extLst>
      <p:ext uri="{BB962C8B-B14F-4D97-AF65-F5344CB8AC3E}">
        <p14:creationId xmlns:p14="http://schemas.microsoft.com/office/powerpoint/2010/main" val="330704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如学生未能想出其他例子，教师可以给予提示，目标是让学生巩固今堂所学</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凡事都应将心比心。</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例如</a:t>
            </a:r>
            <a:r>
              <a:rPr lang="en-US" altLang="zh-TW"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在座位上不要把双脚打开、伸出，阻碍其他乘客</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让座予有需要人仕</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放好大件的行李、以免阻碍其他乘客</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背包放身前，以免碰撞到身后的乘客</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&lt;a </a:t>
            </a:r>
            <a:r>
              <a:rPr lang="en-US" altLang="zh-TW" sz="1200" kern="1200" dirty="0" err="1">
                <a:solidFill>
                  <a:schemeClr val="tx1"/>
                </a:solidFill>
                <a:effectLst/>
                <a:latin typeface="+mn-lt"/>
                <a:ea typeface="+mn-ea"/>
                <a:cs typeface="+mn-cs"/>
              </a:rPr>
              <a:t>href</a:t>
            </a:r>
            <a:r>
              <a:rPr lang="en-US" altLang="zh-TW" sz="1200" kern="1200" dirty="0">
                <a:solidFill>
                  <a:schemeClr val="tx1"/>
                </a:solidFill>
                <a:effectLst/>
                <a:latin typeface="+mn-lt"/>
                <a:ea typeface="+mn-ea"/>
                <a:cs typeface="+mn-cs"/>
              </a:rPr>
              <a:t>="https://www.freepik.com/vectors/commute"&gt;Commute vector created by </a:t>
            </a:r>
            <a:r>
              <a:rPr lang="en-US" altLang="zh-TW" sz="1200" kern="1200" dirty="0" err="1">
                <a:solidFill>
                  <a:schemeClr val="tx1"/>
                </a:solidFill>
                <a:effectLst/>
                <a:latin typeface="+mn-lt"/>
                <a:ea typeface="+mn-ea"/>
                <a:cs typeface="+mn-cs"/>
              </a:rPr>
              <a:t>pch.vector</a:t>
            </a:r>
            <a:r>
              <a:rPr lang="en-US" altLang="zh-TW" sz="1200" kern="1200" dirty="0">
                <a:solidFill>
                  <a:schemeClr val="tx1"/>
                </a:solidFill>
                <a:effectLst/>
                <a:latin typeface="+mn-lt"/>
                <a:ea typeface="+mn-ea"/>
                <a:cs typeface="+mn-cs"/>
              </a:rPr>
              <a:t> - www.freepik.com&lt;/a&gt;</a:t>
            </a:r>
            <a:endParaRPr lang="zh-TW" altLang="en-US" dirty="0"/>
          </a:p>
        </p:txBody>
      </p:sp>
      <p:sp>
        <p:nvSpPr>
          <p:cNvPr id="4" name="Slide Number Placeholder 3"/>
          <p:cNvSpPr>
            <a:spLocks noGrp="1"/>
          </p:cNvSpPr>
          <p:nvPr>
            <p:ph type="sldNum" sz="quarter" idx="10"/>
          </p:nvPr>
        </p:nvSpPr>
        <p:spPr/>
        <p:txBody>
          <a:bodyPr/>
          <a:lstStyle/>
          <a:p>
            <a:fld id="{FA28525A-519A-4797-9051-928BB998A375}" type="slidenum">
              <a:rPr lang="zh-HK" altLang="en-US" smtClean="0"/>
              <a:t>9</a:t>
            </a:fld>
            <a:endParaRPr lang="zh-HK" altLang="en-US" dirty="0"/>
          </a:p>
        </p:txBody>
      </p:sp>
    </p:spTree>
    <p:extLst>
      <p:ext uri="{BB962C8B-B14F-4D97-AF65-F5344CB8AC3E}">
        <p14:creationId xmlns:p14="http://schemas.microsoft.com/office/powerpoint/2010/main" val="3736667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zh-TW" altLang="en-US"/>
              <a:t>按一下以編輯母片標題樣式</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zh-HK"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252312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6" name="Footer Placeholder 5"/>
          <p:cNvSpPr>
            <a:spLocks noGrp="1"/>
          </p:cNvSpPr>
          <p:nvPr>
            <p:ph type="ftr" sz="quarter" idx="11"/>
          </p:nvPr>
        </p:nvSpPr>
        <p:spPr/>
        <p:txBody>
          <a:bodyPr/>
          <a:lstStyle/>
          <a:p>
            <a:endParaRPr lang="zh-HK" alt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323082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zh-TW" altLang="en-US"/>
              <a:t>按一下以編輯母片標題樣式</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4" name="Date Placeholder 3"/>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261283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zh-TW" altLang="en-US"/>
              <a:t>按一下以編輯母片標題樣式</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4" name="Date Placeholder 3"/>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1144841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75336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1155665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382813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2293161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1161293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11" name="矩形 10"/>
          <p:cNvSpPr/>
          <p:nvPr userDrawn="1"/>
        </p:nvSpPr>
        <p:spPr>
          <a:xfrm>
            <a:off x="0" y="0"/>
            <a:ext cx="9144000" cy="6858000"/>
          </a:xfrm>
          <a:prstGeom prst="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12" name="矩形 11"/>
          <p:cNvSpPr/>
          <p:nvPr userDrawn="1"/>
        </p:nvSpPr>
        <p:spPr>
          <a:xfrm>
            <a:off x="387350" y="355601"/>
            <a:ext cx="8369300" cy="876300"/>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3" name="矩形 12"/>
          <p:cNvSpPr/>
          <p:nvPr userDrawn="1"/>
        </p:nvSpPr>
        <p:spPr>
          <a:xfrm>
            <a:off x="387350" y="1460500"/>
            <a:ext cx="8369300" cy="5041901"/>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4" name="Title 1"/>
          <p:cNvSpPr>
            <a:spLocks noGrp="1"/>
          </p:cNvSpPr>
          <p:nvPr>
            <p:ph type="title"/>
          </p:nvPr>
        </p:nvSpPr>
        <p:spPr>
          <a:xfrm>
            <a:off x="628650" y="365126"/>
            <a:ext cx="7886700" cy="866775"/>
          </a:xfrm>
        </p:spPr>
        <p:txBody>
          <a:bodyPr/>
          <a:lstStyle>
            <a:lvl1pPr algn="ctr">
              <a:defRPr/>
            </a:lvl1pPr>
          </a:lstStyle>
          <a:p>
            <a:r>
              <a:rPr lang="zh-TW" altLang="en-US" dirty="0"/>
              <a:t>按一下以編輯母片標題樣式</a:t>
            </a:r>
            <a:endParaRPr lang="en-US" dirty="0"/>
          </a:p>
        </p:txBody>
      </p:sp>
      <p:sp>
        <p:nvSpPr>
          <p:cNvPr id="18"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13/1/2026</a:t>
            </a:fld>
            <a:endParaRPr lang="zh-HK" altLang="en-US" dirty="0"/>
          </a:p>
        </p:txBody>
      </p:sp>
      <p:sp>
        <p:nvSpPr>
          <p:cNvPr id="19"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20"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dirty="0"/>
          </a:p>
        </p:txBody>
      </p:sp>
    </p:spTree>
    <p:extLst>
      <p:ext uri="{BB962C8B-B14F-4D97-AF65-F5344CB8AC3E}">
        <p14:creationId xmlns:p14="http://schemas.microsoft.com/office/powerpoint/2010/main" val="3077877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空白">
    <p:spTree>
      <p:nvGrpSpPr>
        <p:cNvPr id="1" name=""/>
        <p:cNvGrpSpPr/>
        <p:nvPr/>
      </p:nvGrpSpPr>
      <p:grpSpPr>
        <a:xfrm>
          <a:off x="0" y="0"/>
          <a:ext cx="0" cy="0"/>
          <a:chOff x="0" y="0"/>
          <a:chExt cx="0" cy="0"/>
        </a:xfrm>
      </p:grpSpPr>
      <p:sp>
        <p:nvSpPr>
          <p:cNvPr id="11" name="矩形 10"/>
          <p:cNvSpPr/>
          <p:nvPr userDrawn="1"/>
        </p:nvSpPr>
        <p:spPr>
          <a:xfrm>
            <a:off x="0" y="0"/>
            <a:ext cx="9144000" cy="6858000"/>
          </a:xfrm>
          <a:prstGeom prst="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2400" b="0" i="0" u="none" strike="noStrike" kern="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12" name="矩形 11"/>
          <p:cNvSpPr/>
          <p:nvPr userDrawn="1"/>
        </p:nvSpPr>
        <p:spPr>
          <a:xfrm>
            <a:off x="387350" y="4826000"/>
            <a:ext cx="8369300" cy="1625601"/>
          </a:xfrm>
          <a:prstGeom prst="rect">
            <a:avLst/>
          </a:prstGeom>
          <a:solidFill>
            <a:schemeClr val="bg1"/>
          </a:solid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3" name="矩形 12"/>
          <p:cNvSpPr/>
          <p:nvPr userDrawn="1"/>
        </p:nvSpPr>
        <p:spPr>
          <a:xfrm>
            <a:off x="387350" y="381000"/>
            <a:ext cx="8369300" cy="4190999"/>
          </a:xfrm>
          <a:prstGeom prst="rect">
            <a:avLst/>
          </a:prstGeom>
          <a:noFill/>
          <a:ln w="76200" cap="flat" cmpd="sng" algn="ctr">
            <a:solidFill>
              <a:schemeClr val="bg1"/>
            </a:solidFill>
            <a:prstDash val="solid"/>
            <a:miter lim="800000"/>
          </a:ln>
          <a:effectLst/>
        </p:spPr>
        <p:txBody>
          <a:bodyPr rtlCol="0" anchor="ctr"/>
          <a:lstStyle/>
          <a:p>
            <a:pPr algn="ctr" defTabSz="685800">
              <a:defRPr/>
            </a:pPr>
            <a:endParaRPr kumimoji="1" lang="zh-CN" altLang="en-US" kern="0" dirty="0">
              <a:solidFill>
                <a:srgbClr val="FFFFFF"/>
              </a:solidFill>
              <a:latin typeface="Montserrat" panose="00000500000000000000" charset="0"/>
              <a:ea typeface="Montserrat" panose="00000500000000000000" charset="0"/>
              <a:cs typeface="Montserrat" panose="00000500000000000000" charset="0"/>
            </a:endParaRPr>
          </a:p>
        </p:txBody>
      </p:sp>
      <p:sp>
        <p:nvSpPr>
          <p:cNvPr id="18" name="Date Placeholder 3"/>
          <p:cNvSpPr>
            <a:spLocks noGrp="1"/>
          </p:cNvSpPr>
          <p:nvPr>
            <p:ph type="dt" sz="half" idx="10"/>
          </p:nvPr>
        </p:nvSpPr>
        <p:spPr>
          <a:xfrm>
            <a:off x="628650" y="6548855"/>
            <a:ext cx="2057400" cy="293103"/>
          </a:xfrm>
        </p:spPr>
        <p:txBody>
          <a:bodyPr/>
          <a:lstStyle>
            <a:lvl1pPr>
              <a:defRPr>
                <a:solidFill>
                  <a:schemeClr val="bg1"/>
                </a:solidFill>
              </a:defRPr>
            </a:lvl1pPr>
          </a:lstStyle>
          <a:p>
            <a:fld id="{7EC5F090-83BF-44D4-9170-71616FC09A1C}" type="datetimeFigureOut">
              <a:rPr lang="zh-HK" altLang="en-US" smtClean="0"/>
              <a:pPr/>
              <a:t>13/1/2026</a:t>
            </a:fld>
            <a:endParaRPr lang="zh-HK" altLang="en-US" dirty="0"/>
          </a:p>
        </p:txBody>
      </p:sp>
      <p:sp>
        <p:nvSpPr>
          <p:cNvPr id="19" name="Footer Placeholder 4"/>
          <p:cNvSpPr>
            <a:spLocks noGrp="1"/>
          </p:cNvSpPr>
          <p:nvPr>
            <p:ph type="ftr" sz="quarter" idx="11"/>
          </p:nvPr>
        </p:nvSpPr>
        <p:spPr>
          <a:xfrm>
            <a:off x="3028950" y="6548855"/>
            <a:ext cx="3086100" cy="293103"/>
          </a:xfrm>
        </p:spPr>
        <p:txBody>
          <a:bodyPr/>
          <a:lstStyle>
            <a:lvl1pPr>
              <a:defRPr>
                <a:solidFill>
                  <a:schemeClr val="bg1"/>
                </a:solidFill>
              </a:defRPr>
            </a:lvl1pPr>
          </a:lstStyle>
          <a:p>
            <a:endParaRPr lang="zh-HK" altLang="en-US" dirty="0"/>
          </a:p>
        </p:txBody>
      </p:sp>
      <p:sp>
        <p:nvSpPr>
          <p:cNvPr id="20" name="Slide Number Placeholder 5"/>
          <p:cNvSpPr>
            <a:spLocks noGrp="1"/>
          </p:cNvSpPr>
          <p:nvPr>
            <p:ph type="sldNum" sz="quarter" idx="12"/>
          </p:nvPr>
        </p:nvSpPr>
        <p:spPr>
          <a:xfrm>
            <a:off x="6457950" y="6548855"/>
            <a:ext cx="2057400" cy="293103"/>
          </a:xfrm>
        </p:spPr>
        <p:txBody>
          <a:bodyPr/>
          <a:lstStyle>
            <a:lvl1pPr>
              <a:defRPr>
                <a:solidFill>
                  <a:schemeClr val="bg1"/>
                </a:solidFill>
              </a:defRPr>
            </a:lvl1pPr>
          </a:lstStyle>
          <a:p>
            <a:fld id="{649A130A-8834-440D-9EE0-0702A5BEB2C4}" type="slidenum">
              <a:rPr lang="zh-HK" altLang="en-US" smtClean="0"/>
              <a:pPr/>
              <a:t>‹#›</a:t>
            </a:fld>
            <a:endParaRPr lang="zh-HK" altLang="en-US" dirty="0"/>
          </a:p>
        </p:txBody>
      </p:sp>
    </p:spTree>
    <p:extLst>
      <p:ext uri="{BB962C8B-B14F-4D97-AF65-F5344CB8AC3E}">
        <p14:creationId xmlns:p14="http://schemas.microsoft.com/office/powerpoint/2010/main" val="23309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189981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11"/>
          </p:nvPr>
        </p:nvSpPr>
        <p:spPr/>
        <p:txBody>
          <a:bodyPr/>
          <a:lstStyle/>
          <a:p>
            <a:endParaRPr lang="zh-HK" alt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111329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TW" altLang="en-US"/>
              <a:t>按一下以編輯母片標題樣式</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6" name="Footer Placeholder 5"/>
          <p:cNvSpPr>
            <a:spLocks noGrp="1"/>
          </p:cNvSpPr>
          <p:nvPr>
            <p:ph type="ftr" sz="quarter" idx="11"/>
          </p:nvPr>
        </p:nvSpPr>
        <p:spPr/>
        <p:txBody>
          <a:bodyPr/>
          <a:lstStyle/>
          <a:p>
            <a:endParaRPr lang="zh-HK" alt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425808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8" name="Footer Placeholder 7"/>
          <p:cNvSpPr>
            <a:spLocks noGrp="1"/>
          </p:cNvSpPr>
          <p:nvPr>
            <p:ph type="ftr" sz="quarter" idx="11"/>
          </p:nvPr>
        </p:nvSpPr>
        <p:spPr/>
        <p:txBody>
          <a:bodyPr/>
          <a:lstStyle/>
          <a:p>
            <a:endParaRPr lang="zh-HK" alt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253955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4" name="Footer Placeholder 3"/>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265030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3" name="Footer Placeholder 2"/>
          <p:cNvSpPr>
            <a:spLocks noGrp="1"/>
          </p:cNvSpPr>
          <p:nvPr>
            <p:ph type="ftr" sz="quarter" idx="11"/>
          </p:nvPr>
        </p:nvSpPr>
        <p:spPr/>
        <p:txBody>
          <a:bodyPr/>
          <a:lstStyle/>
          <a:p>
            <a:endParaRPr lang="zh-HK" alt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318332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6" name="Footer Placeholder 5"/>
          <p:cNvSpPr>
            <a:spLocks noGrp="1"/>
          </p:cNvSpPr>
          <p:nvPr>
            <p:ph type="ftr" sz="quarter" idx="11"/>
          </p:nvPr>
        </p:nvSpPr>
        <p:spPr/>
        <p:txBody>
          <a:bodyPr/>
          <a:lstStyle/>
          <a:p>
            <a:endParaRPr lang="zh-HK" alt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179183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dirty="0"/>
              <a:t>按一下图示以新增图片</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7EC5F090-83BF-44D4-9170-71616FC09A1C}" type="datetimeFigureOut">
              <a:rPr lang="zh-HK" altLang="en-US" smtClean="0"/>
              <a:t>13/1/2026</a:t>
            </a:fld>
            <a:endParaRPr lang="zh-HK" altLang="en-US" dirty="0"/>
          </a:p>
        </p:txBody>
      </p:sp>
      <p:sp>
        <p:nvSpPr>
          <p:cNvPr id="6" name="Footer Placeholder 5"/>
          <p:cNvSpPr>
            <a:spLocks noGrp="1"/>
          </p:cNvSpPr>
          <p:nvPr>
            <p:ph type="ftr" sz="quarter" idx="11"/>
          </p:nvPr>
        </p:nvSpPr>
        <p:spPr/>
        <p:txBody>
          <a:bodyPr/>
          <a:lstStyle/>
          <a:p>
            <a:endParaRPr lang="zh-HK" alt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67112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1">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7EC5F090-83BF-44D4-9170-71616FC09A1C}" type="datetimeFigureOut">
              <a:rPr lang="zh-HK" altLang="en-US" smtClean="0"/>
              <a:t>13/1/2026</a:t>
            </a:fld>
            <a:endParaRPr lang="zh-HK" alt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zh-HK" alt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649A130A-8834-440D-9EE0-0702A5BEB2C4}" type="slidenum">
              <a:rPr lang="zh-HK" altLang="en-US" smtClean="0"/>
              <a:t>‹#›</a:t>
            </a:fld>
            <a:endParaRPr lang="zh-HK" altLang="en-US" dirty="0"/>
          </a:p>
        </p:txBody>
      </p:sp>
    </p:spTree>
    <p:extLst>
      <p:ext uri="{BB962C8B-B14F-4D97-AF65-F5344CB8AC3E}">
        <p14:creationId xmlns:p14="http://schemas.microsoft.com/office/powerpoint/2010/main" val="1419023047"/>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3667" r:id="rId18"/>
    <p:sldLayoutId id="2147483676" r:id="rId19"/>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3NCK5l_swb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BE4D3"/>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52219" y="994370"/>
            <a:ext cx="7729287" cy="1294060"/>
          </a:xfrm>
        </p:spPr>
        <p:txBody>
          <a:bodyPr anchor="t">
            <a:normAutofit fontScale="90000"/>
          </a:bodyPr>
          <a:lstStyle/>
          <a:p>
            <a:pPr>
              <a:lnSpc>
                <a:spcPct val="100000"/>
              </a:lnSpc>
            </a:pPr>
            <a:r>
              <a:rPr lang="zh-TW" altLang="en-US" sz="4400" b="1" spc="100" dirty="0">
                <a:solidFill>
                  <a:schemeClr val="bg1"/>
                </a:solidFill>
                <a:latin typeface="微軟正黑體" panose="020B0604030504040204" pitchFamily="34" charset="-120"/>
                <a:ea typeface="微軟正黑體" panose="020B0604030504040204" pitchFamily="34" charset="-120"/>
              </a:rPr>
              <a:t>生活事件事例</a:t>
            </a:r>
            <a:br>
              <a:rPr lang="en-US" altLang="zh-TW" sz="4400" b="1" spc="100" dirty="0">
                <a:solidFill>
                  <a:schemeClr val="bg1"/>
                </a:solidFill>
                <a:latin typeface="微軟正黑體" panose="020B0604030504040204" pitchFamily="34" charset="-120"/>
                <a:ea typeface="微軟正黑體" panose="020B0604030504040204" pitchFamily="34" charset="-120"/>
              </a:rPr>
            </a:br>
            <a:r>
              <a:rPr lang="zh-TW" altLang="en-US" sz="4400" b="1" spc="100" dirty="0">
                <a:solidFill>
                  <a:schemeClr val="bg1"/>
                </a:solidFill>
                <a:latin typeface="微軟正黑體" panose="020B0604030504040204" pitchFamily="34" charset="-120"/>
                <a:ea typeface="微軟正黑體" panose="020B0604030504040204" pitchFamily="34" charset="-120"/>
              </a:rPr>
              <a:t>「将心比心」</a:t>
            </a:r>
            <a:endParaRPr lang="zh-HK" altLang="en-US" sz="4400" b="1" spc="100" dirty="0">
              <a:solidFill>
                <a:schemeClr val="bg1"/>
              </a:solidFill>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965347" y="3386979"/>
            <a:ext cx="4629151" cy="2419067"/>
          </a:xfrm>
        </p:spPr>
        <p:txBody>
          <a:bodyPr>
            <a:noAutofit/>
          </a:bodyPr>
          <a:lstStyle/>
          <a:p>
            <a:pPr algn="l" defTabSz="685800">
              <a:lnSpc>
                <a:spcPct val="100000"/>
              </a:lnSpc>
              <a:spcBef>
                <a:spcPts val="0"/>
              </a:spcBef>
            </a:pPr>
            <a:r>
              <a:rPr lang="zh-TW" altLang="en-US"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价值观教育</a:t>
            </a:r>
            <a:endPar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defTabSz="685800">
              <a:lnSpc>
                <a:spcPct val="100000"/>
              </a:lnSpc>
              <a:spcBef>
                <a:spcPts val="0"/>
              </a:spcBef>
            </a:pPr>
            <a:r>
              <a:rPr lang="zh-TW" altLang="en-US"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初小至高小</a:t>
            </a:r>
            <a:endPar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defTabSz="685800">
              <a:lnSpc>
                <a:spcPct val="100000"/>
              </a:lnSpc>
              <a:spcBef>
                <a:spcPts val="0"/>
              </a:spcBef>
            </a:pPr>
            <a:r>
              <a:rPr lang="zh-TW" altLang="en-US"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教育局</a:t>
            </a:r>
            <a:endPar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defTabSz="685800">
              <a:lnSpc>
                <a:spcPct val="100000"/>
              </a:lnSpc>
              <a:spcBef>
                <a:spcPts val="0"/>
              </a:spcBef>
            </a:pPr>
            <a:r>
              <a:rPr lang="zh-TW" altLang="en-US"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德育、公民及国民教育组制作</a:t>
            </a:r>
            <a:endPar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l" defTabSz="685800">
              <a:lnSpc>
                <a:spcPct val="100000"/>
              </a:lnSpc>
              <a:spcBef>
                <a:spcPts val="0"/>
              </a:spcBef>
            </a:pPr>
            <a:r>
              <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2022</a:t>
            </a:r>
            <a:r>
              <a:rPr lang="zh-TW" altLang="en-US"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lang="en-US" altLang="zh-TW" sz="2000" b="1" dirty="0">
              <a:ln w="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矩形 7">
            <a:extLst>
              <a:ext uri="{FF2B5EF4-FFF2-40B4-BE49-F238E27FC236}">
                <a16:creationId xmlns:a16="http://schemas.microsoft.com/office/drawing/2014/main" id="{7A326B75-49B8-46C3-A5E7-A682F4B745CC}"/>
              </a:ext>
            </a:extLst>
          </p:cNvPr>
          <p:cNvSpPr/>
          <p:nvPr/>
        </p:nvSpPr>
        <p:spPr>
          <a:xfrm>
            <a:off x="6596732" y="6562699"/>
            <a:ext cx="2361658" cy="2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5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 name="矩形 3"/>
          <p:cNvSpPr/>
          <p:nvPr/>
        </p:nvSpPr>
        <p:spPr>
          <a:xfrm>
            <a:off x="5854147" y="6439588"/>
            <a:ext cx="3590877" cy="246221"/>
          </a:xfrm>
          <a:prstGeom prst="rect">
            <a:avLst/>
          </a:prstGeom>
        </p:spPr>
        <p:txBody>
          <a:bodyPr wrap="square">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1026" name="Picture 2" descr="People subway transport poster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21193" t="16582" r="22897" b="20380"/>
          <a:stretch/>
        </p:blipFill>
        <p:spPr bwMode="auto">
          <a:xfrm>
            <a:off x="5210255" y="3743656"/>
            <a:ext cx="333375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9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047" y="939121"/>
            <a:ext cx="6343202" cy="709865"/>
          </a:xfrm>
        </p:spPr>
        <p:txBody>
          <a:bodyP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学习重点</a:t>
            </a:r>
          </a:p>
        </p:txBody>
      </p:sp>
      <p:pic>
        <p:nvPicPr>
          <p:cNvPr id="6" name="圖片 3">
            <a:extLst>
              <a:ext uri="{FF2B5EF4-FFF2-40B4-BE49-F238E27FC236}">
                <a16:creationId xmlns:a16="http://schemas.microsoft.com/office/drawing/2014/main" id="{7C215A4E-672E-4B67-9E28-20228383E6E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1696" y="2052776"/>
            <a:ext cx="7258854" cy="4506850"/>
          </a:xfrm>
          <a:prstGeom prst="rect">
            <a:avLst/>
          </a:prstGeom>
        </p:spPr>
      </p:pic>
      <p:graphicFrame>
        <p:nvGraphicFramePr>
          <p:cNvPr id="7" name="Table 8">
            <a:extLst>
              <a:ext uri="{FF2B5EF4-FFF2-40B4-BE49-F238E27FC236}">
                <a16:creationId xmlns:a16="http://schemas.microsoft.com/office/drawing/2014/main" id="{1692DD13-8D27-AE43-B204-ACCEFCC07401}"/>
              </a:ext>
            </a:extLst>
          </p:cNvPr>
          <p:cNvGraphicFramePr>
            <a:graphicFrameLocks noGrp="1"/>
          </p:cNvGraphicFramePr>
          <p:nvPr>
            <p:extLst>
              <p:ext uri="{D42A27DB-BD31-4B8C-83A1-F6EECF244321}">
                <p14:modId xmlns:p14="http://schemas.microsoft.com/office/powerpoint/2010/main" val="1836212440"/>
              </p:ext>
            </p:extLst>
          </p:nvPr>
        </p:nvGraphicFramePr>
        <p:xfrm>
          <a:off x="1433886" y="2623368"/>
          <a:ext cx="6294474" cy="3674552"/>
        </p:xfrm>
        <a:graphic>
          <a:graphicData uri="http://schemas.openxmlformats.org/drawingml/2006/table">
            <a:tbl>
              <a:tblPr firstRow="1" bandRow="1">
                <a:tableStyleId>{2D5ABB26-0587-4C30-8999-92F81FD0307C}</a:tableStyleId>
              </a:tblPr>
              <a:tblGrid>
                <a:gridCol w="1785564">
                  <a:extLst>
                    <a:ext uri="{9D8B030D-6E8A-4147-A177-3AD203B41FA5}">
                      <a16:colId xmlns:a16="http://schemas.microsoft.com/office/drawing/2014/main" val="3460353269"/>
                    </a:ext>
                  </a:extLst>
                </a:gridCol>
                <a:gridCol w="4508910">
                  <a:extLst>
                    <a:ext uri="{9D8B030D-6E8A-4147-A177-3AD203B41FA5}">
                      <a16:colId xmlns:a16="http://schemas.microsoft.com/office/drawing/2014/main" val="1970149440"/>
                    </a:ext>
                  </a:extLst>
                </a:gridCol>
              </a:tblGrid>
              <a:tr h="135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i="0" u="none"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内容概要：</a:t>
                      </a:r>
                      <a:endParaRPr lang="en-US" altLang="zh-HK" sz="2000" b="0" i="0" u="none"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20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透过短片及讨论，让学生</a:t>
                      </a:r>
                      <a:r>
                        <a:rPr lang="zh-TW" alt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反思在路上及公共地方使用手提电话或电子产品时</a:t>
                      </a:r>
                      <a:r>
                        <a:rPr lang="zh-TW" altLang="en-US" sz="2000" kern="1200" dirty="0">
                          <a:solidFill>
                            <a:schemeClr val="bg1"/>
                          </a:solidFill>
                          <a:latin typeface="細明體" panose="02020509000000000000" pitchFamily="49" charset="-120"/>
                          <a:ea typeface="細明體" panose="02020509000000000000" pitchFamily="49" charset="-120"/>
                          <a:cs typeface="Times New Roman" panose="02020603050405020304" pitchFamily="18" charset="0"/>
                        </a:rPr>
                        <a:t>，</a:t>
                      </a:r>
                      <a:r>
                        <a:rPr lang="zh-TW" alt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应顾己及人。</a:t>
                      </a:r>
                      <a:endParaRPr lang="en-CA" altLang="zh-HK"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920685"/>
                  </a:ext>
                </a:extLst>
              </a:tr>
              <a:tr h="1534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K" altLang="en-US" sz="20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学习目标</a:t>
                      </a:r>
                      <a:r>
                        <a:rPr lang="zh-TW" altLang="en-US" sz="20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HK" altLang="zh-TW" sz="2000" b="0" i="0" u="none" kern="1200" dirty="0">
                        <a:solidFill>
                          <a:schemeClr val="bg2"/>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lnSpc>
                          <a:spcPct val="100000"/>
                        </a:lnSpc>
                        <a:buFont typeface="+mj-lt"/>
                        <a:buAutoNum type="arabicPeriod"/>
                      </a:pPr>
                      <a:r>
                        <a:rPr lang="zh-TW" alt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培养学生以同理心关顾别人的处境和感受。</a:t>
                      </a:r>
                      <a:endParaRPr lang="en-US" altLang="zh-TW"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lnSpc>
                          <a:spcPct val="100000"/>
                        </a:lnSpc>
                        <a:buFont typeface="+mj-lt"/>
                        <a:buAutoNum type="arabicPeriod"/>
                      </a:pPr>
                      <a:r>
                        <a:rPr lang="zh-TW" alt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学生明白在路上及公共场所使用手提电话或电子产品时要自律和不影响他人。</a:t>
                      </a:r>
                      <a:endParaRPr lang="en-HK" altLang="zh-TW"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26119"/>
                  </a:ext>
                </a:extLst>
              </a:tr>
              <a:tr h="701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i="0" u="none"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价值观和态度：</a:t>
                      </a:r>
                      <a:endParaRPr lang="en-US" sz="2000" b="0" i="0" u="none"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zh-TW" alt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同理心、关爱、尊重、</a:t>
                      </a:r>
                      <a:r>
                        <a:rPr lang="zh-HK" altLang="zh-TW"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自律</a:t>
                      </a:r>
                      <a:endParaRPr lang="en-US" sz="2000" kern="12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704153"/>
                  </a:ext>
                </a:extLst>
              </a:tr>
            </a:tbl>
          </a:graphicData>
        </a:graphic>
      </p:graphicFrame>
    </p:spTree>
    <p:extLst>
      <p:ext uri="{BB962C8B-B14F-4D97-AF65-F5344CB8AC3E}">
        <p14:creationId xmlns:p14="http://schemas.microsoft.com/office/powerpoint/2010/main" val="132614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26" y="922399"/>
            <a:ext cx="6343202"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      </a:t>
            </a:r>
            <a:r>
              <a:rPr lang="zh-TW" altLang="en-US" sz="4000" b="1" dirty="0">
                <a:solidFill>
                  <a:schemeClr val="bg1"/>
                </a:solidFill>
                <a:latin typeface="微軟正黑體" panose="020B0604030504040204" pitchFamily="34" charset="-120"/>
                <a:ea typeface="微軟正黑體" panose="020B0604030504040204" pitchFamily="34" charset="-120"/>
              </a:rPr>
              <a:t>短片</a:t>
            </a:r>
          </a:p>
        </p:txBody>
      </p:sp>
      <p:pic>
        <p:nvPicPr>
          <p:cNvPr id="7" name="Content Placeholder 6">
            <a:hlinkClick r:id="rId3"/>
          </p:cNvPr>
          <p:cNvPicPr>
            <a:picLocks noGrp="1" noChangeAspect="1"/>
          </p:cNvPicPr>
          <p:nvPr>
            <p:ph idx="1"/>
          </p:nvPr>
        </p:nvPicPr>
        <p:blipFill>
          <a:blip r:embed="rId4"/>
          <a:stretch>
            <a:fillRect/>
          </a:stretch>
        </p:blipFill>
        <p:spPr>
          <a:xfrm>
            <a:off x="1423402" y="2426845"/>
            <a:ext cx="6276622" cy="3530600"/>
          </a:xfrm>
          <a:prstGeom prst="rect">
            <a:avLst/>
          </a:prstGeom>
        </p:spPr>
      </p:pic>
      <p:pic>
        <p:nvPicPr>
          <p:cNvPr id="4" name="圖形 7" descr="視訊攝影機 以實心填滿">
            <a:extLst>
              <a:ext uri="{FF2B5EF4-FFF2-40B4-BE49-F238E27FC236}">
                <a16:creationId xmlns:a16="http://schemas.microsoft.com/office/drawing/2014/main" id="{DDBD90F1-DDE5-45F2-A0B6-BC87BEDDD0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1554" y="1013636"/>
            <a:ext cx="552443" cy="552443"/>
          </a:xfrm>
          <a:prstGeom prst="rect">
            <a:avLst/>
          </a:prstGeom>
        </p:spPr>
      </p:pic>
    </p:spTree>
    <p:extLst>
      <p:ext uri="{BB962C8B-B14F-4D97-AF65-F5344CB8AC3E}">
        <p14:creationId xmlns:p14="http://schemas.microsoft.com/office/powerpoint/2010/main" val="83942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31" y="905065"/>
            <a:ext cx="6343202" cy="709865"/>
          </a:xfrm>
        </p:spPr>
        <p:txBody>
          <a:bodyPr/>
          <a:lstStyle/>
          <a:p>
            <a:pPr algn="ctr">
              <a:lnSpc>
                <a:spcPct val="100000"/>
              </a:lnSpc>
            </a:pPr>
            <a:r>
              <a:rPr lang="zh-TW" altLang="en-US" b="1" dirty="0">
                <a:solidFill>
                  <a:schemeClr val="bg1"/>
                </a:solidFill>
                <a:latin typeface="微軟正黑體" panose="020B0604030504040204" pitchFamily="34" charset="-120"/>
                <a:ea typeface="微軟正黑體" panose="020B0604030504040204" pitchFamily="34" charset="-120"/>
              </a:rPr>
              <a:t>思考问题</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510089" y="2273799"/>
            <a:ext cx="8402556" cy="3833885"/>
          </a:xfrm>
        </p:spPr>
        <p:txBody>
          <a:bodyPr>
            <a:normAutofit/>
          </a:bodyPr>
          <a:lstStyle/>
          <a:p>
            <a:pPr hangingPunct="0">
              <a:spcAft>
                <a:spcPts val="1200"/>
              </a:spcAft>
            </a:pP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片段中的意外，谁人应负上责任</a:t>
            </a:r>
            <a:r>
              <a:rPr lang="en-US" altLang="zh-TW" sz="2800" spc="100"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为甚么</a:t>
            </a:r>
            <a:r>
              <a:rPr lang="en-US" altLang="zh-TW" sz="2800" spc="100" dirty="0">
                <a:solidFill>
                  <a:schemeClr val="accent4">
                    <a:lumMod val="50000"/>
                  </a:schemeClr>
                </a:solidFill>
                <a:latin typeface="微軟正黑體" panose="020B0604030504040204" pitchFamily="34" charset="-120"/>
                <a:ea typeface="微軟正黑體" panose="020B0604030504040204" pitchFamily="34" charset="-120"/>
              </a:rPr>
              <a:t>?</a:t>
            </a:r>
          </a:p>
          <a:p>
            <a:pPr hangingPunct="0">
              <a:spcAft>
                <a:spcPts val="1200"/>
              </a:spcAft>
            </a:pP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你曾经见过有人边走边使用手提电话及电子产品而发生意外吗？试分享你当时的感受。</a:t>
            </a:r>
            <a:endParaRPr lang="en-US" altLang="zh-TW" sz="2800" spc="100" dirty="0">
              <a:solidFill>
                <a:schemeClr val="accent4">
                  <a:lumMod val="50000"/>
                </a:schemeClr>
              </a:solidFill>
              <a:latin typeface="微軟正黑體" panose="020B0604030504040204" pitchFamily="34" charset="-120"/>
              <a:ea typeface="微軟正黑體" panose="020B0604030504040204" pitchFamily="34" charset="-120"/>
            </a:endParaRPr>
          </a:p>
          <a:p>
            <a:pPr hangingPunct="0">
              <a:spcAft>
                <a:spcPts val="1200"/>
              </a:spcAft>
            </a:pP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有人说只要不在马路上，使用手提电话及电子产品就不会影响他人。你认同这看法吗？为甚么 </a:t>
            </a:r>
            <a:r>
              <a:rPr lang="en-US" altLang="zh-TW" sz="2800" spc="100" dirty="0">
                <a:solidFill>
                  <a:schemeClr val="accent4">
                    <a:lumMod val="50000"/>
                  </a:schemeClr>
                </a:solidFill>
                <a:latin typeface="微軟正黑體" panose="020B0604030504040204" pitchFamily="34" charset="-120"/>
                <a:ea typeface="微軟正黑體" panose="020B0604030504040204" pitchFamily="34" charset="-120"/>
              </a:rPr>
              <a:t>?</a:t>
            </a: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zh-TW" altLang="en-US" dirty="0"/>
          </a:p>
        </p:txBody>
      </p:sp>
      <p:sp>
        <p:nvSpPr>
          <p:cNvPr id="4" name="文字方塊 3"/>
          <p:cNvSpPr txBox="1"/>
          <p:nvPr/>
        </p:nvSpPr>
        <p:spPr>
          <a:xfrm>
            <a:off x="6850403" y="6614973"/>
            <a:ext cx="3279913" cy="400110"/>
          </a:xfrm>
          <a:prstGeom prst="rect">
            <a:avLst/>
          </a:prstGeom>
          <a:noFill/>
        </p:spPr>
        <p:txBody>
          <a:bodyPr wrap="square" rtlCol="0">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a:p>
            <a:endParaRPr lang="zh-HK" altLang="en-US" sz="1000" dirty="0"/>
          </a:p>
        </p:txBody>
      </p:sp>
      <p:pic>
        <p:nvPicPr>
          <p:cNvPr id="4098" name="Picture 2" descr="Driver hands holding mobile phone in car while steering automobile along highway with girl riding on...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r="27370" b="7827"/>
          <a:stretch/>
        </p:blipFill>
        <p:spPr bwMode="auto">
          <a:xfrm>
            <a:off x="6766725" y="969239"/>
            <a:ext cx="2035175" cy="12913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edestrian crossing crosswalk on road at green traffic light. man walking on zebra, holding mobile phone flat vector illustration. safety on street, accident, compliance with traffic rules concept Free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2139" y="5067077"/>
            <a:ext cx="1459761" cy="145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8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1080580"/>
            <a:ext cx="6343202"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     生活情境</a:t>
            </a:r>
            <a:endParaRPr lang="zh-TW" altLang="en-US" dirty="0"/>
          </a:p>
        </p:txBody>
      </p:sp>
      <p:pic>
        <p:nvPicPr>
          <p:cNvPr id="5"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55" y="2180844"/>
            <a:ext cx="4136773" cy="4369436"/>
          </a:xfrm>
          <a:prstGeom prst="rect">
            <a:avLst/>
          </a:prstGeom>
        </p:spPr>
      </p:pic>
      <p:sp>
        <p:nvSpPr>
          <p:cNvPr id="6" name="Rectangle 5"/>
          <p:cNvSpPr/>
          <p:nvPr/>
        </p:nvSpPr>
        <p:spPr>
          <a:xfrm>
            <a:off x="429176" y="2448875"/>
            <a:ext cx="3834625" cy="3785652"/>
          </a:xfrm>
          <a:prstGeom prst="rect">
            <a:avLst/>
          </a:prstGeom>
        </p:spPr>
        <p:txBody>
          <a:bodyPr wrap="square">
            <a:spAutoFit/>
          </a:bodyPr>
          <a:lstStyle/>
          <a:p>
            <a:pPr algn="just" hangingPunct="0"/>
            <a:r>
              <a:rPr lang="zh-TW" altLang="en-US" sz="2400" dirty="0">
                <a:latin typeface="標楷體" panose="03000509000000000000" pitchFamily="65" charset="-120"/>
                <a:ea typeface="標楷體" panose="03000509000000000000" pitchFamily="65" charset="-120"/>
              </a:rPr>
              <a:t>近日</a:t>
            </a:r>
            <a:r>
              <a:rPr lang="zh-TW" altLang="en-US" sz="2400" dirty="0">
                <a:latin typeface="細明體" panose="02020509000000000000" pitchFamily="49" charset="-120"/>
                <a:ea typeface="細明體" panose="02020509000000000000" pitchFamily="49" charset="-120"/>
              </a:rPr>
              <a:t>，</a:t>
            </a:r>
            <a:r>
              <a:rPr lang="zh-TW" altLang="en-US" sz="2400" dirty="0">
                <a:latin typeface="標楷體" panose="03000509000000000000" pitchFamily="65" charset="-120"/>
                <a:ea typeface="標楷體" panose="03000509000000000000" pitchFamily="65" charset="-120"/>
              </a:rPr>
              <a:t>港铁发生乘客冲突。一名乘客疑因专注于使用手提电话，由月台进入车厢时</a:t>
            </a:r>
            <a:r>
              <a:rPr lang="zh-TW" altLang="en-US" sz="2400" dirty="0">
                <a:latin typeface="細明體" panose="02020509000000000000" pitchFamily="49" charset="-120"/>
                <a:ea typeface="細明體" panose="02020509000000000000" pitchFamily="49" charset="-120"/>
              </a:rPr>
              <a:t>，</a:t>
            </a:r>
            <a:r>
              <a:rPr lang="zh-CN" altLang="en-US" sz="2400" dirty="0">
                <a:latin typeface="標楷體" panose="03000509000000000000" pitchFamily="65" charset="-120"/>
                <a:ea typeface="標楷體" panose="03000509000000000000" pitchFamily="65" charset="-120"/>
              </a:rPr>
              <a:t>走得特别慢；</a:t>
            </a:r>
            <a:r>
              <a:rPr lang="zh-TW" altLang="en-US" sz="2400" dirty="0">
                <a:latin typeface="標楷體" panose="03000509000000000000" pitchFamily="65" charset="-120"/>
                <a:ea typeface="標楷體" panose="03000509000000000000" pitchFamily="65" charset="-120"/>
              </a:rPr>
              <a:t>而后面的乘客，希望赶在车门关上前</a:t>
            </a:r>
            <a:r>
              <a:rPr lang="zh-TW" altLang="en-US" sz="2400" dirty="0">
                <a:latin typeface="細明體" panose="02020509000000000000" pitchFamily="49" charset="-120"/>
                <a:ea typeface="細明體" panose="02020509000000000000" pitchFamily="49" charset="-120"/>
              </a:rPr>
              <a:t>，</a:t>
            </a:r>
            <a:r>
              <a:rPr lang="zh-TW" altLang="en-US" sz="2400" dirty="0">
                <a:latin typeface="標楷體" panose="03000509000000000000" pitchFamily="65" charset="-120"/>
                <a:ea typeface="標楷體" panose="03000509000000000000" pitchFamily="65" charset="-120"/>
              </a:rPr>
              <a:t>进入车厢</a:t>
            </a:r>
            <a:r>
              <a:rPr lang="zh-TW" altLang="en-US" sz="2400" dirty="0">
                <a:latin typeface="細明體" panose="02020509000000000000" pitchFamily="49" charset="-120"/>
                <a:ea typeface="細明體" panose="02020509000000000000" pitchFamily="49" charset="-120"/>
              </a:rPr>
              <a:t>，</a:t>
            </a:r>
            <a:r>
              <a:rPr lang="zh-TW" altLang="en-US" sz="2400" dirty="0">
                <a:latin typeface="標楷體" panose="03000509000000000000" pitchFamily="65" charset="-120"/>
                <a:ea typeface="標楷體" panose="03000509000000000000" pitchFamily="65" charset="-120"/>
              </a:rPr>
              <a:t>而与前面的乘客有所推撞，引起该名乘客的不满，两人随后发生激烈口角。</a:t>
            </a:r>
            <a:endParaRPr lang="zh-TW" altLang="en-US" sz="2000" dirty="0"/>
          </a:p>
        </p:txBody>
      </p:sp>
      <p:pic>
        <p:nvPicPr>
          <p:cNvPr id="7"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171" y="2164069"/>
            <a:ext cx="3987087" cy="4355265"/>
          </a:xfrm>
          <a:prstGeom prst="rect">
            <a:avLst/>
          </a:prstGeom>
        </p:spPr>
      </p:pic>
      <p:sp>
        <p:nvSpPr>
          <p:cNvPr id="8" name="Rectangle 7"/>
          <p:cNvSpPr/>
          <p:nvPr/>
        </p:nvSpPr>
        <p:spPr>
          <a:xfrm>
            <a:off x="5015791" y="2841110"/>
            <a:ext cx="3562440" cy="2677656"/>
          </a:xfrm>
          <a:prstGeom prst="rect">
            <a:avLst/>
          </a:prstGeom>
        </p:spPr>
        <p:txBody>
          <a:bodyPr wrap="square">
            <a:spAutoFit/>
          </a:bodyPr>
          <a:lstStyle/>
          <a:p>
            <a:pPr algn="just" hangingPunct="0"/>
            <a:r>
              <a:rPr lang="zh-TW" altLang="en-US" sz="2400" b="1" spc="100" dirty="0">
                <a:solidFill>
                  <a:srgbClr val="555555"/>
                </a:solidFill>
                <a:latin typeface="Microsoft JhengHei" panose="020B0604030504040204" pitchFamily="34" charset="-120"/>
                <a:ea typeface="Microsoft JhengHei" panose="020B0604030504040204" pitchFamily="34" charset="-120"/>
              </a:rPr>
              <a:t>一对男女在乘搭公共交通工具途中</a:t>
            </a:r>
            <a:r>
              <a:rPr lang="zh-TW" altLang="en-US" sz="2400" b="1" spc="100" dirty="0">
                <a:solidFill>
                  <a:srgbClr val="555555"/>
                </a:solidFill>
                <a:latin typeface="細明體" panose="02020509000000000000" pitchFamily="49" charset="-120"/>
                <a:ea typeface="細明體" panose="02020509000000000000" pitchFamily="49" charset="-120"/>
              </a:rPr>
              <a:t>，</a:t>
            </a:r>
            <a:r>
              <a:rPr lang="zh-TW" altLang="en-US" sz="2400" b="1" spc="100" dirty="0">
                <a:solidFill>
                  <a:srgbClr val="555555"/>
                </a:solidFill>
                <a:latin typeface="Microsoft JhengHei" panose="020B0604030504040204" pitchFamily="34" charset="-120"/>
                <a:ea typeface="Microsoft JhengHei" panose="020B0604030504040204" pitchFamily="34" charset="-120"/>
              </a:rPr>
              <a:t>使用智能手机玩游戏</a:t>
            </a:r>
            <a:r>
              <a:rPr lang="zh-TW" altLang="en-US" sz="2400" b="1" spc="100" dirty="0">
                <a:solidFill>
                  <a:srgbClr val="555555"/>
                </a:solidFill>
                <a:latin typeface="標楷體" panose="03000509000000000000" pitchFamily="65" charset="-120"/>
                <a:ea typeface="標楷體" panose="03000509000000000000" pitchFamily="65" charset="-120"/>
              </a:rPr>
              <a:t>。</a:t>
            </a:r>
            <a:r>
              <a:rPr lang="zh-TW" altLang="en-US" sz="2400" b="1" spc="100" dirty="0">
                <a:solidFill>
                  <a:srgbClr val="555555"/>
                </a:solidFill>
                <a:latin typeface="Microsoft JhengHei" panose="020B0604030504040204" pitchFamily="34" charset="-120"/>
                <a:ea typeface="Microsoft JhengHei" panose="020B0604030504040204" pitchFamily="34" charset="-120"/>
              </a:rPr>
              <a:t>期间发出巨大声浪，在旁的乘客上前提醒他们减低音量，但二人大骂这乘客干预他们的自由</a:t>
            </a:r>
            <a:r>
              <a:rPr lang="en-US" altLang="zh-TW" sz="2400" b="1" spc="100" dirty="0">
                <a:solidFill>
                  <a:srgbClr val="555555"/>
                </a:solidFill>
                <a:latin typeface="Microsoft JhengHei" panose="020B0604030504040204" pitchFamily="34" charset="-120"/>
                <a:ea typeface="Microsoft JhengHei" panose="020B0604030504040204" pitchFamily="34" charset="-120"/>
              </a:rPr>
              <a:t>……</a:t>
            </a:r>
            <a:endParaRPr lang="zh-TW" altLang="en-US" sz="2400" b="1" spc="100" dirty="0"/>
          </a:p>
        </p:txBody>
      </p:sp>
      <p:sp>
        <p:nvSpPr>
          <p:cNvPr id="3" name="矩形 2"/>
          <p:cNvSpPr/>
          <p:nvPr/>
        </p:nvSpPr>
        <p:spPr>
          <a:xfrm>
            <a:off x="6958786" y="6550280"/>
            <a:ext cx="2185214" cy="246221"/>
          </a:xfrm>
          <a:prstGeom prst="rect">
            <a:avLst/>
          </a:prstGeom>
        </p:spPr>
        <p:txBody>
          <a:bodyPr wrap="none">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9" name="Picture 2" descr="Noise pollution isometric composition with indoor scenery and man having trouble doing work with noise Fre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33334" t="9265" r="29925" b="56709"/>
          <a:stretch/>
        </p:blipFill>
        <p:spPr bwMode="auto">
          <a:xfrm>
            <a:off x="7159005" y="835573"/>
            <a:ext cx="1419226" cy="131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8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7" y="1131725"/>
            <a:ext cx="6343202"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     讨论问题</a:t>
            </a:r>
            <a:endParaRPr lang="zh-TW" altLang="en-US" dirty="0"/>
          </a:p>
        </p:txBody>
      </p:sp>
      <p:sp>
        <p:nvSpPr>
          <p:cNvPr id="9" name="Content Placeholder 2"/>
          <p:cNvSpPr>
            <a:spLocks noGrp="1"/>
          </p:cNvSpPr>
          <p:nvPr>
            <p:ph idx="1"/>
          </p:nvPr>
        </p:nvSpPr>
        <p:spPr>
          <a:xfrm>
            <a:off x="474366" y="2603480"/>
            <a:ext cx="8269584" cy="3864683"/>
          </a:xfrm>
        </p:spPr>
        <p:txBody>
          <a:bodyPr>
            <a:normAutofit lnSpcReduction="10000"/>
          </a:bodyPr>
          <a:lstStyle/>
          <a:p>
            <a:pPr algn="just" hangingPunct="0">
              <a:spcAft>
                <a:spcPts val="1200"/>
              </a:spcAft>
            </a:pP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在第一个情境中</a:t>
            </a:r>
            <a:r>
              <a:rPr lang="zh-TW" altLang="en-US" sz="3200" spc="100" dirty="0">
                <a:solidFill>
                  <a:schemeClr val="accent4">
                    <a:lumMod val="50000"/>
                  </a:schemeClr>
                </a:solidFill>
                <a:latin typeface="細明體" panose="02020509000000000000" pitchFamily="49" charset="-120"/>
                <a:ea typeface="細明體" panose="02020509000000000000" pitchFamily="49" charset="-120"/>
              </a:rPr>
              <a:t>，</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你认为是前面的乘客或是后面的乘客行为不当</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为甚么</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a:t>
            </a:r>
          </a:p>
          <a:p>
            <a:pPr algn="just" hangingPunct="0">
              <a:spcAft>
                <a:spcPts val="1200"/>
              </a:spcAft>
            </a:pP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在第二个情境中，该对男女指他们有玩手机游戏的自由。你有什么看法</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为甚么</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a:t>
            </a:r>
          </a:p>
          <a:p>
            <a:pPr algn="just"/>
            <a:r>
              <a:rPr lang="zh-TW" altLang="en-US" sz="3200" spc="100" dirty="0">
                <a:solidFill>
                  <a:schemeClr val="accent4">
                    <a:lumMod val="50000"/>
                  </a:schemeClr>
                </a:solidFill>
                <a:latin typeface="微軟正黑體" panose="020B0604030504040204" pitchFamily="34" charset="-120"/>
                <a:ea typeface="微軟正黑體" panose="020B0604030504040204" pitchFamily="34" charset="-120"/>
              </a:rPr>
              <a:t>如果人人都像情境中的乘客一样，只专注于自己的手提电话或电子产品，会造成甚么后果</a:t>
            </a:r>
            <a:r>
              <a:rPr lang="en-US" altLang="zh-TW" sz="3200" spc="100" dirty="0">
                <a:solidFill>
                  <a:schemeClr val="accent4">
                    <a:lumMod val="50000"/>
                  </a:schemeClr>
                </a:solidFill>
                <a:latin typeface="微軟正黑體" panose="020B0604030504040204" pitchFamily="34" charset="-120"/>
                <a:ea typeface="微軟正黑體" panose="020B0604030504040204" pitchFamily="34" charset="-120"/>
              </a:rPr>
              <a:t>?</a:t>
            </a: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zh-TW" altLang="en-US" dirty="0"/>
          </a:p>
        </p:txBody>
      </p:sp>
      <p:sp>
        <p:nvSpPr>
          <p:cNvPr id="6" name="矩形 5"/>
          <p:cNvSpPr/>
          <p:nvPr/>
        </p:nvSpPr>
        <p:spPr>
          <a:xfrm>
            <a:off x="6063697" y="6468163"/>
            <a:ext cx="3590877" cy="246221"/>
          </a:xfrm>
          <a:prstGeom prst="rect">
            <a:avLst/>
          </a:prstGeom>
        </p:spPr>
        <p:txBody>
          <a:bodyPr wrap="square">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2475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00839" y="905065"/>
            <a:ext cx="6174056"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总结</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9834" y="2219898"/>
            <a:ext cx="8189423" cy="4505899"/>
          </a:xfrm>
        </p:spPr>
        <p:txBody>
          <a:bodyPr>
            <a:normAutofit/>
          </a:bodyPr>
          <a:lstStyle/>
          <a:p>
            <a:endParaRPr lang="en-US" altLang="zh-TW" b="1" dirty="0"/>
          </a:p>
          <a:p>
            <a:pPr algn="just" hangingPunct="0"/>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在日常生活中，我们应以同理心考虑别人的处境和感受。</a:t>
            </a:r>
            <a:endParaRPr lang="en-US" altLang="zh-TW" sz="2800" spc="100" dirty="0">
              <a:solidFill>
                <a:schemeClr val="accent4">
                  <a:lumMod val="50000"/>
                </a:schemeClr>
              </a:solidFill>
              <a:latin typeface="微軟正黑體" panose="020B0604030504040204" pitchFamily="34" charset="-120"/>
              <a:ea typeface="微軟正黑體" panose="020B0604030504040204" pitchFamily="34" charset="-120"/>
            </a:endParaRPr>
          </a:p>
          <a:p>
            <a:pPr algn="just" hangingPunct="0"/>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在公共场所使用手提电话和电子产品时，我们应</a:t>
            </a:r>
            <a:r>
              <a:rPr lang="zh-TW" altLang="en-US" sz="2800" b="1" spc="100" dirty="0">
                <a:solidFill>
                  <a:schemeClr val="accent4">
                    <a:lumMod val="50000"/>
                  </a:schemeClr>
                </a:solidFill>
                <a:latin typeface="微軟正黑體" panose="020B0604030504040204" pitchFamily="34" charset="-120"/>
                <a:ea typeface="微軟正黑體" panose="020B0604030504040204" pitchFamily="34" charset="-120"/>
              </a:rPr>
              <a:t>将心比心</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，不可只满足自己的喜好和方便，而漠视他人的感受和需要。</a:t>
            </a:r>
            <a:endParaRPr lang="en-US" altLang="zh-TW" sz="2800" spc="100" dirty="0">
              <a:solidFill>
                <a:schemeClr val="accent4">
                  <a:lumMod val="50000"/>
                </a:schemeClr>
              </a:solidFill>
              <a:latin typeface="微軟正黑體" panose="020B0604030504040204" pitchFamily="34" charset="-120"/>
              <a:ea typeface="微軟正黑體" panose="020B0604030504040204" pitchFamily="34" charset="-120"/>
            </a:endParaRPr>
          </a:p>
          <a:p>
            <a:pPr algn="just" hangingPunct="0"/>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我们</a:t>
            </a:r>
            <a:r>
              <a:rPr lang="zh-TW" altLang="en-US" sz="2800" b="1" spc="100" dirty="0">
                <a:solidFill>
                  <a:schemeClr val="accent4">
                    <a:lumMod val="50000"/>
                  </a:schemeClr>
                </a:solidFill>
                <a:latin typeface="微軟正黑體" panose="020B0604030504040204" pitchFamily="34" charset="-120"/>
                <a:ea typeface="微軟正黑體" panose="020B0604030504040204" pitchFamily="34" charset="-120"/>
              </a:rPr>
              <a:t>应尊重自己和别人</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，在公共地方使用手提电话和电子产品时要</a:t>
            </a:r>
            <a:r>
              <a:rPr lang="zh-HK" altLang="zh-TW" sz="2800" b="1" spc="100" dirty="0">
                <a:solidFill>
                  <a:schemeClr val="accent4">
                    <a:lumMod val="50000"/>
                  </a:schemeClr>
                </a:solidFill>
                <a:latin typeface="微軟正黑體" panose="020B0604030504040204" pitchFamily="34" charset="-120"/>
                <a:ea typeface="微軟正黑體" panose="020B0604030504040204" pitchFamily="34" charset="-120"/>
              </a:rPr>
              <a:t>自律</a:t>
            </a:r>
            <a:r>
              <a:rPr lang="zh-TW" altLang="en-US" sz="2800" spc="100" dirty="0">
                <a:solidFill>
                  <a:schemeClr val="accent4">
                    <a:lumMod val="50000"/>
                  </a:schemeClr>
                </a:solidFill>
                <a:latin typeface="微軟正黑體" panose="020B0604030504040204" pitchFamily="34" charset="-120"/>
                <a:ea typeface="微軟正黑體" panose="020B0604030504040204" pitchFamily="34" charset="-120"/>
              </a:rPr>
              <a:t>和不影响他人。</a:t>
            </a:r>
            <a:endParaRPr lang="zh-HK" altLang="en-US" sz="2800" spc="100" dirty="0">
              <a:solidFill>
                <a:schemeClr val="accent4">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2678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34218" y="872015"/>
            <a:ext cx="1898794"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经典名句</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86409" y="2345635"/>
            <a:ext cx="8030817" cy="3790760"/>
          </a:xfrm>
          <a:solidFill>
            <a:schemeClr val="accent4">
              <a:lumMod val="20000"/>
              <a:lumOff val="80000"/>
            </a:schemeClr>
          </a:solidFill>
        </p:spPr>
        <p:txBody>
          <a:bodyPr>
            <a:normAutofit fontScale="92500" lnSpcReduction="10000"/>
          </a:bodyPr>
          <a:lstStyle/>
          <a:p>
            <a:pPr marL="0" indent="0">
              <a:buNone/>
            </a:pP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责人之心责己，爱己之心爱人</a:t>
            </a:r>
          </a:p>
          <a:p>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以责备别人的心情去责备自己，并以爱护自己的心来爱护别人。</a:t>
            </a:r>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marL="0" indent="0">
              <a:buNone/>
            </a:pPr>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marL="0" indent="0">
              <a:buNone/>
            </a:pPr>
            <a:r>
              <a:rPr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知己知彼，将心比心</a:t>
            </a:r>
          </a:p>
          <a:p>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正确地了解自己之余，也充分地了解对方；以自己的心意去体会他人的心意，从而为他人设想。</a:t>
            </a:r>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endParaRPr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marL="0" indent="0">
              <a:buNone/>
            </a:pPr>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                                                              （清）周希陶</a:t>
            </a:r>
            <a:r>
              <a:rPr lang="en-US" altLang="zh-TW" sz="2400"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2400" dirty="0">
                <a:solidFill>
                  <a:schemeClr val="accent4">
                    <a:lumMod val="50000"/>
                  </a:schemeClr>
                </a:solidFill>
                <a:latin typeface="微軟正黑體" panose="020B0604030504040204" pitchFamily="34" charset="-120"/>
                <a:ea typeface="微軟正黑體" panose="020B0604030504040204" pitchFamily="34" charset="-120"/>
              </a:rPr>
              <a:t>增广贤文</a:t>
            </a:r>
            <a:r>
              <a:rPr lang="en-US" altLang="zh-TW" sz="2400" dirty="0">
                <a:solidFill>
                  <a:schemeClr val="accent4">
                    <a:lumMod val="50000"/>
                  </a:schemeClr>
                </a:solidFill>
                <a:latin typeface="微軟正黑體" panose="020B0604030504040204" pitchFamily="34" charset="-120"/>
                <a:ea typeface="微軟正黑體" panose="020B0604030504040204" pitchFamily="34" charset="-120"/>
              </a:rPr>
              <a:t>》</a:t>
            </a:r>
          </a:p>
          <a:p>
            <a:endParaRPr lang="zh-HK" altLang="en-US" dirty="0"/>
          </a:p>
        </p:txBody>
      </p:sp>
      <p:pic>
        <p:nvPicPr>
          <p:cNvPr id="4" name="圖片 3">
            <a:extLst>
              <a:ext uri="{FF2B5EF4-FFF2-40B4-BE49-F238E27FC236}">
                <a16:creationId xmlns:a16="http://schemas.microsoft.com/office/drawing/2014/main" id="{CCB01F68-BA18-41CA-88B2-D2E44A1277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803" y="872015"/>
            <a:ext cx="540061" cy="618627"/>
          </a:xfrm>
          <a:prstGeom prst="rect">
            <a:avLst/>
          </a:prstGeom>
        </p:spPr>
      </p:pic>
    </p:spTree>
    <p:extLst>
      <p:ext uri="{BB962C8B-B14F-4D97-AF65-F5344CB8AC3E}">
        <p14:creationId xmlns:p14="http://schemas.microsoft.com/office/powerpoint/2010/main" val="89862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96946" y="927099"/>
            <a:ext cx="6343202" cy="709865"/>
          </a:xfrm>
        </p:spPr>
        <p: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反思问题</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575538" y="2511234"/>
            <a:ext cx="7953702" cy="3530600"/>
          </a:xfrm>
        </p:spPr>
        <p:txBody>
          <a:bodyPr/>
          <a:lstStyle/>
          <a:p>
            <a:pPr hangingPunct="0">
              <a:lnSpc>
                <a:spcPts val="3200"/>
              </a:lnSpc>
              <a:spcAft>
                <a:spcPts val="600"/>
              </a:spcAft>
            </a:pPr>
            <a:r>
              <a:rPr lang="zh-TW" altLang="en-US" sz="2400" spc="100" dirty="0">
                <a:solidFill>
                  <a:schemeClr val="accent4">
                    <a:lumMod val="50000"/>
                  </a:schemeClr>
                </a:solidFill>
                <a:latin typeface="微軟正黑體" panose="020B0604030504040204" pitchFamily="34" charset="-120"/>
                <a:ea typeface="微軟正黑體" panose="020B0604030504040204" pitchFamily="34" charset="-120"/>
              </a:rPr>
              <a:t>在公共地方或公共交通工具上，还有其他事情可体现「 将心比心」的精神吗</a:t>
            </a:r>
            <a:r>
              <a:rPr lang="en-US" altLang="zh-TW" sz="2400" spc="100" dirty="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2400" spc="100" dirty="0">
                <a:solidFill>
                  <a:schemeClr val="accent4">
                    <a:lumMod val="50000"/>
                  </a:schemeClr>
                </a:solidFill>
                <a:latin typeface="微軟正黑體" panose="020B0604030504040204" pitchFamily="34" charset="-120"/>
                <a:ea typeface="微軟正黑體" panose="020B0604030504040204" pitchFamily="34" charset="-120"/>
              </a:rPr>
              <a:t>试分享你的看法</a:t>
            </a:r>
            <a:r>
              <a:rPr lang="en-US" altLang="zh-TW" sz="2400" spc="100" dirty="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2400" spc="100" dirty="0">
              <a:solidFill>
                <a:schemeClr val="accent4">
                  <a:lumMod val="50000"/>
                </a:schemeClr>
              </a:solidFill>
              <a:latin typeface="微軟正黑體" panose="020B0604030504040204" pitchFamily="34" charset="-120"/>
              <a:ea typeface="微軟正黑體" panose="020B0604030504040204" pitchFamily="34" charset="-120"/>
            </a:endParaRPr>
          </a:p>
          <a:p>
            <a:pPr hangingPunct="0">
              <a:lnSpc>
                <a:spcPct val="150000"/>
              </a:lnSpc>
              <a:spcAft>
                <a:spcPts val="600"/>
              </a:spcAft>
            </a:pPr>
            <a:endParaRPr lang="zh-HK" altLang="en-US" spc="100" dirty="0"/>
          </a:p>
        </p:txBody>
      </p:sp>
      <p:sp>
        <p:nvSpPr>
          <p:cNvPr id="5" name="矩形 4"/>
          <p:cNvSpPr/>
          <p:nvPr/>
        </p:nvSpPr>
        <p:spPr>
          <a:xfrm>
            <a:off x="6673297" y="6525313"/>
            <a:ext cx="3590877" cy="246221"/>
          </a:xfrm>
          <a:prstGeom prst="rect">
            <a:avLst/>
          </a:prstGeom>
        </p:spPr>
        <p:txBody>
          <a:bodyPr wrap="square">
            <a:spAutoFit/>
          </a:bodyPr>
          <a:lstStyle/>
          <a:p>
            <a:r>
              <a:rPr lang="zh-TW" altLang="en-US" sz="1000" dirty="0">
                <a:latin typeface="微軟正黑體" panose="020B0604030504040204" pitchFamily="34" charset="-120"/>
                <a:ea typeface="微軟正黑體" panose="020B0604030504040204" pitchFamily="34" charset="-120"/>
                <a:cs typeface="Arial" panose="020B0604020202020204" pitchFamily="34" charset="0"/>
              </a:rPr>
              <a:t>图片来源</a:t>
            </a:r>
            <a:r>
              <a:rPr lang="en-US" altLang="zh-HK" sz="1000" dirty="0">
                <a:latin typeface="微軟正黑體" panose="020B0604030504040204" pitchFamily="34" charset="-120"/>
                <a:ea typeface="微軟正黑體" panose="020B0604030504040204" pitchFamily="34" charset="-120"/>
                <a:cs typeface="Arial" panose="020B0604020202020204" pitchFamily="34" charset="0"/>
              </a:rPr>
              <a:t>: http://www.freepik.com</a:t>
            </a:r>
            <a:endParaRPr lang="zh-HK" altLang="en-US" sz="1000" dirty="0">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2050" name="Picture 2" descr="Crowd of people in masks standing in subway train. public transport, passengers, commuters flat vector illustration. covid, epidemic, protection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6" y="3715447"/>
            <a:ext cx="3942226" cy="270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9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自訂 1">
      <a:dk1>
        <a:sysClr val="windowText" lastClr="000000"/>
      </a:dk1>
      <a:lt1>
        <a:sysClr val="window" lastClr="FFFFFF"/>
      </a:lt1>
      <a:dk2>
        <a:srgbClr val="0E5580"/>
      </a:dk2>
      <a:lt2>
        <a:srgbClr val="EBEBEB"/>
      </a:lt2>
      <a:accent1>
        <a:srgbClr val="ACD433"/>
      </a:accent1>
      <a:accent2>
        <a:srgbClr val="FBE4D3"/>
      </a:accent2>
      <a:accent3>
        <a:srgbClr val="EF7A24"/>
      </a:accent3>
      <a:accent4>
        <a:srgbClr val="5AA0F5"/>
      </a:accent4>
      <a:accent5>
        <a:srgbClr val="75CEEC"/>
      </a:accent5>
      <a:accent6>
        <a:srgbClr val="65D6A0"/>
      </a:accent6>
      <a:hlink>
        <a:srgbClr val="C4E46E"/>
      </a:hlink>
      <a:folHlink>
        <a:srgbClr val="BDE0FB"/>
      </a:folHlink>
    </a:clrScheme>
    <a:fontScheme name="離子會議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會議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1593d9629a3a48ddaafd7231b0ad64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f0d84e34c217b4b3044800414c014856"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4d4ee96-b1b1-4045-bb81-c362fa281820}"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9289B-5252-40FA-9AE2-3A204156A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c2c51-7906-4fac-bf5c-36dc0d54e7e0"/>
    <ds:schemaRef ds:uri="864ccfde-09d8-454f-ae99-5f29ab72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D80EA1-26B7-41D5-8C08-96E11EA085B9}">
  <ds:schemaRefs>
    <ds:schemaRef ds:uri="http://schemas.microsoft.com/office/2006/metadata/properties"/>
    <ds:schemaRef ds:uri="http://schemas.microsoft.com/office/infopath/2007/PartnerControls"/>
    <ds:schemaRef ds:uri="de5c2c51-7906-4fac-bf5c-36dc0d54e7e0"/>
    <ds:schemaRef ds:uri="864ccfde-09d8-454f-ae99-5f29ab723904"/>
  </ds:schemaRefs>
</ds:datastoreItem>
</file>

<file path=customXml/itemProps3.xml><?xml version="1.0" encoding="utf-8"?>
<ds:datastoreItem xmlns:ds="http://schemas.openxmlformats.org/officeDocument/2006/customXml" ds:itemID="{A56F181C-FDFD-4D50-8427-FDDE9AAB4A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1529</TotalTime>
  <Words>1606</Words>
  <Application>Microsoft Office PowerPoint</Application>
  <PresentationFormat>On-screen Show (4:3)</PresentationFormat>
  <Paragraphs>101</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離子會議室</vt:lpstr>
      <vt:lpstr>生活事件事例 「将心比心」</vt:lpstr>
      <vt:lpstr>学习重点</vt:lpstr>
      <vt:lpstr>      短片</vt:lpstr>
      <vt:lpstr>思考问题</vt:lpstr>
      <vt:lpstr>     生活情境</vt:lpstr>
      <vt:lpstr>     讨论问题</vt:lpstr>
      <vt:lpstr>总结</vt:lpstr>
      <vt:lpstr>经典名句</vt:lpstr>
      <vt:lpstr>反思问题</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MCNE12</dc:creator>
  <cp:lastModifiedBy>HSU, Chun-sang</cp:lastModifiedBy>
  <cp:revision>194</cp:revision>
  <dcterms:created xsi:type="dcterms:W3CDTF">2021-09-29T04:22:10Z</dcterms:created>
  <dcterms:modified xsi:type="dcterms:W3CDTF">2026-01-14T02:48:54Z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