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6" r:id="rId14"/>
    <p:sldId id="275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009" autoAdjust="0"/>
  </p:normalViewPr>
  <p:slideViewPr>
    <p:cSldViewPr snapToGrid="0">
      <p:cViewPr varScale="1">
        <p:scale>
          <a:sx n="136" d="100"/>
          <a:sy n="136" d="100"/>
        </p:scale>
        <p:origin x="24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578C2-7413-4A9A-B6CF-F9E8409C17A2}" type="datetimeFigureOut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F9ECF-3DA3-4BAB-BF53-48E4D518D8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554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5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随着儿童接触及使用互联网的年龄下降，他们亦将面对更大泄漏个人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隐私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的风险。故此，从小教育小朋友以谨慎、尊重及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同理心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处理私隐问题，有助防止侵害私隐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的行为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7918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石头障碍指不合适的路径，没有以谨慎、尊重和同理心的态度处理个人或他人的私隐，包括：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在社交网站任意发布自己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家人的相片：应先得到对方同意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ar-SA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将同学电话号码随意告诉其他人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：未经同学充许，不可以随意将个人资料告诉其他人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ar-SA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于</a:t>
            </a:r>
            <a:r>
              <a:rPr lang="en-US" altLang="zh-H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Whatsapp</a:t>
            </a:r>
            <a:r>
              <a:rPr lang="ar-SA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群组内公开某同学的陋习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：未经当事人证实胡乱流传，会对同学造成很大的伤害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圆形同案指合适的路径，能够以谨慎、尊重和同理心的态度处理个人或他人的私隐，包括：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先问准同学意愿才上载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分享别人的相片：以尊重态度先得到对方同意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不会随便公开别人尴尬的事情：将心比心，不会胡乱流传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不会偷听别人的谈话内容：尊重他人，非礼勿听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不会偷看同学的默书成绩：尊重他人，非礼勿视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为手机加设密码：保护个人资料，减少私隐外泄机会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5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教师可以藉此让学生认清保障自己及朋友私隐安全的方法。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可参考以下网页</a:t>
            </a:r>
            <a:r>
              <a:rPr lang="en-US" altLang="zh-TW" dirty="0"/>
              <a:t>https://www.pcpd.org.hk/childrenprivacy/tc/for_children.html)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23763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教师可以藉此让学生认清保障自己私隐安全的方法。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可参考以下网页</a:t>
            </a:r>
            <a:r>
              <a:rPr lang="en-US" altLang="zh-TW" dirty="0"/>
              <a:t>https://www.pcpd.org.hk/childrenprivacy/tc/for_children.html)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0767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zh-TW" altLang="en-US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田心着，陈完玲绘</a:t>
            </a:r>
            <a:r>
              <a:rPr lang="zh-TW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（</a:t>
            </a:r>
            <a:r>
              <a:rPr lang="en-US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20</a:t>
            </a:r>
            <a:r>
              <a:rPr lang="en-US" altLang="zh-TW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11</a:t>
            </a:r>
            <a:r>
              <a:rPr lang="zh-TW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）</a:t>
            </a:r>
            <a:r>
              <a:rPr lang="zh-HK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。</a:t>
            </a:r>
            <a:r>
              <a:rPr lang="zh-TW" altLang="en-US" sz="1800" b="1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大嘴巴闯祸了</a:t>
            </a:r>
            <a:r>
              <a:rPr lang="zh-HK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。台北︰</a:t>
            </a:r>
            <a:r>
              <a:rPr lang="zh-TW" altLang="en-US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小兵出版社</a:t>
            </a:r>
            <a:r>
              <a:rPr lang="zh-TW" altLang="zh-HK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+mn-ea"/>
              </a:rPr>
              <a:t>。</a:t>
            </a:r>
            <a:endParaRPr lang="zh-TW" altLang="zh-HK" sz="1800" u="none" dirty="0">
              <a:effectLst/>
              <a:latin typeface="Times New Roman" panose="02020603050405020304" pitchFamily="18" charset="0"/>
              <a:ea typeface="+mn-ea"/>
            </a:endParaRPr>
          </a:p>
          <a:p>
            <a:endParaRPr lang="en-US" altLang="zh-TW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故事背景</a:t>
            </a:r>
            <a:endParaRPr lang="zh-TW" altLang="zh-HK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「小鸟」</a:t>
            </a:r>
            <a:r>
              <a:rPr lang="zh-TW" altLang="zh-HK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喜欢唱歌，走到哪儿唱到哪儿。「小鸟」近日苦恼找不到唱歌的新内容，有一天他偶尔听到别人的秘密，觉得很有趣，便将那个秘密编成新歌唱给同学听，结果令到主角非常尴尬，但其他人则哈哈大笑，「小鸟」于是继续收集别人的秘密，改编成歌曲，吸引别人听</a:t>
            </a:r>
            <a:r>
              <a:rPr lang="zh-TW" alt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8824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教师可运用情绪面谱（见下一张简报），引导学生代入小象的心理状态，分享个人想法，明白同理心在待人接物上的重要性。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604E3-CD7E-4254-AAB8-0E15B2B26B8C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2626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教师可运用情绪面谱，引导学生代入小象的心理状态，分享个人想法，明白同理心在待人接物上的重要性。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3913F-CF6B-4696-83A2-EE5755D0B532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625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小鸟无意中听到小象妈妈妈向河马妈妈诉苦，由于小象已经是五年级的学生了，但数学科一直跟不上，连加减乘除都学不好，最近数学考试还得到大鸭蛋，小象担心被爸爸责骂，睡觉时还吓到尿床呢。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小鸟公开小象难堪的事，实属不当。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小鸟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令小象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觉得不被尊重，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因此而遭到同学嘲笑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，会令小象受伤害。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同学间流传此事，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小象亦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不懂得如何制止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，会感到不知所措。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3913F-CF6B-4696-83A2-EE5755D0B532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62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小鸟发现小白兔被小乌龟邀请出席他的游泳比赛，更发现小白兔好像对小乌龟有好感。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小白兔和小乌龟的故事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小白兔未必想公开自己对小乌龟有好感这件事秘密，小鸟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偷听、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公开他人的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秘密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是不尊重别人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小白兔会担心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被同学取笑，小白兔</a:t>
            </a:r>
            <a:r>
              <a:rPr lang="en-US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小乌龟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，不知道如何面对。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小鸟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未经他们同意公开这件事，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令小白兔</a:t>
            </a: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觉得不被尊重，而且还遭到同学嘲笑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，会因此而忧心。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zh-HK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3913F-CF6B-4696-83A2-EE5755D0B532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9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大嘴鸟看到森林突然起火，发现小象不怕危险，用鼻子从河边吸水后去救火，将火势扑灭，阻止了森林大火发生。</a:t>
            </a:r>
          </a:p>
          <a:p>
            <a:endParaRPr lang="en-US" altLang="zh-HK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虽然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件事值得夸奖及赞美，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</a:t>
            </a:r>
            <a:r>
              <a:rPr lang="zh-TW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小鸟应先问问小象的意见，尊重他的意愿，才决定是否公开。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HK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3913F-CF6B-4696-83A2-EE5755D0B532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1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教师宜指导学生，当面对不尊重的情况时，可以尝试礼貌地提点及说出内心感受。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5483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教师宜指导学生，当面对不尊重的情况时，可以尝试礼貌地提点及说出内心感受。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9ECF-3DA3-4BAB-BF53-48E4D518D88A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5405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B822-8AFA-41BD-9732-457FA14EB0BB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6169-DDFE-44A4-83AC-AC3DFBB39695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542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8923-A6EA-465B-B8F5-18351C63692C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910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717-3523-4E6B-8C17-B5AB2EB70A56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252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781-2CC5-41AF-9F90-E3189019829F}" type="datetime1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457950" y="6345591"/>
            <a:ext cx="2057400" cy="365125"/>
          </a:xfrm>
        </p:spPr>
        <p:txBody>
          <a:bodyPr/>
          <a:lstStyle/>
          <a:p>
            <a:fld id="{B5E291A6-8A4F-432E-BB95-4B2D17B7B9CA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9860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C2E-687C-49EE-A445-C5A9552B400C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5042" y="6330712"/>
            <a:ext cx="2057400" cy="365125"/>
          </a:xfrm>
        </p:spPr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692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FD8D-877B-4C0E-B8F6-8992AB726FAE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4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A295-8198-483D-9887-DE0277A2BBD7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857-FDD2-4D58-88B3-84DE825AD921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92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98B6-EA9A-4566-B15C-996089A6B57E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079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6DD2-C218-42E1-8ECD-C008695794AE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272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E873-2600-4BB1-B2E5-E2D652E3F2F6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142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2F3-CB4C-4CD3-92C7-8D7A007D0E8A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116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4245-3EDB-4CE3-9633-56D50D49C305}" type="datetime1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5042" y="5800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97E1535-5619-44F6-AB87-43044EC4426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32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https://2.bp.blogspot.com/-mfrs0Hl-K4Y/UNQrXi-WBMI/AAAAAAAAI6o/w4hAwmqU78U/s1600/mark_face_ase.png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https://3.bp.blogspot.com/-7iYnMwGatTo/UNQrcl1qNpI/AAAAAAAAI7M/srNbRKc2ZC0/s1600/mark_face_odoroki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https://2.bp.blogspot.com/-mfrs0Hl-K4Y/UNQrXi-WBMI/AAAAAAAAI6o/w4hAwmqU78U/s1600/mark_face_ase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jpeg"/><Relationship Id="rId9" Type="http://schemas.openxmlformats.org/officeDocument/2006/relationships/image" Target="https://3.bp.blogspot.com/-7iYnMwGatTo/UNQrcl1qNpI/AAAAAAAAI7M/srNbRKc2ZC0/s1600/mark_face_odoroki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https://3.bp.blogspot.com/-7iYnMwGatTo/UNQrcl1qNpI/AAAAAAAAI7M/srNbRKc2ZC0/s1600/mark_face_odoroki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https://3.bp.blogspot.com/-7iYnMwGatTo/UNQrcl1qNpI/AAAAAAAAI7M/srNbRKc2ZC0/s1600/mark_face_odoroki.pn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2.jp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EB58168-11FD-4575-A47F-4E8A934410A9}"/>
              </a:ext>
            </a:extLst>
          </p:cNvPr>
          <p:cNvSpPr txBox="1">
            <a:spLocks/>
          </p:cNvSpPr>
          <p:nvPr/>
        </p:nvSpPr>
        <p:spPr>
          <a:xfrm>
            <a:off x="2019299" y="2272271"/>
            <a:ext cx="5111752" cy="11366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大嘴巴闯祸了！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lvl="0" algn="ctr">
              <a:defRPr/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(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保护私隐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)</a:t>
            </a:r>
            <a:endParaRPr kumimoji="0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B9E7A493-EDBD-4CA4-B6C8-EB161B5FB118}"/>
              </a:ext>
            </a:extLst>
          </p:cNvPr>
          <p:cNvSpPr txBox="1">
            <a:spLocks/>
          </p:cNvSpPr>
          <p:nvPr/>
        </p:nvSpPr>
        <p:spPr>
          <a:xfrm>
            <a:off x="2019299" y="3657600"/>
            <a:ext cx="5111752" cy="163773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价值观教育 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550" b="1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</a:t>
            </a: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小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教育局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德育、公民及国民教育组制作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2022</a:t>
            </a: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年</a:t>
            </a:r>
            <a:r>
              <a:rPr kumimoji="0" lang="en-US" altLang="zh-TW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4</a:t>
            </a:r>
            <a:r>
              <a:rPr kumimoji="0" lang="zh-TW" altLang="en-US" sz="25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月</a:t>
            </a:r>
            <a:endParaRPr kumimoji="0" lang="en-US" altLang="zh-TW" sz="255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HK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標題 1"/>
          <p:cNvSpPr txBox="1"/>
          <p:nvPr/>
        </p:nvSpPr>
        <p:spPr>
          <a:xfrm>
            <a:off x="739877" y="6338848"/>
            <a:ext cx="3979606" cy="384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lvl="0" defTabSz="914400" hangingPunct="0">
              <a:spcBef>
                <a:spcPts val="600"/>
              </a:spcBef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sz="13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本组经过公开招标后，委托安徒生会制作本教材。</a:t>
            </a:r>
            <a:endParaRPr kumimoji="0" lang="zh-TW" alt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Helvetic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9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7543" y="1079857"/>
            <a:ext cx="6008914" cy="83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私隐路路通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3005" y="2076776"/>
            <a:ext cx="767798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小鸟在处理个人和朋友的私隐／秘密时迷路了，不懂得如何处理。你可以给予帮助吗？</a:t>
            </a:r>
            <a:endParaRPr lang="en-US" altLang="zh-TW" sz="36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试根据下图，选择适当的态度去保护个人和朋友的私隐，协助小鸟找出回家的路线，安全返回家中。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10</a:t>
            </a:fld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4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遊宮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717204" y="423168"/>
            <a:ext cx="822796" cy="554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起点</a:t>
            </a:r>
          </a:p>
        </p:txBody>
      </p:sp>
      <p:sp>
        <p:nvSpPr>
          <p:cNvPr id="5" name="矩形 4"/>
          <p:cNvSpPr/>
          <p:nvPr/>
        </p:nvSpPr>
        <p:spPr>
          <a:xfrm>
            <a:off x="6848004" y="6163568"/>
            <a:ext cx="822796" cy="554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终</a:t>
            </a:r>
            <a:r>
              <a:rPr lang="zh-HK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点</a:t>
            </a:r>
          </a:p>
        </p:txBody>
      </p:sp>
    </p:spTree>
    <p:extLst>
      <p:ext uri="{BB962C8B-B14F-4D97-AF65-F5344CB8AC3E}">
        <p14:creationId xmlns:p14="http://schemas.microsoft.com/office/powerpoint/2010/main" val="64122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/>
          <p:cNvPicPr>
            <a:picLocks noChangeAspect="1"/>
          </p:cNvPicPr>
          <p:nvPr/>
        </p:nvPicPr>
        <p:blipFill rotWithShape="1">
          <a:blip r:embed="rId3"/>
          <a:srcRect r="695" b="7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17204" y="423168"/>
            <a:ext cx="822796" cy="554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起点</a:t>
            </a:r>
          </a:p>
        </p:txBody>
      </p:sp>
      <p:sp>
        <p:nvSpPr>
          <p:cNvPr id="4" name="矩形 3"/>
          <p:cNvSpPr/>
          <p:nvPr/>
        </p:nvSpPr>
        <p:spPr>
          <a:xfrm>
            <a:off x="6848004" y="6163568"/>
            <a:ext cx="822796" cy="554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终</a:t>
            </a:r>
            <a:r>
              <a:rPr lang="zh-HK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点</a:t>
            </a:r>
          </a:p>
        </p:txBody>
      </p:sp>
    </p:spTree>
    <p:extLst>
      <p:ext uri="{BB962C8B-B14F-4D97-AF65-F5344CB8AC3E}">
        <p14:creationId xmlns:p14="http://schemas.microsoft.com/office/powerpoint/2010/main" val="403255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7543" y="1079857"/>
            <a:ext cx="6008914" cy="69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想一想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90761" y="2015220"/>
            <a:ext cx="7162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1200"/>
              </a:spcBef>
              <a:defRPr/>
            </a:pP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有一天，你在网上看见只要提供你</a:t>
            </a:r>
            <a:r>
              <a:rPr lang="zh-TW" altLang="en-US" sz="4000" b="1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三位朋友的姓名和即时通讯帐号</a:t>
            </a: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</a:t>
            </a:r>
            <a:r>
              <a:rPr lang="zh-TW" altLang="en-US" sz="4000" b="1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你的姓名</a:t>
            </a: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，即可马上得到你最喜爱的网上游戏中的珍贵武器，你会提供吗</a:t>
            </a:r>
            <a:r>
              <a:rPr lang="en-US" altLang="zh-TW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</a:t>
            </a:r>
            <a:r>
              <a:rPr lang="en-US" altLang="zh-TW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13</a:t>
            </a:fld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7543" y="1079857"/>
            <a:ext cx="6008914" cy="69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想一想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92480" y="2015220"/>
            <a:ext cx="7574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1200"/>
              </a:spcBef>
              <a:defRPr/>
            </a:pP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另一天，你在网上看见只要</a:t>
            </a:r>
            <a:r>
              <a:rPr lang="zh-TW" altLang="en-US" sz="4000" b="1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穿着校服</a:t>
            </a: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并对着镜头</a:t>
            </a:r>
            <a:r>
              <a:rPr lang="zh-TW" altLang="en-US" sz="4000" b="1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说一句口号</a:t>
            </a: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zh-TW" altLang="en-US" sz="4000" b="1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提供你的兴趣及联络资料</a:t>
            </a: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后，即可得到你最近很想得到的玩具一份，你会参加吗</a:t>
            </a:r>
            <a:r>
              <a:rPr lang="en-US" altLang="zh-TW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</a:t>
            </a:r>
            <a:r>
              <a:rPr lang="en-US" altLang="zh-TW" sz="4000" spc="1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14</a:t>
            </a:fld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5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77155"/>
            <a:ext cx="7886700" cy="1325563"/>
          </a:xfrm>
        </p:spPr>
        <p:txBody>
          <a:bodyPr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4ED80A2-902A-4A31-95AA-BB7B565DE60A}"/>
              </a:ext>
            </a:extLst>
          </p:cNvPr>
          <p:cNvSpPr txBox="1">
            <a:spLocks/>
          </p:cNvSpPr>
          <p:nvPr/>
        </p:nvSpPr>
        <p:spPr>
          <a:xfrm>
            <a:off x="1172633" y="1370236"/>
            <a:ext cx="6798734" cy="864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HK" sz="36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要以谨慎、尊重的态度面对私隐</a:t>
            </a:r>
            <a:endParaRPr lang="zh-HK" altLang="en-US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16376FAA-8208-4305-9FB3-C30169A2C2D8}"/>
              </a:ext>
            </a:extLst>
          </p:cNvPr>
          <p:cNvSpPr txBox="1">
            <a:spLocks/>
          </p:cNvSpPr>
          <p:nvPr/>
        </p:nvSpPr>
        <p:spPr>
          <a:xfrm>
            <a:off x="628650" y="3250086"/>
            <a:ext cx="3778250" cy="3195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zh-HK" sz="40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随便公开</a:t>
            </a:r>
            <a:endParaRPr lang="en-US" altLang="zh-TW" sz="400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en-US" sz="40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胡乱分享</a:t>
            </a:r>
            <a:endParaRPr lang="en-US" altLang="zh-TW" sz="400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zh-HK" sz="40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偷听</a:t>
            </a:r>
            <a:r>
              <a:rPr lang="zh-TW" altLang="en-US" sz="40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sz="40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偷看</a:t>
            </a:r>
            <a:endParaRPr lang="zh-TW" altLang="zh-HK" sz="440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6376FAA-8208-4305-9FB3-C30169A2C2D8}"/>
              </a:ext>
            </a:extLst>
          </p:cNvPr>
          <p:cNvSpPr txBox="1">
            <a:spLocks/>
          </p:cNvSpPr>
          <p:nvPr/>
        </p:nvSpPr>
        <p:spPr>
          <a:xfrm>
            <a:off x="4406900" y="3203573"/>
            <a:ext cx="4108450" cy="3195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得对方同意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理解别人感受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6300" indent="-571500" algn="just">
              <a:lnSpc>
                <a:spcPct val="100000"/>
              </a:lnSpc>
              <a:spcBef>
                <a:spcPts val="600"/>
              </a:spcBef>
            </a:pP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小心保护免被外泄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155" y="2170086"/>
            <a:ext cx="1259160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806" y="2211585"/>
            <a:ext cx="1044311" cy="107713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15</a:t>
            </a:fld>
            <a:endParaRPr lang="zh-HK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8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85925"/>
            <a:ext cx="78867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面对私隐要以</a:t>
            </a:r>
            <a:r>
              <a:rPr lang="zh-TW" altLang="zh-HK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谨慎及</a:t>
            </a:r>
            <a:r>
              <a:rPr lang="zh-TW" altLang="en-US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</a:t>
            </a: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的态度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不会因</a:t>
            </a: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好奇心而偷听、偷看别人的私隐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公开别人</a:t>
            </a: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私隐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前要</a:t>
            </a:r>
            <a:r>
              <a:rPr lang="zh-TW" altLang="en-US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先得对方同意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，否则令人难堪更会失去朋友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留意私隐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在网上或生活</a:t>
            </a:r>
            <a:r>
              <a:rPr lang="zh-TW" altLang="zh-HK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被泄漏的途径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小心保护</a:t>
            </a:r>
            <a:endParaRPr lang="en-US" altLang="zh-TW" sz="32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477155"/>
            <a:ext cx="7886700" cy="1325563"/>
          </a:xfrm>
        </p:spPr>
        <p:txBody>
          <a:bodyPr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16</a:t>
            </a:fld>
            <a:endParaRPr lang="zh-HK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0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1634" y="556593"/>
            <a:ext cx="7703715" cy="98832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9C85C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8BF3270-3258-4E59-BEB0-05309F095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03944"/>
              </p:ext>
            </p:extLst>
          </p:nvPr>
        </p:nvGraphicFramePr>
        <p:xfrm>
          <a:off x="811635" y="1470213"/>
          <a:ext cx="7499758" cy="39779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91618">
                  <a:extLst>
                    <a:ext uri="{9D8B030D-6E8A-4147-A177-3AD203B41FA5}">
                      <a16:colId xmlns:a16="http://schemas.microsoft.com/office/drawing/2014/main" val="4148415588"/>
                    </a:ext>
                  </a:extLst>
                </a:gridCol>
                <a:gridCol w="6008140">
                  <a:extLst>
                    <a:ext uri="{9D8B030D-6E8A-4147-A177-3AD203B41FA5}">
                      <a16:colId xmlns:a16="http://schemas.microsoft.com/office/drawing/2014/main" val="1174618477"/>
                    </a:ext>
                  </a:extLst>
                </a:gridCol>
              </a:tblGrid>
              <a:tr h="141268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活动概要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透过绘本阅读及情境讨论，让学生学习以谨慎、尊重及同理心处理个人和他人的私隐，从而学会谨言慎行，互相尊重，并懂得保护个人资料。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20579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学习以谨慎、尊重及同理心处理个人和他人的私隐</a:t>
                      </a:r>
                      <a:endParaRPr lang="en-US" altLang="zh-TW" sz="2100" b="1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明白不论在互联网或现实生活，均需要尊重和保护私隐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7646"/>
                  </a:ext>
                </a:extLst>
              </a:tr>
              <a:tr h="8126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价值观和态度 </a:t>
                      </a:r>
                      <a:r>
                        <a:rPr lang="en-US" altLang="zh-TW" sz="2100" b="1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100" b="1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kern="120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尊重他人、慎言、律己、同理心</a:t>
                      </a:r>
                      <a:endParaRPr lang="zh-TW" altLang="en-US" sz="2100" b="1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769219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255844-7627-40C9-B72F-4FBD3476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4773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B58168-11FD-4575-A47F-4E8A934410A9}"/>
              </a:ext>
            </a:extLst>
          </p:cNvPr>
          <p:cNvSpPr txBox="1">
            <a:spLocks/>
          </p:cNvSpPr>
          <p:nvPr/>
        </p:nvSpPr>
        <p:spPr>
          <a:xfrm>
            <a:off x="2019299" y="1815071"/>
            <a:ext cx="5111752" cy="11366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故事时间</a:t>
            </a:r>
            <a:endParaRPr kumimoji="0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EB58168-11FD-4575-A47F-4E8A934410A9}"/>
              </a:ext>
            </a:extLst>
          </p:cNvPr>
          <p:cNvSpPr txBox="1">
            <a:spLocks/>
          </p:cNvSpPr>
          <p:nvPr/>
        </p:nvSpPr>
        <p:spPr>
          <a:xfrm>
            <a:off x="2019299" y="3415785"/>
            <a:ext cx="5111752" cy="11366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大嘴巴唱出祸了</a:t>
            </a:r>
            <a:endParaRPr kumimoji="0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4" name="Straight Connector 14"/>
          <p:cNvCxnSpPr/>
          <p:nvPr/>
        </p:nvCxnSpPr>
        <p:spPr>
          <a:xfrm>
            <a:off x="2019825" y="2994250"/>
            <a:ext cx="5113083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720" y="935370"/>
            <a:ext cx="1522770" cy="98589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32490" y="1079857"/>
            <a:ext cx="6008914" cy="69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听故事，想一想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85011" y="1973161"/>
            <a:ext cx="685883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在以下三个故事情节中，你认为小鸟的行为合宜吗？为</a:t>
            </a:r>
            <a:r>
              <a:rPr lang="zh-CN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么？</a:t>
            </a:r>
            <a:endParaRPr lang="en-US" altLang="zh-TW" sz="40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0" indent="-742950" algn="just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假如你是故事中的小象、小白兔和小乌龟，你会有什么感受？</a:t>
            </a:r>
            <a:endParaRPr lang="en-US" altLang="zh-TW" sz="40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47497C-46AC-408E-95AE-7E1FFA30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91A6-8A4F-432E-BB95-4B2D17B7B9CA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777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圖片 8" descr="https://3.bp.blogspot.com/--qQ5wmWDm9k/UNQrZ_BB5iI/AAAAAAAAI6s/IoaUHEtRpzE/s1600/mark_face_cry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22" y="1063727"/>
            <a:ext cx="147002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d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53" y="1061784"/>
            <a:ext cx="147002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19" y="1065671"/>
            <a:ext cx="1476190" cy="1447619"/>
          </a:xfrm>
          <a:prstGeom prst="rect">
            <a:avLst/>
          </a:prstGeom>
        </p:spPr>
      </p:pic>
      <p:pic>
        <p:nvPicPr>
          <p:cNvPr id="15" name="Picture 2" descr="https://2.bp.blogspot.com/-mfrs0Hl-K4Y/UNQrXi-WBMI/AAAAAAAAI6o/w4hAwmqU78U/s1600/mark_face_ase.png"/>
          <p:cNvPicPr>
            <a:picLocks noChangeAspect="1" noChangeArrowheads="1"/>
          </p:cNvPicPr>
          <p:nvPr/>
        </p:nvPicPr>
        <p:blipFill>
          <a:blip r:embed="rId6" r:link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91" y="1059704"/>
            <a:ext cx="146699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377304" y="2641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厌恶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44455" y="2641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生气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11606" y="262889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担心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71076" y="26288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惭愧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3" descr="https://3.bp.blogspot.com/-7iYnMwGatTo/UNQrcl1qNpI/AAAAAAAAI7M/srNbRKc2ZC0/s1600/mark_face_odoroki.png"/>
          <p:cNvPicPr>
            <a:picLocks noChangeAspect="1" noChangeArrowheads="1"/>
          </p:cNvPicPr>
          <p:nvPr/>
        </p:nvPicPr>
        <p:blipFill>
          <a:blip r:embed="rId8" r:link="rId9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9" y="3335323"/>
            <a:ext cx="14668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1377303" y="50072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慌乱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" descr="C:\Users\Dell\Desktop\mark_face_heh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51" y="3330561"/>
            <a:ext cx="14700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3244453" y="500724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自豪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1" descr="https://1.bp.blogspot.com/-mac8mr-VCdw/UNQrdwHIRyI/AAAAAAAAI7c/U9v9ziJSYLI/s1600/mark_face_ter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9" y="3333736"/>
            <a:ext cx="14684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5104978" y="50072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满足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3" descr="https://4.bp.blogspot.com/-QeM2lPMumuo/UNQrby-TEPI/AAAAAAAAI7E/cZIpq3TTyas/s1600/mark_face_laugh.png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91" y="3344259"/>
            <a:ext cx="14700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6965503" y="50072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快乐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5</a:t>
            </a:fld>
            <a:endParaRPr lang="zh-HK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4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CFC3D9F-3E05-4FBA-9B5E-175E63B41A1E}"/>
              </a:ext>
            </a:extLst>
          </p:cNvPr>
          <p:cNvSpPr txBox="1">
            <a:spLocks/>
          </p:cNvSpPr>
          <p:nvPr/>
        </p:nvSpPr>
        <p:spPr>
          <a:xfrm>
            <a:off x="611560" y="4724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4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en-US" altLang="zh-TW" sz="34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 </a:t>
            </a:r>
            <a:r>
              <a:rPr lang="zh-TW" altLang="en-US" sz="34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小象数学捧鸭蛋</a:t>
            </a:r>
            <a:r>
              <a:rPr lang="zh-TW" altLang="zh-HK" sz="3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en-US" altLang="zh-HK" sz="3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6~10</a:t>
            </a:r>
            <a:r>
              <a:rPr lang="zh-TW" altLang="zh-HK" sz="3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页】</a:t>
            </a:r>
            <a:endParaRPr lang="zh-TW" altLang="en-US" sz="3400" b="1" dirty="0">
              <a:solidFill>
                <a:srgbClr val="739A2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3" name="Picture 3" descr="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99" y="1996480"/>
            <a:ext cx="5246122" cy="316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5397499" y="1328189"/>
            <a:ext cx="2570893" cy="1336582"/>
            <a:chOff x="5702299" y="1544836"/>
            <a:chExt cx="2570893" cy="133658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6476" flipH="1">
              <a:off x="5702299" y="1544836"/>
              <a:ext cx="2570893" cy="1336582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6142921" y="1888542"/>
              <a:ext cx="19992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我感到</a:t>
              </a:r>
              <a:r>
                <a:rPr lang="en-US" altLang="zh-TW" sz="3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……</a:t>
              </a:r>
              <a:endParaRPr lang="zh-HK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5" name="圖片 8" descr="https://3.bp.blogspot.com/--qQ5wmWDm9k/UNQrZ_BB5iI/AAAAAAAAI6s/IoaUHEtRpzE/s1600/mark_face_cry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61" y="2781171"/>
            <a:ext cx="1080000" cy="10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2.bp.blogspot.com/-mfrs0Hl-K4Y/UNQrXi-WBMI/AAAAAAAAI6o/w4hAwmqU78U/s1600/mark_face_ase.png"/>
          <p:cNvPicPr>
            <a:picLocks noChangeAspect="1" noChangeArrowheads="1"/>
          </p:cNvPicPr>
          <p:nvPr/>
        </p:nvPicPr>
        <p:blipFill>
          <a:blip r:embed="rId6" r:link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82" y="4092541"/>
            <a:ext cx="1080000" cy="106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https://3.bp.blogspot.com/-7iYnMwGatTo/UNQrcl1qNpI/AAAAAAAAI7M/srNbRKc2ZC0/s1600/mark_face_odoroki.png"/>
          <p:cNvPicPr>
            <a:picLocks noChangeAspect="1" noChangeArrowheads="1"/>
          </p:cNvPicPr>
          <p:nvPr/>
        </p:nvPicPr>
        <p:blipFill>
          <a:blip r:embed="rId8" r:link="rId9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10" y="3351415"/>
            <a:ext cx="1080000" cy="106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7386" y="4688685"/>
            <a:ext cx="1080000" cy="1059098"/>
          </a:xfrm>
          <a:prstGeom prst="rect">
            <a:avLst/>
          </a:prstGeom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6</a:t>
            </a:fld>
            <a:endParaRPr lang="zh-HK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819337" y="5218234"/>
            <a:ext cx="3916436" cy="475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绘本内容摘自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大嘴巴闯祸了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</a:p>
          <a:p>
            <a:pPr lvl="0">
              <a:defRPr/>
            </a:pPr>
            <a:r>
              <a:rPr lang="zh-HK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作者： 田心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绘者： 陈完玲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小兵出版社出版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7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烏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2" y="1450380"/>
            <a:ext cx="495101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CFC3D9F-3E05-4FBA-9B5E-175E63B41A1E}"/>
              </a:ext>
            </a:extLst>
          </p:cNvPr>
          <p:cNvSpPr txBox="1">
            <a:spLocks/>
          </p:cNvSpPr>
          <p:nvPr/>
        </p:nvSpPr>
        <p:spPr>
          <a:xfrm>
            <a:off x="611560" y="5486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6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en-US" altLang="zh-TW" sz="86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86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小白兔和小乌龟的秘密</a:t>
            </a:r>
            <a:r>
              <a:rPr lang="en-US" altLang="zh-TW" sz="8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【10~19</a:t>
            </a:r>
            <a:r>
              <a:rPr lang="zh-TW" altLang="en-US" sz="8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页</a:t>
            </a:r>
            <a:r>
              <a:rPr lang="en-US" altLang="zh-TW" sz="8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229099" y="1772689"/>
            <a:ext cx="2570893" cy="1336582"/>
            <a:chOff x="5702299" y="1544836"/>
            <a:chExt cx="2570893" cy="1336582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6476" flipH="1">
              <a:off x="5702299" y="1544836"/>
              <a:ext cx="2570893" cy="1336582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6142921" y="1888542"/>
              <a:ext cx="19992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我感到</a:t>
              </a:r>
              <a:r>
                <a:rPr lang="en-US" altLang="zh-TW" sz="3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……</a:t>
              </a:r>
              <a:endParaRPr lang="zh-HK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9" name="圖片 8" descr="https://3.bp.blogspot.com/--qQ5wmWDm9k/UNQrZ_BB5iI/AAAAAAAAI6s/IoaUHEtRpzE/s1600/mark_face_cry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61" y="3106995"/>
            <a:ext cx="1080000" cy="10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Id1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61" y="2422349"/>
            <a:ext cx="1080000" cy="10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361" y="3859900"/>
            <a:ext cx="1080000" cy="1059098"/>
          </a:xfrm>
          <a:prstGeom prst="rect">
            <a:avLst/>
          </a:prstGeom>
        </p:spPr>
      </p:pic>
      <p:pic>
        <p:nvPicPr>
          <p:cNvPr id="12" name="Picture 3" descr="https://3.bp.blogspot.com/-7iYnMwGatTo/UNQrcl1qNpI/AAAAAAAAI7M/srNbRKc2ZC0/s1600/mark_face_odoroki.png"/>
          <p:cNvPicPr>
            <a:picLocks noChangeAspect="1" noChangeArrowheads="1"/>
          </p:cNvPicPr>
          <p:nvPr/>
        </p:nvPicPr>
        <p:blipFill>
          <a:blip r:embed="rId8" r:link="rId9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61" y="4419875"/>
            <a:ext cx="1080000" cy="106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7</a:t>
            </a:fld>
            <a:endParaRPr lang="zh-HK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812792" y="5739803"/>
            <a:ext cx="3028367" cy="171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绘本内容摘自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大嘴巴闯祸了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</a:p>
          <a:p>
            <a:pPr>
              <a:defRPr/>
            </a:pPr>
            <a:r>
              <a:rPr lang="zh-HK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作者： 田心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绘者： 陈完玲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小兵出版社出版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4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救火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7" y="2323232"/>
            <a:ext cx="5035624" cy="291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CFC3D9F-3E05-4FBA-9B5E-175E63B41A1E}"/>
              </a:ext>
            </a:extLst>
          </p:cNvPr>
          <p:cNvSpPr txBox="1">
            <a:spLocks/>
          </p:cNvSpPr>
          <p:nvPr/>
        </p:nvSpPr>
        <p:spPr>
          <a:xfrm>
            <a:off x="713160" y="5486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4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en-US" altLang="zh-TW" sz="34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HK" altLang="en-US" sz="3400" b="1" dirty="0">
                <a:solidFill>
                  <a:srgbClr val="739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灭火小英雄</a:t>
            </a:r>
            <a:r>
              <a:rPr lang="en-US" altLang="zh-TW" sz="3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【54~59</a:t>
            </a:r>
            <a:r>
              <a:rPr lang="zh-TW" altLang="en-US" sz="3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页</a:t>
            </a:r>
            <a:r>
              <a:rPr lang="en-US" altLang="zh-TW" sz="3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633949" y="1413190"/>
            <a:ext cx="3710928" cy="1336582"/>
            <a:chOff x="5700749" y="1502837"/>
            <a:chExt cx="3710928" cy="1336582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6476" flipH="1">
              <a:off x="5700749" y="1502837"/>
              <a:ext cx="3710928" cy="1336582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6181021" y="1840901"/>
              <a:ext cx="29578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这次，我感到</a:t>
              </a:r>
              <a:r>
                <a:rPr lang="en-US" altLang="zh-TW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……</a:t>
              </a:r>
              <a:endPara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9" name="Picture 3" descr="https://3.bp.blogspot.com/-7iYnMwGatTo/UNQrcl1qNpI/AAAAAAAAI7M/srNbRKc2ZC0/s1600/mark_face_odoroki.png"/>
          <p:cNvPicPr>
            <a:picLocks noChangeAspect="1" noChangeArrowheads="1"/>
          </p:cNvPicPr>
          <p:nvPr/>
        </p:nvPicPr>
        <p:blipFill>
          <a:blip r:embed="rId5" r:link="rId6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61" y="2781125"/>
            <a:ext cx="1080000" cy="106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" descr="C:\Users\Dell\Desktop\mark_face_heh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72" y="4108798"/>
            <a:ext cx="1080000" cy="10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" descr="https://1.bp.blogspot.com/-mac8mr-VCdw/UNQrdwHIRyI/AAAAAAAAI7c/U9v9ziJSYLI/s1600/mark_face_te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19" y="3294081"/>
            <a:ext cx="1080000" cy="106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3" descr="https://4.bp.blogspot.com/-QeM2lPMumuo/UNQrby-TEPI/AAAAAAAAI7E/cZIpq3TTyas/s1600/mark_face_laugh.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19" y="4639467"/>
            <a:ext cx="1080000" cy="10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8</a:t>
            </a:fld>
            <a:endParaRPr lang="zh-HK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882577" y="5412940"/>
            <a:ext cx="3007035" cy="35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绘本内容摘自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大嘴巴闯祸了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</a:p>
          <a:p>
            <a:pPr>
              <a:defRPr/>
            </a:pPr>
            <a:r>
              <a:rPr lang="zh-HK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作者： 田心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绘者： 陈完玲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小兵出版社出版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2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7543" y="1079857"/>
            <a:ext cx="6008914" cy="69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想一想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85405" y="2049361"/>
            <a:ext cx="7373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Bef>
                <a:spcPts val="1200"/>
              </a:spcBef>
              <a:defRPr/>
            </a:pP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在上述情境中，假如你是小象、小白兔和小乌龟，面对小鸟公开你的秘密，你会怎样做？为</a:t>
            </a:r>
            <a:r>
              <a:rPr lang="zh-CN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么？</a:t>
            </a:r>
            <a:endParaRPr lang="en-US" altLang="zh-TW" sz="40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1535-5619-44F6-AB87-43044EC44262}" type="slidenum">
              <a:rPr lang="zh-HK" altLang="en-US" smtClean="0"/>
              <a:t>9</a:t>
            </a:fld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311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kumimoji="0" lang="en-US" altLang="zh-H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kumimoji="0" lang="zh-HK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0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new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a8fa072c9ce7611fa0e609b83f3b5ce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e540a1335e2100815deff68e1607043d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CC1AC20F-6DC8-4059-B5D8-38477964B007}"/>
</file>

<file path=customXml/itemProps2.xml><?xml version="1.0" encoding="utf-8"?>
<ds:datastoreItem xmlns:ds="http://schemas.openxmlformats.org/officeDocument/2006/customXml" ds:itemID="{F235F33C-7DAA-4260-A9D6-BE84ABE9FDFF}"/>
</file>

<file path=customXml/itemProps3.xml><?xml version="1.0" encoding="utf-8"?>
<ds:datastoreItem xmlns:ds="http://schemas.openxmlformats.org/officeDocument/2006/customXml" ds:itemID="{7E3D8D79-5536-4685-8A54-033E28AE38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1942</Words>
  <Application>Microsoft Office PowerPoint</Application>
  <PresentationFormat>On-screen Show (4:3)</PresentationFormat>
  <Paragraphs>149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微軟正黑體</vt:lpstr>
      <vt:lpstr>PMingLiU</vt:lpstr>
      <vt:lpstr>Arial</vt:lpstr>
      <vt:lpstr>Calibri</vt:lpstr>
      <vt:lpstr>Calibri Light</vt:lpstr>
      <vt:lpstr>Times New Roman</vt:lpstr>
      <vt:lpstr>Office 佈景主題</vt:lpstr>
      <vt:lpstr>PowerPoint Presentation</vt:lpstr>
      <vt:lpstr>学习重点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总结</vt:lpstr>
      <vt:lpstr>总结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LO, Sai-ching</cp:lastModifiedBy>
  <cp:revision>44</cp:revision>
  <dcterms:created xsi:type="dcterms:W3CDTF">2021-08-25T05:54:18Z</dcterms:created>
  <dcterms:modified xsi:type="dcterms:W3CDTF">2026-01-07T01:56:20Z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