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handoutMasterIdLst>
    <p:handoutMasterId r:id="rId11"/>
  </p:handoutMasterIdLst>
  <p:sldIdLst>
    <p:sldId id="256" r:id="rId2"/>
    <p:sldId id="257" r:id="rId3"/>
    <p:sldId id="260" r:id="rId4"/>
    <p:sldId id="264" r:id="rId5"/>
    <p:sldId id="259" r:id="rId6"/>
    <p:sldId id="258" r:id="rId7"/>
    <p:sldId id="261" r:id="rId8"/>
    <p:sldId id="263"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A4"/>
    <a:srgbClr val="FF3399"/>
    <a:srgbClr val="9966FF"/>
    <a:srgbClr val="D1D1D1"/>
    <a:srgbClr val="FF6A70"/>
    <a:srgbClr val="081622"/>
    <a:srgbClr val="FFC1C4"/>
    <a:srgbClr val="163D5E"/>
    <a:srgbClr val="6B4A7E"/>
    <a:srgbClr val="523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67986" autoAdjust="0"/>
  </p:normalViewPr>
  <p:slideViewPr>
    <p:cSldViewPr snapToGrid="0">
      <p:cViewPr varScale="1">
        <p:scale>
          <a:sx n="105" d="100"/>
          <a:sy n="105" d="100"/>
        </p:scale>
        <p:origin x="2616" y="10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92DDCDB-6AFE-4D5F-9049-2607CCD485C8}" type="datetimeFigureOut">
              <a:rPr lang="zh-HK" altLang="en-US" smtClean="0"/>
              <a:t>7/1/2026</a:t>
            </a:fld>
            <a:endParaRPr lang="zh-HK" altLang="en-US" dirty="0"/>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1A2B056-D87A-42D9-983A-07874DF35C30}" type="slidenum">
              <a:rPr lang="zh-HK" altLang="en-US" smtClean="0"/>
              <a:t>‹#›</a:t>
            </a:fld>
            <a:endParaRPr lang="zh-HK" altLang="en-US" dirty="0"/>
          </a:p>
        </p:txBody>
      </p:sp>
    </p:spTree>
    <p:extLst>
      <p:ext uri="{BB962C8B-B14F-4D97-AF65-F5344CB8AC3E}">
        <p14:creationId xmlns:p14="http://schemas.microsoft.com/office/powerpoint/2010/main" val="115871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C74FC4-AFC9-49E1-8E6E-5044B93AD388}" type="datetimeFigureOut">
              <a:rPr lang="zh-HK" altLang="en-US" smtClean="0"/>
              <a:t>7/1/2026</a:t>
            </a:fld>
            <a:endParaRPr lang="zh-HK" altLang="en-US" dirty="0"/>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ABE7E7-6244-4E59-AD7D-D0DC1D38E6D9}" type="slidenum">
              <a:rPr lang="zh-HK" altLang="en-US" smtClean="0"/>
              <a:t>‹#›</a:t>
            </a:fld>
            <a:endParaRPr lang="zh-HK" altLang="en-US" dirty="0"/>
          </a:p>
        </p:txBody>
      </p:sp>
    </p:spTree>
    <p:extLst>
      <p:ext uri="{BB962C8B-B14F-4D97-AF65-F5344CB8AC3E}">
        <p14:creationId xmlns:p14="http://schemas.microsoft.com/office/powerpoint/2010/main" val="301554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1</a:t>
            </a:fld>
            <a:endParaRPr lang="zh-HK" altLang="en-US" dirty="0"/>
          </a:p>
        </p:txBody>
      </p:sp>
    </p:spTree>
    <p:extLst>
      <p:ext uri="{BB962C8B-B14F-4D97-AF65-F5344CB8AC3E}">
        <p14:creationId xmlns:p14="http://schemas.microsoft.com/office/powerpoint/2010/main" val="252847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2</a:t>
            </a:fld>
            <a:endParaRPr lang="zh-HK" altLang="en-US" dirty="0"/>
          </a:p>
        </p:txBody>
      </p:sp>
    </p:spTree>
    <p:extLst>
      <p:ext uri="{BB962C8B-B14F-4D97-AF65-F5344CB8AC3E}">
        <p14:creationId xmlns:p14="http://schemas.microsoft.com/office/powerpoint/2010/main" val="238987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讨论时，教师宜引导学生思考在公众场合失去理智，胡乱使用粗言秽语辱骂他人，对他人（包括被骂的对象）会造成影响：</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车长有可能因被辱骂而感到不快</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事主辱骂车长，是对驾驶者的骚扰，严重者可能会导致交通事故，危害其他乘客</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事主使用粗言秽语，内容可能包括与性有关的语言暴力，即使其他乘客（旁观者）听到亦会感到被冒犯</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1200" dirty="0">
                <a:solidFill>
                  <a:schemeClr val="tx1"/>
                </a:solidFill>
                <a:latin typeface="微軟正黑體" panose="020B0604030504040204" pitchFamily="34" charset="-120"/>
                <a:ea typeface="微軟正黑體" panose="020B0604030504040204" pitchFamily="34" charset="-120"/>
              </a:rPr>
              <a:t>透过个案，学生除明白不当的言行会伤人之外，亦需要反思</a:t>
            </a:r>
            <a:r>
              <a:rPr lang="zh-TW" altLang="en-US" sz="1200" b="1" u="sng" dirty="0">
                <a:solidFill>
                  <a:schemeClr val="tx1"/>
                </a:solidFill>
                <a:latin typeface="微軟正黑體" panose="020B0604030504040204" pitchFamily="34" charset="-120"/>
                <a:ea typeface="微軟正黑體" panose="020B0604030504040204" pitchFamily="34" charset="-120"/>
              </a:rPr>
              <a:t>未能控制个人情绪、运用粗言秽语对自身的伤害</a:t>
            </a:r>
            <a:r>
              <a:rPr lang="zh-TW" altLang="en-US" sz="1200" dirty="0">
                <a:solidFill>
                  <a:schemeClr val="tx1"/>
                </a:solidFill>
                <a:latin typeface="微軟正黑體" panose="020B0604030504040204" pitchFamily="34" charset="-120"/>
                <a:ea typeface="微軟正黑體" panose="020B0604030504040204" pitchFamily="34" charset="-120"/>
              </a:rPr>
              <a:t>：</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其他乘客会认为事主无理取闹</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辱骂、使用粗言秽语对事件无实际帮助，更有可能惹怒对方</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日常生活中时有因一时激动而导致的纷争，初则口角，继而动武，学生需要引以为诫</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1200" dirty="0">
                <a:solidFill>
                  <a:schemeClr val="tx1"/>
                </a:solidFill>
                <a:latin typeface="微軟正黑體" panose="020B0604030504040204" pitchFamily="34" charset="-120"/>
                <a:ea typeface="微軟正黑體" panose="020B0604030504040204" pitchFamily="34" charset="-120"/>
              </a:rPr>
              <a:t>为帮助学生透过个人反思建立正确的价值观和态度，教师可以运用追问帮助学生思考，如：</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事主为</a:t>
            </a:r>
            <a:r>
              <a:rPr lang="zh-CN" altLang="en-US" sz="1200" kern="1200" dirty="0">
                <a:solidFill>
                  <a:schemeClr val="tx1"/>
                </a:solidFill>
                <a:latin typeface="微軟正黑體" panose="020B0604030504040204" pitchFamily="34" charset="-120"/>
                <a:ea typeface="微軟正黑體" panose="020B0604030504040204" pitchFamily="34" charset="-120"/>
                <a:cs typeface="+mn-cs"/>
              </a:rPr>
              <a:t>什</a:t>
            </a:r>
            <a:r>
              <a:rPr lang="zh-TW" altLang="en-US" sz="1200" dirty="0">
                <a:solidFill>
                  <a:schemeClr val="tx1"/>
                </a:solidFill>
                <a:latin typeface="微軟正黑體" panose="020B0604030504040204" pitchFamily="34" charset="-120"/>
                <a:ea typeface="微軟正黑體" panose="020B0604030504040204" pitchFamily="34" charset="-120"/>
              </a:rPr>
              <a:t>么会情绪失控？这次的纷争是否可以避免？</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为</a:t>
            </a:r>
            <a:r>
              <a:rPr lang="zh-CN" altLang="en-US" sz="1200" kern="1200" dirty="0">
                <a:solidFill>
                  <a:schemeClr val="tx1"/>
                </a:solidFill>
                <a:latin typeface="微軟正黑體" panose="020B0604030504040204" pitchFamily="34" charset="-120"/>
                <a:ea typeface="微軟正黑體" panose="020B0604030504040204" pitchFamily="34" charset="-120"/>
                <a:cs typeface="+mn-cs"/>
              </a:rPr>
              <a:t>什</a:t>
            </a:r>
            <a:r>
              <a:rPr lang="zh-TW" altLang="en-US" sz="1200" dirty="0">
                <a:solidFill>
                  <a:schemeClr val="tx1"/>
                </a:solidFill>
                <a:latin typeface="微軟正黑體" panose="020B0604030504040204" pitchFamily="34" charset="-120"/>
                <a:ea typeface="微軟正黑體" panose="020B0604030504040204" pitchFamily="34" charset="-120"/>
              </a:rPr>
              <a:t>么大家都不认同事主的言行表现？可否归纳当中关键？</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1200" b="1" u="sng" dirty="0">
                <a:solidFill>
                  <a:schemeClr val="tx1"/>
                </a:solidFill>
                <a:latin typeface="微軟正黑體" panose="020B0604030504040204" pitchFamily="34" charset="-120"/>
                <a:ea typeface="微軟正黑體" panose="020B0604030504040204" pitchFamily="34" charset="-120"/>
              </a:rPr>
              <a:t>小提示</a:t>
            </a:r>
            <a:endParaRPr lang="en-US" altLang="zh-TW" sz="1200" dirty="0">
              <a:solidFill>
                <a:schemeClr val="tx1"/>
              </a:solidFill>
              <a:latin typeface="微軟正黑體" panose="020B0604030504040204" pitchFamily="34" charset="-120"/>
              <a:ea typeface="微軟正黑體" panose="020B0604030504040204" pitchFamily="34" charset="-120"/>
            </a:endParaRPr>
          </a:p>
          <a:p>
            <a:r>
              <a:rPr lang="zh-TW" altLang="en-US" sz="1200" dirty="0">
                <a:solidFill>
                  <a:schemeClr val="tx1"/>
                </a:solidFill>
                <a:latin typeface="微軟正黑體" panose="020B0604030504040204" pitchFamily="34" charset="-120"/>
                <a:ea typeface="微軟正黑體" panose="020B0604030504040204" pitchFamily="34" charset="-120"/>
              </a:rPr>
              <a:t>讨论过程中，教师可以请学生回顾生活事件或是新闻时事，让学生透过共情共感，思考</a:t>
            </a:r>
            <a:r>
              <a:rPr lang="zh-TW" altLang="en-US" sz="1200" b="1" u="sng" dirty="0">
                <a:solidFill>
                  <a:schemeClr val="tx1"/>
                </a:solidFill>
                <a:latin typeface="微軟正黑體" panose="020B0604030504040204" pitchFamily="34" charset="-120"/>
                <a:ea typeface="微軟正黑體" panose="020B0604030504040204" pitchFamily="34" charset="-120"/>
              </a:rPr>
              <a:t>情绪失控、使用粗言辱骂对自己对他人的伤害</a:t>
            </a:r>
            <a:r>
              <a:rPr lang="zh-TW" altLang="en-US" sz="1200" dirty="0">
                <a:solidFill>
                  <a:schemeClr val="tx1"/>
                </a:solidFill>
                <a:latin typeface="微軟正黑體" panose="020B0604030504040204" pitchFamily="34" charset="-120"/>
                <a:ea typeface="微軟正黑體" panose="020B0604030504040204" pitchFamily="34" charset="-120"/>
              </a:rPr>
              <a:t>。</a:t>
            </a:r>
            <a:r>
              <a:rPr lang="zh-TW" altLang="zh-HK" sz="1200" b="1" u="sng" kern="1200" dirty="0">
                <a:solidFill>
                  <a:schemeClr val="tx1"/>
                </a:solidFill>
                <a:effectLst/>
                <a:latin typeface="微軟正黑體" panose="020B0604030504040204" pitchFamily="34" charset="-120"/>
                <a:ea typeface="微軟正黑體" panose="020B0604030504040204" pitchFamily="34" charset="-120"/>
                <a:cs typeface="+mn-cs"/>
              </a:rPr>
              <a:t>交流时，师生无需就粗言秽语举例</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a:t>
            </a:r>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3</a:t>
            </a:fld>
            <a:endParaRPr lang="zh-HK" altLang="en-US" dirty="0"/>
          </a:p>
        </p:txBody>
      </p:sp>
    </p:spTree>
    <p:extLst>
      <p:ext uri="{BB962C8B-B14F-4D97-AF65-F5344CB8AC3E}">
        <p14:creationId xmlns:p14="http://schemas.microsoft.com/office/powerpoint/2010/main" val="191022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sz="1200" dirty="0">
                <a:solidFill>
                  <a:schemeClr val="tx1"/>
                </a:solidFill>
                <a:latin typeface="微軟正黑體" panose="020B0604030504040204" pitchFamily="34" charset="-120"/>
                <a:ea typeface="微軟正黑體" panose="020B0604030504040204" pitchFamily="34" charset="-120"/>
              </a:rPr>
              <a:t>如有学生认为说粗言无伤大雅，只是表达情绪和感受</a:t>
            </a:r>
            <a:r>
              <a:rPr lang="zh-TW" altLang="en-US" sz="1200" dirty="0">
                <a:solidFill>
                  <a:schemeClr val="tx1"/>
                </a:solidFill>
                <a:latin typeface="細明體" panose="02020509000000000000" pitchFamily="49" charset="-120"/>
                <a:ea typeface="細明體" panose="02020509000000000000" pitchFamily="49" charset="-120"/>
              </a:rPr>
              <a:t>，</a:t>
            </a:r>
            <a:r>
              <a:rPr lang="zh-TW" altLang="en-US" sz="1200" dirty="0">
                <a:solidFill>
                  <a:schemeClr val="tx1"/>
                </a:solidFill>
                <a:latin typeface="微軟正黑體" panose="020B0604030504040204" pitchFamily="34" charset="-120"/>
                <a:ea typeface="微軟正黑體" panose="020B0604030504040204" pitchFamily="34" charset="-120"/>
              </a:rPr>
              <a:t>教师可以提问：</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228600" indent="-228600">
              <a:buFont typeface="Arial" panose="020B0604020202020204" pitchFamily="34" charset="0"/>
              <a:buChar char="•"/>
            </a:pPr>
            <a:r>
              <a:rPr lang="zh-TW" altLang="en-US" sz="1200" dirty="0">
                <a:solidFill>
                  <a:schemeClr val="tx1"/>
                </a:solidFill>
                <a:latin typeface="微軟正黑體" panose="020B0604030504040204" pitchFamily="34" charset="-120"/>
                <a:ea typeface="微軟正黑體" panose="020B0604030504040204" pitchFamily="34" charset="-120"/>
              </a:rPr>
              <a:t>在不说粗言的前提下</a:t>
            </a:r>
            <a:r>
              <a:rPr lang="zh-TW" altLang="en-US" sz="1200" dirty="0">
                <a:solidFill>
                  <a:schemeClr val="tx1"/>
                </a:solidFill>
                <a:latin typeface="細明體" panose="02020509000000000000" pitchFamily="49" charset="-120"/>
                <a:ea typeface="細明體" panose="02020509000000000000" pitchFamily="49" charset="-120"/>
              </a:rPr>
              <a:t>，</a:t>
            </a:r>
            <a:r>
              <a:rPr lang="zh-TW" altLang="en-US" sz="1200" dirty="0">
                <a:solidFill>
                  <a:schemeClr val="tx1"/>
                </a:solidFill>
                <a:latin typeface="微軟正黑體" panose="020B0604030504040204" pitchFamily="34" charset="-120"/>
                <a:ea typeface="微軟正黑體" panose="020B0604030504040204" pitchFamily="34" charset="-120"/>
              </a:rPr>
              <a:t>有什么词汇可以准确地表达情绪和感受？</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如生气</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solidFill>
                  <a:schemeClr val="tx1"/>
                </a:solidFill>
                <a:latin typeface="微軟正黑體" panose="020B0604030504040204" pitchFamily="34" charset="-120"/>
                <a:ea typeface="微軟正黑體" panose="020B0604030504040204" pitchFamily="34" charset="-120"/>
              </a:rPr>
              <a:t>不满</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solidFill>
                  <a:schemeClr val="tx1"/>
                </a:solidFill>
                <a:latin typeface="微軟正黑體" panose="020B0604030504040204" pitchFamily="34" charset="-120"/>
                <a:ea typeface="微軟正黑體" panose="020B0604030504040204" pitchFamily="34" charset="-120"/>
              </a:rPr>
              <a:t>不耐烦</a:t>
            </a:r>
            <a:r>
              <a:rPr lang="zh-TW" altLang="en-US" sz="1200" dirty="0">
                <a:solidFill>
                  <a:schemeClr val="tx1"/>
                </a:solidFill>
                <a:latin typeface="標楷體" panose="03000509000000000000" pitchFamily="65" charset="-120"/>
                <a:ea typeface="標楷體" panose="03000509000000000000" pitchFamily="65" charset="-120"/>
              </a:rPr>
              <a:t>、担心、惊讶</a:t>
            </a:r>
            <a:r>
              <a:rPr lang="en-US" altLang="zh-TW" sz="1200" dirty="0">
                <a:solidFill>
                  <a:schemeClr val="tx1"/>
                </a:solidFill>
                <a:latin typeface="標楷體" panose="03000509000000000000" pitchFamily="65" charset="-120"/>
                <a:ea typeface="標楷體" panose="03000509000000000000" pitchFamily="65" charset="-120"/>
              </a:rPr>
              <a:t>)</a:t>
            </a:r>
          </a:p>
          <a:p>
            <a:pPr marL="228600" indent="-228600">
              <a:buFont typeface="Arial" panose="020B0604020202020204" pitchFamily="34" charset="0"/>
              <a:buChar char="•"/>
            </a:pP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dirty="0">
                <a:solidFill>
                  <a:schemeClr val="tx1"/>
                </a:solidFill>
                <a:latin typeface="微軟正黑體" panose="020B0604030504040204" pitchFamily="34" charset="-120"/>
                <a:ea typeface="微軟正黑體" panose="020B0604030504040204" pitchFamily="34" charset="-120"/>
              </a:rPr>
              <a:t>由此带出，说</a:t>
            </a:r>
            <a:r>
              <a:rPr lang="zh-TW" altLang="en-US" sz="1200" b="1" u="sng" dirty="0">
                <a:solidFill>
                  <a:schemeClr val="tx1"/>
                </a:solidFill>
                <a:latin typeface="微軟正黑體" panose="020B0604030504040204" pitchFamily="34" charset="-120"/>
                <a:ea typeface="微軟正黑體" panose="020B0604030504040204" pitchFamily="34" charset="-120"/>
              </a:rPr>
              <a:t>粗言未能准确地表达情绪和感受</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此外，</a:t>
            </a:r>
            <a:r>
              <a:rPr lang="zh-TW" altLang="en-US" sz="1200" dirty="0">
                <a:solidFill>
                  <a:schemeClr val="tx1"/>
                </a:solidFill>
                <a:latin typeface="微軟正黑體" panose="020B0604030504040204" pitchFamily="34" charset="-120"/>
                <a:ea typeface="微軟正黑體" panose="020B0604030504040204" pitchFamily="34" charset="-120"/>
              </a:rPr>
              <a:t>粗言秽语，内容可能包括与性有关的语言暴力，即使</a:t>
            </a:r>
            <a:r>
              <a:rPr lang="zh-TW" altLang="en-US" sz="1200" b="1" u="sng" dirty="0">
                <a:solidFill>
                  <a:schemeClr val="tx1"/>
                </a:solidFill>
                <a:latin typeface="微軟正黑體" panose="020B0604030504040204" pitchFamily="34" charset="-120"/>
                <a:ea typeface="微軟正黑體" panose="020B0604030504040204" pitchFamily="34" charset="-120"/>
              </a:rPr>
              <a:t>旁观者听到亦会感到被冒犯</a:t>
            </a:r>
            <a:r>
              <a:rPr lang="zh-TW" altLang="en-US" sz="1200" dirty="0">
                <a:solidFill>
                  <a:schemeClr val="tx1"/>
                </a:solidFill>
                <a:latin typeface="微軟正黑體" panose="020B0604030504040204" pitchFamily="34" charset="-120"/>
                <a:ea typeface="微軟正黑體" panose="020B0604030504040204" pitchFamily="34" charset="-120"/>
              </a:rPr>
              <a:t>。使用恰当的语言交流，是人与人之间互相尊重的表现。即使</a:t>
            </a:r>
            <a:r>
              <a:rPr lang="zh-TW" altLang="en-US" sz="1200" b="1" u="sng" dirty="0">
                <a:solidFill>
                  <a:schemeClr val="tx1"/>
                </a:solidFill>
                <a:latin typeface="微軟正黑體" panose="020B0604030504040204" pitchFamily="34" charset="-120"/>
                <a:ea typeface="微軟正黑體" panose="020B0604030504040204" pitchFamily="34" charset="-120"/>
              </a:rPr>
              <a:t>双方互相用粗言秽语指骂，亦为不妥</a:t>
            </a:r>
            <a:r>
              <a:rPr lang="zh-TW" altLang="en-US" sz="1200" dirty="0">
                <a:solidFill>
                  <a:schemeClr val="tx1"/>
                </a:solidFill>
                <a:latin typeface="微軟正黑體" panose="020B0604030504040204" pitchFamily="34" charset="-120"/>
                <a:ea typeface="微軟正黑體" panose="020B0604030504040204" pitchFamily="34" charset="-120"/>
              </a:rPr>
              <a:t>。</a:t>
            </a:r>
            <a:endParaRPr lang="en-US" altLang="zh-TW" sz="1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4</a:t>
            </a:fld>
            <a:endParaRPr lang="zh-HK" altLang="en-US" dirty="0"/>
          </a:p>
        </p:txBody>
      </p:sp>
    </p:spTree>
    <p:extLst>
      <p:ext uri="{BB962C8B-B14F-4D97-AF65-F5344CB8AC3E}">
        <p14:creationId xmlns:p14="http://schemas.microsoft.com/office/powerpoint/2010/main" val="157543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在上述</a:t>
            </a:r>
            <a:r>
              <a:rPr lang="zh-TW" altLang="en-US" b="1" u="sng" dirty="0"/>
              <a:t>所有场所</a:t>
            </a:r>
            <a:r>
              <a:rPr lang="zh-TW" altLang="en-US" dirty="0"/>
              <a:t>说粗言秽语影响公众，都有机会违反规例／法例。</a:t>
            </a:r>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1" u="sng" dirty="0">
                <a:latin typeface="微軟正黑體" panose="020B0604030504040204" pitchFamily="34" charset="-120"/>
                <a:ea typeface="微軟正黑體" panose="020B0604030504040204" pitchFamily="34" charset="-120"/>
              </a:rPr>
              <a:t>参考资料</a:t>
            </a:r>
            <a:endParaRPr lang="en-US" altLang="zh-TW" sz="1200" b="1" u="sng"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机场管理局附例</a:t>
            </a:r>
            <a:r>
              <a:rPr lang="en-US" altLang="zh-TW" sz="1200" dirty="0">
                <a:latin typeface="微軟正黑體" panose="020B0604030504040204" pitchFamily="34" charset="-120"/>
                <a:ea typeface="微軟正黑體" panose="020B0604030504040204" pitchFamily="34" charset="-120"/>
              </a:rPr>
              <a:t>》https://www.elegislation.gov.hk/hk/cap483A!zh-Hant-HK</a:t>
            </a:r>
            <a:r>
              <a:rPr lang="zh-TW" altLang="en-US" sz="1200" dirty="0">
                <a:latin typeface="微軟正黑體" panose="020B0604030504040204" pitchFamily="34" charset="-120"/>
                <a:ea typeface="微軟正黑體" panose="020B0604030504040204" pitchFamily="34" charset="-120"/>
              </a:rPr>
              <a:t>［参考第</a:t>
            </a:r>
            <a:r>
              <a:rPr lang="en-US" altLang="zh-TW" sz="1200" dirty="0">
                <a:latin typeface="微軟正黑體" panose="020B0604030504040204" pitchFamily="34" charset="-120"/>
                <a:ea typeface="微軟正黑體" panose="020B0604030504040204" pitchFamily="34" charset="-120"/>
              </a:rPr>
              <a:t>19</a:t>
            </a:r>
            <a:r>
              <a:rPr lang="zh-TW" altLang="en-US" sz="1200" dirty="0">
                <a:latin typeface="微軟正黑體" panose="020B0604030504040204" pitchFamily="34" charset="-120"/>
                <a:ea typeface="微軟正黑體" panose="020B0604030504040204" pitchFamily="34" charset="-120"/>
              </a:rPr>
              <a:t>项］</a:t>
            </a:r>
            <a:endParaRPr lang="en-US" altLang="zh-TW" sz="1200"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航空保安条例</a:t>
            </a:r>
            <a:r>
              <a:rPr lang="en-US" altLang="zh-TW" sz="1200" dirty="0">
                <a:latin typeface="微軟正黑體" panose="020B0604030504040204" pitchFamily="34" charset="-120"/>
                <a:ea typeface="微軟正黑體" panose="020B0604030504040204" pitchFamily="34" charset="-120"/>
              </a:rPr>
              <a:t>》https://www.elegislation.gov.hk/hk/cap494!zh-Hant-HK </a:t>
            </a:r>
            <a:r>
              <a:rPr lang="zh-TW" altLang="en-US" sz="1200" dirty="0">
                <a:latin typeface="微軟正黑體" panose="020B0604030504040204" pitchFamily="34" charset="-120"/>
                <a:ea typeface="微軟正黑體" panose="020B0604030504040204" pitchFamily="34" charset="-120"/>
              </a:rPr>
              <a:t>［参考第</a:t>
            </a:r>
            <a:r>
              <a:rPr lang="en-US" altLang="zh-TW" sz="1200" dirty="0">
                <a:latin typeface="微軟正黑體" panose="020B0604030504040204" pitchFamily="34" charset="-120"/>
                <a:ea typeface="微軟正黑體" panose="020B0604030504040204" pitchFamily="34" charset="-120"/>
              </a:rPr>
              <a:t>12B(3)</a:t>
            </a:r>
            <a:r>
              <a:rPr lang="zh-TW" altLang="en-US" sz="1200" dirty="0">
                <a:latin typeface="微軟正黑體" panose="020B0604030504040204" pitchFamily="34" charset="-120"/>
                <a:ea typeface="微軟正黑體" panose="020B0604030504040204" pitchFamily="34" charset="-120"/>
              </a:rPr>
              <a:t>项］</a:t>
            </a:r>
            <a:endParaRPr lang="en-US" altLang="zh-TW" sz="1200"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a:t>
            </a:r>
            <a:r>
              <a:rPr lang="zh-HK"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体育场规例</a:t>
            </a:r>
            <a:r>
              <a:rPr lang="en-US" altLang="zh-TW" sz="1200" b="0" i="0" kern="1200" dirty="0">
                <a:solidFill>
                  <a:schemeClr val="tx1"/>
                </a:solidFill>
                <a:effectLst/>
                <a:latin typeface="微軟正黑體" panose="020B0604030504040204" pitchFamily="34" charset="-120"/>
                <a:ea typeface="微軟正黑體" panose="020B0604030504040204" pitchFamily="34" charset="-120"/>
                <a:cs typeface="+mn-cs"/>
              </a:rPr>
              <a:t>》https://www.elegislation.gov.hk/hk/cap132BY!zh-Hant-HK </a:t>
            </a:r>
            <a:r>
              <a:rPr lang="zh-TW" altLang="en-US" sz="1200" dirty="0">
                <a:latin typeface="微軟正黑體" panose="020B0604030504040204" pitchFamily="34" charset="-120"/>
                <a:ea typeface="微軟正黑體" panose="020B0604030504040204" pitchFamily="34" charset="-120"/>
              </a:rPr>
              <a:t>［参考第</a:t>
            </a:r>
            <a:r>
              <a:rPr lang="en-US" altLang="zh-TW" sz="1200" dirty="0">
                <a:latin typeface="微軟正黑體" panose="020B0604030504040204" pitchFamily="34" charset="-120"/>
                <a:ea typeface="微軟正黑體" panose="020B0604030504040204" pitchFamily="34" charset="-120"/>
              </a:rPr>
              <a:t>10</a:t>
            </a:r>
            <a:r>
              <a:rPr lang="zh-TW" altLang="en-US" sz="1200" dirty="0">
                <a:latin typeface="微軟正黑體" panose="020B0604030504040204" pitchFamily="34" charset="-120"/>
                <a:ea typeface="微軟正黑體" panose="020B0604030504040204" pitchFamily="34" charset="-120"/>
              </a:rPr>
              <a:t>项］</a:t>
            </a:r>
            <a:endParaRPr lang="en-US" altLang="zh-TW" sz="1200"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游乐场地规则</a:t>
            </a:r>
            <a:r>
              <a:rPr lang="en-US" altLang="zh-TW" sz="1200" dirty="0">
                <a:latin typeface="微軟正黑體" panose="020B0604030504040204" pitchFamily="34" charset="-120"/>
                <a:ea typeface="微軟正黑體" panose="020B0604030504040204" pitchFamily="34" charset="-120"/>
              </a:rPr>
              <a:t>》https://www.elegislation.gov.hk/hk/cap132BC!zh-Hant-HK</a:t>
            </a:r>
            <a:r>
              <a:rPr lang="zh-TW" altLang="en-US" sz="1200" dirty="0">
                <a:latin typeface="微軟正黑體" panose="020B0604030504040204" pitchFamily="34" charset="-120"/>
                <a:ea typeface="微軟正黑體" panose="020B0604030504040204" pitchFamily="34" charset="-120"/>
              </a:rPr>
              <a:t>［参考第</a:t>
            </a:r>
            <a:r>
              <a:rPr lang="en-US" altLang="zh-TW" sz="1200" dirty="0">
                <a:latin typeface="微軟正黑體" panose="020B0604030504040204" pitchFamily="34" charset="-120"/>
                <a:ea typeface="微軟正黑體" panose="020B0604030504040204" pitchFamily="34" charset="-120"/>
              </a:rPr>
              <a:t>21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22</a:t>
            </a:r>
            <a:r>
              <a:rPr lang="zh-TW" altLang="en-US" sz="1200" dirty="0">
                <a:latin typeface="微軟正黑體" panose="020B0604030504040204" pitchFamily="34" charset="-120"/>
                <a:ea typeface="微軟正黑體" panose="020B0604030504040204" pitchFamily="34" charset="-120"/>
              </a:rPr>
              <a:t>项］</a:t>
            </a:r>
            <a:endParaRPr lang="en-US" altLang="zh-TW" sz="1200"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医院管理局附例</a:t>
            </a:r>
            <a:r>
              <a:rPr lang="en-US" altLang="zh-TW" sz="1200" dirty="0">
                <a:latin typeface="微軟正黑體" panose="020B0604030504040204" pitchFamily="34" charset="-120"/>
                <a:ea typeface="微軟正黑體" panose="020B0604030504040204" pitchFamily="34" charset="-120"/>
              </a:rPr>
              <a:t>》https://www.elegislation.gov.hk/hk/cap113A!zh-Hant-HK</a:t>
            </a:r>
            <a:r>
              <a:rPr lang="zh-TW" altLang="en-US" sz="1200" dirty="0">
                <a:latin typeface="微軟正黑體" panose="020B0604030504040204" pitchFamily="34" charset="-120"/>
                <a:ea typeface="微軟正黑體" panose="020B0604030504040204" pitchFamily="34" charset="-120"/>
              </a:rPr>
              <a:t>［参考第</a:t>
            </a:r>
            <a:r>
              <a:rPr lang="en-US" altLang="zh-TW" sz="1200" dirty="0">
                <a:latin typeface="微軟正黑體" panose="020B0604030504040204" pitchFamily="34" charset="-120"/>
                <a:ea typeface="微軟正黑體" panose="020B0604030504040204" pitchFamily="34" charset="-120"/>
              </a:rPr>
              <a:t>7</a:t>
            </a:r>
            <a:r>
              <a:rPr lang="zh-TW" altLang="en-US" sz="1200" dirty="0">
                <a:latin typeface="微軟正黑體" panose="020B0604030504040204" pitchFamily="34" charset="-120"/>
                <a:ea typeface="微軟正黑體" panose="020B0604030504040204" pitchFamily="34" charset="-120"/>
              </a:rPr>
              <a:t>项］</a:t>
            </a:r>
            <a:endParaRPr lang="en-US" altLang="zh-TW" sz="1200"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香港铁路附例</a:t>
            </a:r>
            <a:r>
              <a:rPr lang="en-US" altLang="zh-TW" sz="1200" dirty="0">
                <a:latin typeface="微軟正黑體" panose="020B0604030504040204" pitchFamily="34" charset="-120"/>
                <a:ea typeface="微軟正黑體" panose="020B0604030504040204" pitchFamily="34" charset="-120"/>
              </a:rPr>
              <a:t>》https://www.elegislation.gov.hk/hk/cap556B!zh-Hant-HK</a:t>
            </a:r>
            <a:r>
              <a:rPr lang="zh-TW" altLang="en-US" sz="1200" dirty="0">
                <a:latin typeface="微軟正黑體" panose="020B0604030504040204" pitchFamily="34" charset="-120"/>
                <a:ea typeface="微軟正黑體" panose="020B0604030504040204" pitchFamily="34" charset="-120"/>
              </a:rPr>
              <a:t>［参考第</a:t>
            </a:r>
            <a:r>
              <a:rPr lang="en-US" altLang="zh-TW" sz="1200" dirty="0">
                <a:latin typeface="微軟正黑體" panose="020B0604030504040204" pitchFamily="34" charset="-120"/>
                <a:ea typeface="微軟正黑體" panose="020B0604030504040204" pitchFamily="34" charset="-120"/>
              </a:rPr>
              <a:t>28H</a:t>
            </a:r>
            <a:r>
              <a:rPr lang="zh-TW" altLang="en-US" sz="1200" dirty="0">
                <a:latin typeface="微軟正黑體" panose="020B0604030504040204" pitchFamily="34" charset="-120"/>
                <a:ea typeface="微軟正黑體" panose="020B0604030504040204" pitchFamily="34" charset="-120"/>
              </a:rPr>
              <a:t>项］</a:t>
            </a:r>
            <a:endParaRPr lang="en-US" altLang="zh-TW" sz="1200" dirty="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1" u="sng" dirty="0">
                <a:latin typeface="微軟正黑體" panose="020B0604030504040204" pitchFamily="34" charset="-120"/>
                <a:ea typeface="微軟正黑體" panose="020B0604030504040204" pitchFamily="34" charset="-120"/>
              </a:rPr>
              <a:t>小提示</a:t>
            </a:r>
            <a:endParaRPr lang="en-US" altLang="zh-TW" sz="12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dirty="0">
                <a:latin typeface="微軟正黑體" panose="020B0604030504040204" pitchFamily="34" charset="-120"/>
                <a:ea typeface="微軟正黑體" panose="020B0604030504040204" pitchFamily="34" charset="-120"/>
              </a:rPr>
              <a:t>教师可以引述新闻时事中因在公众场所使用粗言秽语扰乱秩序的事例，引导学生讨论。</a:t>
            </a:r>
            <a:endParaRPr lang="en-US" altLang="zh-TW" sz="12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5</a:t>
            </a:fld>
            <a:endParaRPr lang="zh-HK" altLang="en-US" dirty="0"/>
          </a:p>
        </p:txBody>
      </p:sp>
    </p:spTree>
    <p:extLst>
      <p:ext uri="{BB962C8B-B14F-4D97-AF65-F5344CB8AC3E}">
        <p14:creationId xmlns:p14="http://schemas.microsoft.com/office/powerpoint/2010/main" val="104100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6</a:t>
            </a:fld>
            <a:endParaRPr lang="zh-HK" altLang="en-US" dirty="0"/>
          </a:p>
        </p:txBody>
      </p:sp>
    </p:spTree>
    <p:extLst>
      <p:ext uri="{BB962C8B-B14F-4D97-AF65-F5344CB8AC3E}">
        <p14:creationId xmlns:p14="http://schemas.microsoft.com/office/powerpoint/2010/main" val="23090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l">
              <a:buFont typeface="Arial" panose="020B0604020202020204" pitchFamily="34" charset="0"/>
              <a:buNone/>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香港虽然没有严禁粗言秽语，但在公众场所说脏话会影响他人，并可能违法。学生宜透过反思问题，理解不准在公众场所说粗言秽语是为</a:t>
            </a:r>
            <a:r>
              <a:rPr lang="zh-TW" altLang="en-US" sz="1200" b="1" u="sng"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保障大众的权利和维持和谐的环境</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a:t>
            </a:r>
            <a:r>
              <a:rPr lang="zh-TW" altLang="en-US" sz="1200" b="1" u="sng"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避免他人感到厌恶或烦扰</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a:p>
            <a:pPr marL="0" indent="0" algn="l">
              <a:buFont typeface="Arial" panose="020B0604020202020204" pitchFamily="34" charset="0"/>
              <a:buNone/>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a:p>
            <a:pPr marL="0" indent="0" algn="l">
              <a:buFont typeface="Arial" panose="020B0604020202020204" pitchFamily="34" charset="0"/>
              <a:buNone/>
            </a:pPr>
            <a:r>
              <a:rPr lang="zh-TW" altLang="en-US" sz="1200" baseline="0" dirty="0">
                <a:solidFill>
                  <a:schemeClr val="tx2"/>
                </a:solidFill>
                <a:latin typeface="微軟正黑體" panose="020B0604030504040204" pitchFamily="34" charset="-120"/>
                <a:ea typeface="微軟正黑體" panose="020B0604030504040204" pitchFamily="34" charset="-120"/>
                <a:sym typeface="Wingdings" panose="05000000000000000000" pitchFamily="2" charset="2"/>
              </a:rPr>
              <a:t>社会上有一种谬误，认为粗言秽语是流行文化，有人更认为说脏话是融入群体的行为表现。</a:t>
            </a:r>
            <a:endParaRPr lang="en-US" altLang="zh-TW" sz="1200" baseline="0" dirty="0">
              <a:solidFill>
                <a:schemeClr val="tx2"/>
              </a:solidFill>
              <a:latin typeface="微軟正黑體" panose="020B0604030504040204" pitchFamily="34" charset="-120"/>
              <a:ea typeface="微軟正黑體" panose="020B0604030504040204" pitchFamily="34" charset="-12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dirty="0">
                <a:solidFill>
                  <a:schemeClr val="tx1"/>
                </a:solidFill>
                <a:latin typeface="微軟正黑體" panose="020B0604030504040204" pitchFamily="34" charset="-120"/>
                <a:ea typeface="微軟正黑體" panose="020B0604030504040204" pitchFamily="34" charset="-120"/>
              </a:rPr>
              <a:t>如学生认为与朋友之间说脏话并无不妥，教师宜引导学生明白粗言秽语的内容多为不雅用语，牵涉的多为负面情绪（例如愤怒、怨怼）。所谓「积习难改」、「</a:t>
            </a:r>
            <a:r>
              <a:rPr lang="zh-TW" altLang="en-US" sz="1200" b="0" u="none" dirty="0">
                <a:solidFill>
                  <a:schemeClr val="tx1"/>
                </a:solidFill>
                <a:latin typeface="微軟正黑體" panose="020B0604030504040204" pitchFamily="34" charset="-120"/>
                <a:ea typeface="微軟正黑體" panose="020B0604030504040204" pitchFamily="34" charset="-120"/>
              </a:rPr>
              <a:t>勿而恶小而为之</a:t>
            </a:r>
            <a:r>
              <a:rPr lang="zh-TW" altLang="en-US" sz="1200" dirty="0">
                <a:solidFill>
                  <a:schemeClr val="tx1"/>
                </a:solidFill>
                <a:latin typeface="微軟正黑體" panose="020B0604030504040204" pitchFamily="34" charset="-120"/>
                <a:ea typeface="微軟正黑體" panose="020B0604030504040204" pitchFamily="34" charset="-120"/>
              </a:rPr>
              <a:t>」，即使是微小的恶事亦不应去做。生活中，</a:t>
            </a:r>
            <a:r>
              <a:rPr lang="zh-TW" altLang="en-US" sz="1200" b="1" u="sng" dirty="0">
                <a:solidFill>
                  <a:schemeClr val="tx1"/>
                </a:solidFill>
                <a:latin typeface="微軟正黑體" panose="020B0604030504040204" pitchFamily="34" charset="-120"/>
                <a:ea typeface="微軟正黑體" panose="020B0604030504040204" pitchFamily="34" charset="-120"/>
              </a:rPr>
              <a:t>应以尊重的态度与人相处</a:t>
            </a:r>
            <a:r>
              <a:rPr lang="zh-TW" altLang="en-US" sz="1200" dirty="0">
                <a:solidFill>
                  <a:schemeClr val="tx1"/>
                </a:solidFill>
                <a:latin typeface="微軟正黑體" panose="020B0604030504040204" pitchFamily="34" charset="-120"/>
                <a:ea typeface="微軟正黑體" panose="020B0604030504040204" pitchFamily="34" charset="-120"/>
              </a:rPr>
              <a:t>。</a:t>
            </a:r>
            <a:endParaRPr lang="en-US" altLang="zh-TW" sz="1200" dirty="0">
              <a:solidFill>
                <a:schemeClr val="tx1"/>
              </a:solidFill>
              <a:latin typeface="微軟正黑體" panose="020B0604030504040204" pitchFamily="34" charset="-120"/>
              <a:ea typeface="微軟正黑體" panose="020B0604030504040204" pitchFamily="34" charset="-120"/>
            </a:endParaRPr>
          </a:p>
          <a:p>
            <a:pPr marL="0" indent="0" algn="l">
              <a:buFont typeface="Arial" panose="020B0604020202020204" pitchFamily="34" charset="0"/>
              <a:buNone/>
            </a:pPr>
            <a:endParaRPr lang="en-US" altLang="zh-TW" sz="1200" baseline="0" dirty="0">
              <a:solidFill>
                <a:schemeClr val="tx2"/>
              </a:solidFill>
              <a:latin typeface="微軟正黑體" panose="020B0604030504040204" pitchFamily="34" charset="-120"/>
              <a:ea typeface="微軟正黑體" panose="020B0604030504040204" pitchFamily="34" charset="-120"/>
              <a:sym typeface="Wingdings" panose="05000000000000000000" pitchFamily="2" charset="2"/>
            </a:endParaRPr>
          </a:p>
          <a:p>
            <a:pPr marL="0" indent="0" algn="l">
              <a:buFont typeface="Arial" panose="020B0604020202020204" pitchFamily="34" charset="0"/>
              <a:buNone/>
            </a:pPr>
            <a:r>
              <a:rPr lang="zh-TW" altLang="en-US" sz="1200" baseline="0" dirty="0">
                <a:solidFill>
                  <a:schemeClr val="tx2"/>
                </a:solidFill>
                <a:latin typeface="微軟正黑體" panose="020B0604030504040204" pitchFamily="34" charset="-120"/>
                <a:ea typeface="微軟正黑體" panose="020B0604030504040204" pitchFamily="34" charset="-120"/>
                <a:sym typeface="Wingdings" panose="05000000000000000000" pitchFamily="2" charset="2"/>
              </a:rPr>
              <a:t>在反思过程中，教师需要引导学生建立正确的是非观，让学生认清</a:t>
            </a:r>
            <a:r>
              <a:rPr lang="zh-TW" altLang="en-US" sz="1200" b="1" u="sng" baseline="0" dirty="0">
                <a:solidFill>
                  <a:schemeClr val="tx2"/>
                </a:solidFill>
                <a:latin typeface="微軟正黑體" panose="020B0604030504040204" pitchFamily="34" charset="-120"/>
                <a:ea typeface="微軟正黑體" panose="020B0604030504040204" pitchFamily="34" charset="-120"/>
                <a:sym typeface="Wingdings" panose="05000000000000000000" pitchFamily="2" charset="2"/>
              </a:rPr>
              <a:t>说粗话并非良好的沟通方法</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。人与人之间关系的维系，建基于</a:t>
            </a:r>
            <a:r>
              <a:rPr lang="zh-TW" altLang="en-US" sz="1200" b="1" u="sng"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互相尊重</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之上。而粗言秽语不乏涉及性器官、性行为或咒骂他人的内容，无论是有意或无意针对别人，或者只属个人发泄，实属不宜。</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7</a:t>
            </a:fld>
            <a:endParaRPr lang="zh-HK" altLang="en-US" dirty="0"/>
          </a:p>
        </p:txBody>
      </p:sp>
    </p:spTree>
    <p:extLst>
      <p:ext uri="{BB962C8B-B14F-4D97-AF65-F5344CB8AC3E}">
        <p14:creationId xmlns:p14="http://schemas.microsoft.com/office/powerpoint/2010/main" val="80017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8</a:t>
            </a:fld>
            <a:endParaRPr lang="zh-HK" altLang="en-US" dirty="0"/>
          </a:p>
        </p:txBody>
      </p:sp>
    </p:spTree>
    <p:extLst>
      <p:ext uri="{BB962C8B-B14F-4D97-AF65-F5344CB8AC3E}">
        <p14:creationId xmlns:p14="http://schemas.microsoft.com/office/powerpoint/2010/main" val="337390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7" name="Google Shape;9;p2"/>
          <p:cNvCxnSpPr/>
          <p:nvPr userDrawn="1"/>
        </p:nvCxnSpPr>
        <p:spPr>
          <a:xfrm>
            <a:off x="628650" y="721267"/>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81526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9EFAEC1-747D-480E-83CC-18A8E2A39DFB}" type="slidenum">
              <a:rPr lang="zh-HK" altLang="en-US" smtClean="0"/>
              <a:t>‹#›</a:t>
            </a:fld>
            <a:endParaRPr lang="zh-HK" altLang="en-US" dirty="0"/>
          </a:p>
        </p:txBody>
      </p:sp>
    </p:spTree>
    <p:extLst>
      <p:ext uri="{BB962C8B-B14F-4D97-AF65-F5344CB8AC3E}">
        <p14:creationId xmlns:p14="http://schemas.microsoft.com/office/powerpoint/2010/main" val="177525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9EFAEC1-747D-480E-83CC-18A8E2A39DFB}" type="slidenum">
              <a:rPr lang="zh-HK" altLang="en-US" smtClean="0"/>
              <a:t>‹#›</a:t>
            </a:fld>
            <a:endParaRPr lang="zh-HK" altLang="en-US" dirty="0"/>
          </a:p>
        </p:txBody>
      </p:sp>
    </p:spTree>
    <p:extLst>
      <p:ext uri="{BB962C8B-B14F-4D97-AF65-F5344CB8AC3E}">
        <p14:creationId xmlns:p14="http://schemas.microsoft.com/office/powerpoint/2010/main" val="1118944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7"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9755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dirty="0"/>
          </a:p>
        </p:txBody>
      </p:sp>
    </p:spTree>
    <p:extLst>
      <p:ext uri="{BB962C8B-B14F-4D97-AF65-F5344CB8AC3E}">
        <p14:creationId xmlns:p14="http://schemas.microsoft.com/office/powerpoint/2010/main" val="142891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99EFAEC1-747D-480E-83CC-18A8E2A39DFB}" type="slidenum">
              <a:rPr lang="zh-HK" altLang="en-US" smtClean="0"/>
              <a:t>‹#›</a:t>
            </a:fld>
            <a:endParaRPr lang="zh-HK" altLang="en-US" dirty="0"/>
          </a:p>
        </p:txBody>
      </p:sp>
      <p:sp>
        <p:nvSpPr>
          <p:cNvPr id="11" name="標題 1"/>
          <p:cNvSpPr>
            <a:spLocks noGrp="1"/>
          </p:cNvSpPr>
          <p:nvPr>
            <p:ph type="title"/>
          </p:nvPr>
        </p:nvSpPr>
        <p:spPr>
          <a:xfrm>
            <a:off x="615950" y="488964"/>
            <a:ext cx="7886700" cy="871008"/>
          </a:xfrm>
        </p:spPr>
        <p:txBody>
          <a:bodyPr/>
          <a:lstStyle/>
          <a:p>
            <a:r>
              <a:rPr lang="zh-TW" altLang="en-US" dirty="0"/>
              <a:t>按一下以編輯母片標題樣式</a:t>
            </a:r>
            <a:endParaRPr lang="zh-HK" altLang="en-US" dirty="0"/>
          </a:p>
        </p:txBody>
      </p:sp>
      <p:cxnSp>
        <p:nvCxnSpPr>
          <p:cNvPr id="12"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3"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4"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43280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99EFAEC1-747D-480E-83CC-18A8E2A39DFB}" type="slidenum">
              <a:rPr lang="zh-HK" altLang="en-US" smtClean="0"/>
              <a:t>‹#›</a:t>
            </a:fld>
            <a:endParaRPr lang="zh-HK" altLang="en-US" dirty="0"/>
          </a:p>
        </p:txBody>
      </p:sp>
      <p:sp>
        <p:nvSpPr>
          <p:cNvPr id="10" name="標題 1"/>
          <p:cNvSpPr>
            <a:spLocks noGrp="1"/>
          </p:cNvSpPr>
          <p:nvPr>
            <p:ph type="title"/>
          </p:nvPr>
        </p:nvSpPr>
        <p:spPr>
          <a:xfrm>
            <a:off x="615950" y="488964"/>
            <a:ext cx="7886700" cy="871008"/>
          </a:xfrm>
        </p:spPr>
        <p:txBody>
          <a:bodyPr/>
          <a:lstStyle/>
          <a:p>
            <a:r>
              <a:rPr lang="zh-TW" altLang="en-US" dirty="0"/>
              <a:t>按一下以編輯母片標題樣式</a:t>
            </a:r>
            <a:endParaRPr lang="zh-HK" altLang="en-US" dirty="0"/>
          </a:p>
        </p:txBody>
      </p:sp>
      <p:cxnSp>
        <p:nvCxnSpPr>
          <p:cNvPr id="11"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2"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3"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2898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99EFAEC1-747D-480E-83CC-18A8E2A39DFB}" type="slidenum">
              <a:rPr lang="zh-HK" altLang="en-US" smtClean="0"/>
              <a:t>‹#›</a:t>
            </a:fld>
            <a:endParaRPr lang="zh-HK" altLang="en-US" dirty="0"/>
          </a:p>
        </p:txBody>
      </p:sp>
      <p:sp>
        <p:nvSpPr>
          <p:cNvPr id="6" name="標題 1"/>
          <p:cNvSpPr>
            <a:spLocks noGrp="1"/>
          </p:cNvSpPr>
          <p:nvPr>
            <p:ph type="title"/>
          </p:nvPr>
        </p:nvSpPr>
        <p:spPr>
          <a:xfrm>
            <a:off x="615950" y="488964"/>
            <a:ext cx="7886700" cy="871008"/>
          </a:xfrm>
        </p:spPr>
        <p:txBody>
          <a:bodyPr/>
          <a:lstStyle/>
          <a:p>
            <a:r>
              <a:rPr lang="zh-TW" altLang="en-US" dirty="0"/>
              <a:t>按一下以編輯母片標題樣式</a:t>
            </a:r>
            <a:endParaRPr lang="zh-HK" altLang="en-US" dirty="0"/>
          </a:p>
        </p:txBody>
      </p:sp>
      <p:cxnSp>
        <p:nvCxnSpPr>
          <p:cNvPr id="7"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7712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9EFAEC1-747D-480E-83CC-18A8E2A39DFB}" type="slidenum">
              <a:rPr lang="zh-HK" altLang="en-US" smtClean="0"/>
              <a:t>‹#›</a:t>
            </a:fld>
            <a:endParaRPr lang="zh-HK" altLang="en-US" dirty="0"/>
          </a:p>
        </p:txBody>
      </p:sp>
      <p:sp>
        <p:nvSpPr>
          <p:cNvPr id="7" name="標題 1"/>
          <p:cNvSpPr>
            <a:spLocks noGrp="1"/>
          </p:cNvSpPr>
          <p:nvPr>
            <p:ph type="title"/>
          </p:nvPr>
        </p:nvSpPr>
        <p:spPr>
          <a:xfrm>
            <a:off x="615950" y="488964"/>
            <a:ext cx="7886700" cy="871008"/>
          </a:xfrm>
        </p:spPr>
        <p:txBody>
          <a:bodyPr/>
          <a:lstStyle/>
          <a:p>
            <a:r>
              <a:rPr lang="zh-TW" altLang="en-US" dirty="0"/>
              <a:t>按一下以編輯母片標題樣式</a:t>
            </a:r>
            <a:endParaRPr lang="zh-HK" altLang="en-US" dirty="0"/>
          </a:p>
        </p:txBody>
      </p:sp>
      <p:cxnSp>
        <p:nvCxnSpPr>
          <p:cNvPr id="8"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76904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7"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10690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8"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0"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7381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dirty="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8"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0"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71035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135075"/>
          </a:xfrm>
        </p:spPr>
        <p:txBody>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10"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1"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2"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17932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6"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7"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03032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9EFAEC1-747D-480E-83CC-18A8E2A39DFB}" type="slidenum">
              <a:rPr lang="zh-HK" altLang="en-US" smtClean="0"/>
              <a:t>‹#›</a:t>
            </a:fld>
            <a:endParaRPr lang="zh-HK" altLang="en-US" dirty="0"/>
          </a:p>
        </p:txBody>
      </p:sp>
    </p:spTree>
    <p:extLst>
      <p:ext uri="{BB962C8B-B14F-4D97-AF65-F5344CB8AC3E}">
        <p14:creationId xmlns:p14="http://schemas.microsoft.com/office/powerpoint/2010/main" val="411964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5"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6"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7" name="Google Shape;9;p2"/>
          <p:cNvCxnSpPr/>
          <p:nvPr userDrawn="1"/>
        </p:nvCxnSpPr>
        <p:spPr>
          <a:xfrm>
            <a:off x="628650" y="110396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9223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9929-9520-4E9F-8E2C-B0126884344D}" type="datetimeFigureOut">
              <a:rPr lang="zh-HK" altLang="en-US" smtClean="0"/>
              <a:t>7/1/2026</a:t>
            </a:fld>
            <a:endParaRPr lang="zh-HK" altLang="en-US" dirty="0"/>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9EFAEC1-747D-480E-83CC-18A8E2A39DFB}" type="slidenum">
              <a:rPr lang="zh-HK" altLang="en-US" smtClean="0"/>
              <a:t>‹#›</a:t>
            </a:fld>
            <a:endParaRPr lang="zh-HK" altLang="en-US" dirty="0"/>
          </a:p>
        </p:txBody>
      </p:sp>
      <p:cxnSp>
        <p:nvCxnSpPr>
          <p:cNvPr id="5"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3815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89929-9520-4E9F-8E2C-B0126884344D}" type="datetimeFigureOut">
              <a:rPr lang="zh-HK" altLang="en-US" smtClean="0"/>
              <a:t>7/1/2026</a:t>
            </a:fld>
            <a:endParaRPr lang="zh-HK"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FAEC1-747D-480E-83CC-18A8E2A39DFB}" type="slidenum">
              <a:rPr lang="zh-HK" altLang="en-US" smtClean="0"/>
              <a:t>‹#›</a:t>
            </a:fld>
            <a:endParaRPr lang="zh-HK" altLang="en-US" dirty="0"/>
          </a:p>
        </p:txBody>
      </p:sp>
    </p:spTree>
    <p:extLst>
      <p:ext uri="{BB962C8B-B14F-4D97-AF65-F5344CB8AC3E}">
        <p14:creationId xmlns:p14="http://schemas.microsoft.com/office/powerpoint/2010/main" val="28212182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4" r:id="rId7"/>
    <p:sldLayoutId id="2147483675" r:id="rId8"/>
    <p:sldLayoutId id="2147483669" r:id="rId9"/>
    <p:sldLayoutId id="2147483670" r:id="rId10"/>
    <p:sldLayoutId id="2147483671" r:id="rId11"/>
    <p:sldLayoutId id="2147483672" r:id="rId12"/>
    <p:sldLayoutId id="2147483673" r:id="rId13"/>
    <p:sldLayoutId id="2147483652" r:id="rId14"/>
    <p:sldLayoutId id="2147483653" r:id="rId15"/>
    <p:sldLayoutId id="2147483654" r:id="rId16"/>
    <p:sldLayoutId id="214748365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85800" y="1122363"/>
            <a:ext cx="4495800" cy="2387600"/>
          </a:xfrm>
        </p:spPr>
        <p:txBody>
          <a:bodyPr/>
          <a:lstStyle/>
          <a:p>
            <a:r>
              <a:rPr lang="zh-TW" altLang="en-US" b="1" dirty="0">
                <a:latin typeface="微軟正黑體" panose="020B0604030504040204" pitchFamily="34" charset="-120"/>
                <a:ea typeface="微軟正黑體" panose="020B0604030504040204" pitchFamily="34" charset="-120"/>
              </a:rPr>
              <a:t>粗言秽语，</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无伤大雅？</a:t>
            </a:r>
            <a:endParaRPr lang="zh-HK" altLang="en-US" b="1"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838200" y="3868738"/>
            <a:ext cx="7162800" cy="1655762"/>
          </a:xfrm>
        </p:spPr>
        <p:txBody>
          <a:bodyPr anchor="ctr">
            <a:normAutofit fontScale="77500" lnSpcReduction="20000"/>
          </a:bodyPr>
          <a:lstStyle/>
          <a:p>
            <a:pPr algn="l"/>
            <a:r>
              <a:rPr lang="zh-TW" altLang="en-US" dirty="0">
                <a:latin typeface="微軟正黑體" panose="020B0604030504040204" pitchFamily="34" charset="-120"/>
                <a:ea typeface="微軟正黑體" panose="020B0604030504040204" pitchFamily="34" charset="-120"/>
              </a:rPr>
              <a:t>价值观教育</a:t>
            </a:r>
          </a:p>
          <a:p>
            <a:pPr algn="l"/>
            <a:r>
              <a:rPr lang="zh-TW" altLang="en-US" dirty="0">
                <a:latin typeface="微軟正黑體" panose="020B0604030504040204" pitchFamily="34" charset="-120"/>
                <a:ea typeface="微軟正黑體" panose="020B0604030504040204" pitchFamily="34" charset="-120"/>
              </a:rPr>
              <a:t>初中</a:t>
            </a:r>
          </a:p>
          <a:p>
            <a:pPr algn="l"/>
            <a:r>
              <a:rPr lang="zh-TW" altLang="en-US" dirty="0">
                <a:latin typeface="微軟正黑體" panose="020B0604030504040204" pitchFamily="34" charset="-120"/>
                <a:ea typeface="微軟正黑體" panose="020B0604030504040204" pitchFamily="34" charset="-120"/>
              </a:rPr>
              <a:t>教育局 </a:t>
            </a:r>
          </a:p>
          <a:p>
            <a:pPr algn="l"/>
            <a:r>
              <a:rPr lang="zh-TW" altLang="en-US" dirty="0">
                <a:latin typeface="微軟正黑體" panose="020B0604030504040204" pitchFamily="34" charset="-120"/>
                <a:ea typeface="微軟正黑體" panose="020B0604030504040204" pitchFamily="34" charset="-120"/>
              </a:rPr>
              <a:t>德育、公民及国民教育组制作</a:t>
            </a:r>
          </a:p>
          <a:p>
            <a:pPr algn="l"/>
            <a:r>
              <a:rPr lang="en-US" altLang="zh-TW" dirty="0">
                <a:latin typeface="微軟正黑體" panose="020B0604030504040204" pitchFamily="34" charset="-120"/>
                <a:ea typeface="微軟正黑體" panose="020B0604030504040204" pitchFamily="34" charset="-120"/>
              </a:rPr>
              <a:t>2022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月</a:t>
            </a:r>
          </a:p>
        </p:txBody>
      </p:sp>
      <p:pic>
        <p:nvPicPr>
          <p:cNvPr id="6" name="圖片 5"/>
          <p:cNvPicPr>
            <a:picLocks noChangeAspect="1"/>
          </p:cNvPicPr>
          <p:nvPr/>
        </p:nvPicPr>
        <p:blipFill>
          <a:blip r:embed="rId3">
            <a:clrChange>
              <a:clrFrom>
                <a:srgbClr val="FFFFFF"/>
              </a:clrFrom>
              <a:clrTo>
                <a:srgbClr val="FFFFFF">
                  <a:alpha val="0"/>
                </a:srgbClr>
              </a:clrTo>
            </a:clrChange>
          </a:blip>
          <a:stretch>
            <a:fillRect/>
          </a:stretch>
        </p:blipFill>
        <p:spPr>
          <a:xfrm>
            <a:off x="5730320" y="809963"/>
            <a:ext cx="2505528" cy="5400000"/>
          </a:xfrm>
          <a:prstGeom prst="rect">
            <a:avLst/>
          </a:prstGeom>
        </p:spPr>
      </p:pic>
      <p:sp>
        <p:nvSpPr>
          <p:cNvPr id="8" name="矩形 7">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禁止標誌 9"/>
          <p:cNvSpPr/>
          <p:nvPr/>
        </p:nvSpPr>
        <p:spPr>
          <a:xfrm>
            <a:off x="5918509" y="2316163"/>
            <a:ext cx="2199915" cy="2068039"/>
          </a:xfrm>
          <a:prstGeom prst="noSmoking">
            <a:avLst>
              <a:gd name="adj" fmla="val 122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Tree>
    <p:extLst>
      <p:ext uri="{BB962C8B-B14F-4D97-AF65-F5344CB8AC3E}">
        <p14:creationId xmlns:p14="http://schemas.microsoft.com/office/powerpoint/2010/main" val="273819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0" y="389217"/>
            <a:ext cx="8640000" cy="6079567"/>
          </a:xfrm>
          <a:prstGeom prst="rect">
            <a:avLst/>
          </a:prstGeom>
        </p:spPr>
      </p:pic>
      <p:sp>
        <p:nvSpPr>
          <p:cNvPr id="5" name="標題 1">
            <a:extLst>
              <a:ext uri="{FF2B5EF4-FFF2-40B4-BE49-F238E27FC236}">
                <a16:creationId xmlns:a16="http://schemas.microsoft.com/office/drawing/2014/main" id="{5FA5DF95-1626-4046-BB8D-3D8F78F001B4}"/>
              </a:ext>
            </a:extLst>
          </p:cNvPr>
          <p:cNvSpPr txBox="1">
            <a:spLocks/>
          </p:cNvSpPr>
          <p:nvPr/>
        </p:nvSpPr>
        <p:spPr>
          <a:xfrm>
            <a:off x="818717" y="757728"/>
            <a:ext cx="7551735"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chemeClr val="bg1"/>
                </a:solidFill>
                <a:latin typeface="微軟正黑體" panose="020B0604030504040204" pitchFamily="34" charset="-120"/>
                <a:ea typeface="微軟正黑體" panose="020B0604030504040204" pitchFamily="34" charset="-120"/>
                <a:cs typeface="+mn-cs"/>
                <a:sym typeface="Wingdings" panose="05000000000000000000" pitchFamily="2" charset="2"/>
              </a:rPr>
              <a:t>学习重点</a:t>
            </a:r>
            <a:endParaRPr lang="zh-HK" altLang="en-US" b="1" dirty="0">
              <a:solidFill>
                <a:schemeClr val="bg1"/>
              </a:solidFill>
              <a:latin typeface="微軟正黑體" panose="020B0604030504040204" pitchFamily="34" charset="-120"/>
              <a:ea typeface="微軟正黑體" panose="020B0604030504040204" pitchFamily="34" charset="-120"/>
              <a:cs typeface="+mn-cs"/>
            </a:endParaRPr>
          </a:p>
        </p:txBody>
      </p:sp>
      <p:graphicFrame>
        <p:nvGraphicFramePr>
          <p:cNvPr id="6" name="表格 5">
            <a:extLst>
              <a:ext uri="{FF2B5EF4-FFF2-40B4-BE49-F238E27FC236}">
                <a16:creationId xmlns:a16="http://schemas.microsoft.com/office/drawing/2014/main" id="{340A3223-6B46-4DE9-94CC-451210A88011}"/>
              </a:ext>
            </a:extLst>
          </p:cNvPr>
          <p:cNvGraphicFramePr>
            <a:graphicFrameLocks noGrp="1"/>
          </p:cNvGraphicFramePr>
          <p:nvPr>
            <p:extLst>
              <p:ext uri="{D42A27DB-BD31-4B8C-83A1-F6EECF244321}">
                <p14:modId xmlns:p14="http://schemas.microsoft.com/office/powerpoint/2010/main" val="2032370587"/>
              </p:ext>
            </p:extLst>
          </p:nvPr>
        </p:nvGraphicFramePr>
        <p:xfrm>
          <a:off x="545911" y="1509323"/>
          <a:ext cx="7970292" cy="4680822"/>
        </p:xfrm>
        <a:graphic>
          <a:graphicData uri="http://schemas.openxmlformats.org/drawingml/2006/table">
            <a:tbl>
              <a:tblPr>
                <a:tableStyleId>{2D5ABB26-0587-4C30-8999-92F81FD0307C}</a:tableStyleId>
              </a:tblPr>
              <a:tblGrid>
                <a:gridCol w="1987983">
                  <a:extLst>
                    <a:ext uri="{9D8B030D-6E8A-4147-A177-3AD203B41FA5}">
                      <a16:colId xmlns:a16="http://schemas.microsoft.com/office/drawing/2014/main" val="671913260"/>
                    </a:ext>
                  </a:extLst>
                </a:gridCol>
                <a:gridCol w="5982309">
                  <a:extLst>
                    <a:ext uri="{9D8B030D-6E8A-4147-A177-3AD203B41FA5}">
                      <a16:colId xmlns:a16="http://schemas.microsoft.com/office/drawing/2014/main" val="3911223499"/>
                    </a:ext>
                  </a:extLst>
                </a:gridCol>
              </a:tblGrid>
              <a:tr h="14046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内容概要</a:t>
                      </a:r>
                      <a:r>
                        <a:rPr lang="en-US" altLang="zh-TW" sz="2800" dirty="0">
                          <a:solidFill>
                            <a:schemeClr val="bg1"/>
                          </a:solidFill>
                          <a:latin typeface="微軟正黑體" panose="020B0604030504040204" pitchFamily="34" charset="-120"/>
                          <a:ea typeface="微軟正黑體" panose="020B0604030504040204" pitchFamily="34" charset="-120"/>
                        </a:rPr>
                        <a:t>:  </a:t>
                      </a:r>
                    </a:p>
                    <a:p>
                      <a:pPr>
                        <a:lnSpc>
                          <a:spcPct val="100000"/>
                        </a:lnSpc>
                      </a:pPr>
                      <a:endParaRPr lang="zh-TW" altLang="en-US" sz="2800" b="0" dirty="0">
                        <a:solidFill>
                          <a:schemeClr val="bg1"/>
                        </a:solidFill>
                        <a:latin typeface="微軟正黑體" panose="020B0604030504040204" pitchFamily="34" charset="-120"/>
                        <a:ea typeface="微軟正黑體" panose="020B0604030504040204" pitchFamily="34" charset="-120"/>
                      </a:endParaRPr>
                    </a:p>
                  </a:txBody>
                  <a:tcPr marL="86263" marR="86263" marT="43537" marB="43537"/>
                </a:tc>
                <a:tc>
                  <a:txBody>
                    <a:bodyPr/>
                    <a:lstStyle/>
                    <a:p>
                      <a:pPr marL="0" indent="0" algn="just" hangingPunct="0">
                        <a:lnSpc>
                          <a:spcPct val="100000"/>
                        </a:lnSpc>
                        <a:spcBef>
                          <a:spcPts val="600"/>
                        </a:spcBef>
                        <a:spcAft>
                          <a:spcPts val="600"/>
                        </a:spcAft>
                        <a:buNone/>
                      </a:pPr>
                      <a:r>
                        <a:rPr lang="zh-TW" altLang="en-US" sz="2800" b="0" spc="100" baseline="0" dirty="0">
                          <a:solidFill>
                            <a:schemeClr val="bg1"/>
                          </a:solidFill>
                          <a:latin typeface="微軟正黑體" panose="020B0604030504040204" pitchFamily="34" charset="-120"/>
                          <a:ea typeface="微軟正黑體" panose="020B0604030504040204" pitchFamily="34" charset="-120"/>
                        </a:rPr>
                        <a:t>通过个案讨论，让学生反思谨言慎行的重要性，明白在公众场合应尊重他人，藉此培育他们良好品格和正确的价值观和行为。</a:t>
                      </a:r>
                    </a:p>
                  </a:txBody>
                  <a:tcPr marL="86263" marR="86263" marT="43537" marB="43537"/>
                </a:tc>
                <a:extLst>
                  <a:ext uri="{0D108BD9-81ED-4DB2-BD59-A6C34878D82A}">
                    <a16:rowId xmlns:a16="http://schemas.microsoft.com/office/drawing/2014/main" val="2448304074"/>
                  </a:ext>
                </a:extLst>
              </a:tr>
              <a:tr h="12007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学习目标</a:t>
                      </a:r>
                      <a:r>
                        <a:rPr lang="en-US" altLang="zh-TW" sz="2800" dirty="0">
                          <a:solidFill>
                            <a:schemeClr val="bg1"/>
                          </a:solidFill>
                          <a:latin typeface="微軟正黑體" panose="020B0604030504040204" pitchFamily="34" charset="-120"/>
                          <a:ea typeface="微軟正黑體" panose="020B0604030504040204" pitchFamily="34" charset="-120"/>
                        </a:rPr>
                        <a:t>:</a:t>
                      </a:r>
                    </a:p>
                    <a:p>
                      <a:pPr>
                        <a:lnSpc>
                          <a:spcPct val="100000"/>
                        </a:lnSpc>
                      </a:pPr>
                      <a:endParaRPr lang="zh-TW" altLang="en-US" sz="2800" b="0" dirty="0">
                        <a:solidFill>
                          <a:schemeClr val="bg1"/>
                        </a:solidFill>
                        <a:latin typeface="微軟正黑體" panose="020B0604030504040204" pitchFamily="34" charset="-120"/>
                        <a:ea typeface="微軟正黑體" panose="020B0604030504040204" pitchFamily="34" charset="-120"/>
                      </a:endParaRPr>
                    </a:p>
                  </a:txBody>
                  <a:tcPr marL="86263" marR="86263" marT="43537" marB="43537"/>
                </a:tc>
                <a:tc>
                  <a:txBody>
                    <a:bodyPr/>
                    <a:lstStyle/>
                    <a:p>
                      <a:pPr marL="342900" indent="-342900">
                        <a:lnSpc>
                          <a:spcPct val="100000"/>
                        </a:lnSpc>
                        <a:spcBef>
                          <a:spcPts val="600"/>
                        </a:spcBef>
                        <a:spcAft>
                          <a:spcPts val="600"/>
                        </a:spcAft>
                        <a:buFont typeface="+mj-lt"/>
                        <a:buAutoNum type="arabicPeriod"/>
                      </a:pPr>
                      <a:r>
                        <a:rPr lang="zh-TW" altLang="en-US" sz="2800" spc="100" baseline="0" dirty="0">
                          <a:solidFill>
                            <a:schemeClr val="bg1"/>
                          </a:solidFill>
                          <a:latin typeface="微軟正黑體" panose="020B0604030504040204" pitchFamily="34" charset="-120"/>
                          <a:ea typeface="微軟正黑體" panose="020B0604030504040204" pitchFamily="34" charset="-120"/>
                        </a:rPr>
                        <a:t>了解使用粗言秽语并非良好的沟通方法</a:t>
                      </a:r>
                      <a:endParaRPr lang="en-US" altLang="zh-TW" sz="2800" spc="100" baseline="0" dirty="0">
                        <a:solidFill>
                          <a:schemeClr val="bg1"/>
                        </a:solidFill>
                        <a:latin typeface="微軟正黑體" panose="020B0604030504040204" pitchFamily="34" charset="-120"/>
                        <a:ea typeface="微軟正黑體" panose="020B0604030504040204" pitchFamily="34" charset="-120"/>
                      </a:endParaRPr>
                    </a:p>
                    <a:p>
                      <a:pPr marL="342900" indent="-342900" algn="l" defTabSz="914400" rtl="0" eaLnBrk="1" latinLnBrk="0" hangingPunct="1">
                        <a:lnSpc>
                          <a:spcPct val="100000"/>
                        </a:lnSpc>
                        <a:spcBef>
                          <a:spcPts val="600"/>
                        </a:spcBef>
                        <a:spcAft>
                          <a:spcPts val="600"/>
                        </a:spcAft>
                        <a:buFont typeface="+mj-lt"/>
                        <a:buAutoNum type="arabicPeriod"/>
                      </a:pPr>
                      <a:r>
                        <a:rPr lang="zh-TW" altLang="en-US" sz="2800" kern="1200" spc="100" baseline="0" dirty="0">
                          <a:solidFill>
                            <a:schemeClr val="bg1"/>
                          </a:solidFill>
                          <a:latin typeface="微軟正黑體" panose="020B0604030504040204" pitchFamily="34" charset="-120"/>
                          <a:ea typeface="微軟正黑體" panose="020B0604030504040204" pitchFamily="34" charset="-120"/>
                          <a:cs typeface="+mn-cs"/>
                        </a:rPr>
                        <a:t>明白在公众场合应谨言慎行，尊重他人及自己</a:t>
                      </a:r>
                      <a:endParaRPr lang="en-US" altLang="zh-TW" sz="28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86263" marR="86263" marT="43537" marB="43537"/>
                </a:tc>
                <a:extLst>
                  <a:ext uri="{0D108BD9-81ED-4DB2-BD59-A6C34878D82A}">
                    <a16:rowId xmlns:a16="http://schemas.microsoft.com/office/drawing/2014/main" val="2040042857"/>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价值观和</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态度</a:t>
                      </a:r>
                      <a:r>
                        <a:rPr lang="en-US" altLang="zh-TW" sz="2800" dirty="0">
                          <a:solidFill>
                            <a:schemeClr val="bg1"/>
                          </a:solidFill>
                          <a:latin typeface="微軟正黑體" panose="020B0604030504040204" pitchFamily="34" charset="-120"/>
                          <a:ea typeface="微軟正黑體" panose="020B0604030504040204" pitchFamily="34" charset="-120"/>
                        </a:rPr>
                        <a:t>:</a:t>
                      </a:r>
                      <a:endParaRPr lang="zh-TW" altLang="en-US" sz="2800" b="0" dirty="0">
                        <a:solidFill>
                          <a:schemeClr val="bg1"/>
                        </a:solidFill>
                        <a:latin typeface="微軟正黑體" panose="020B0604030504040204" pitchFamily="34" charset="-120"/>
                        <a:ea typeface="微軟正黑體" panose="020B0604030504040204" pitchFamily="34" charset="-120"/>
                      </a:endParaRPr>
                    </a:p>
                  </a:txBody>
                  <a:tcPr marL="86263" marR="86263" marT="43537" marB="43537"/>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kern="1200" spc="100" baseline="0" dirty="0">
                          <a:solidFill>
                            <a:schemeClr val="bg1"/>
                          </a:solidFill>
                          <a:latin typeface="微軟正黑體" panose="020B0604030504040204" pitchFamily="34" charset="-120"/>
                          <a:ea typeface="微軟正黑體" panose="020B0604030504040204" pitchFamily="34" charset="-120"/>
                          <a:cs typeface="+mn-cs"/>
                        </a:rPr>
                        <a:t>尊重他人、理性、律己</a:t>
                      </a:r>
                    </a:p>
                  </a:txBody>
                  <a:tcPr marL="86263" marR="86263" marT="43537" marB="43537"/>
                </a:tc>
                <a:extLst>
                  <a:ext uri="{0D108BD9-81ED-4DB2-BD59-A6C34878D82A}">
                    <a16:rowId xmlns:a16="http://schemas.microsoft.com/office/drawing/2014/main" val="2147798219"/>
                  </a:ext>
                </a:extLst>
              </a:tr>
            </a:tbl>
          </a:graphicData>
        </a:graphic>
      </p:graphicFrame>
      <p:sp>
        <p:nvSpPr>
          <p:cNvPr id="7" name="矩形 6">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293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微軟正黑體" panose="020B0604030504040204" pitchFamily="34" charset="-120"/>
                <a:ea typeface="微軟正黑體" panose="020B0604030504040204" pitchFamily="34" charset="-120"/>
              </a:rPr>
              <a:t>个案讨论</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8650" y="1615440"/>
            <a:ext cx="4278630" cy="4561523"/>
          </a:xfrm>
          <a:solidFill>
            <a:schemeClr val="accent4">
              <a:lumMod val="20000"/>
              <a:lumOff val="80000"/>
            </a:schemeClr>
          </a:solidFill>
        </p:spPr>
        <p:txBody>
          <a:bodyPr anchor="ctr">
            <a:normAutofit lnSpcReduction="10000"/>
          </a:bodyPr>
          <a:lstStyle/>
          <a:p>
            <a:pPr marL="0" indent="0">
              <a:lnSpc>
                <a:spcPct val="100000"/>
              </a:lnSpc>
              <a:buNone/>
            </a:pPr>
            <a:r>
              <a:rPr lang="zh-TW" altLang="en-US" sz="2300" dirty="0">
                <a:latin typeface="標楷體" panose="03000509000000000000" pitchFamily="65" charset="-120"/>
                <a:ea typeface="標楷體" panose="03000509000000000000" pitchFamily="65" charset="-120"/>
              </a:rPr>
              <a:t>乘搭大众交通工具，偶然会因为一时冒失，未能及时下车。</a:t>
            </a:r>
            <a:endParaRPr lang="en-US" altLang="zh-TW" sz="2300" dirty="0">
              <a:latin typeface="標楷體" panose="03000509000000000000" pitchFamily="65" charset="-120"/>
              <a:ea typeface="標楷體" panose="03000509000000000000" pitchFamily="65" charset="-120"/>
            </a:endParaRPr>
          </a:p>
          <a:p>
            <a:pPr marL="0" indent="0">
              <a:lnSpc>
                <a:spcPct val="100000"/>
              </a:lnSpc>
              <a:buNone/>
            </a:pPr>
            <a:r>
              <a:rPr lang="zh-TW" altLang="en-US" sz="2300" dirty="0">
                <a:latin typeface="標楷體" panose="03000509000000000000" pitchFamily="65" charset="-120"/>
                <a:ea typeface="標楷體" panose="03000509000000000000" pitchFamily="65" charset="-120"/>
              </a:rPr>
              <a:t>日前，一位乘客因只顾玩手提电话，在巴士关上车门、驶离巴士站两个车位后，不断大声叫喊，要求巴士车长开门让他离开。车长因巴士已离站甚远，不能开车门，因此请事主等到下一站方下车。途中，事主非常不满，不时高叫「我赶时间」、「相隔几个路口，我如何行返去」，</a:t>
            </a:r>
            <a:br>
              <a:rPr lang="en-US" altLang="zh-TW" sz="2300" dirty="0">
                <a:latin typeface="標楷體" panose="03000509000000000000" pitchFamily="65" charset="-120"/>
                <a:ea typeface="標楷體" panose="03000509000000000000" pitchFamily="65" charset="-120"/>
              </a:rPr>
            </a:br>
            <a:r>
              <a:rPr lang="zh-TW" altLang="en-US" sz="2300" dirty="0">
                <a:latin typeface="標楷體" panose="03000509000000000000" pitchFamily="65" charset="-120"/>
                <a:ea typeface="標楷體" panose="03000509000000000000" pitchFamily="65" charset="-120"/>
              </a:rPr>
              <a:t>期间更加插粗言秽语</a:t>
            </a:r>
            <a:br>
              <a:rPr lang="en-US" altLang="zh-TW" sz="2300" dirty="0">
                <a:latin typeface="標楷體" panose="03000509000000000000" pitchFamily="65" charset="-120"/>
                <a:ea typeface="標楷體" panose="03000509000000000000" pitchFamily="65" charset="-120"/>
              </a:rPr>
            </a:br>
            <a:r>
              <a:rPr lang="zh-TW" altLang="en-US" sz="2300" dirty="0">
                <a:latin typeface="標楷體" panose="03000509000000000000" pitchFamily="65" charset="-120"/>
                <a:ea typeface="標楷體" panose="03000509000000000000" pitchFamily="65" charset="-120"/>
              </a:rPr>
              <a:t>辱骂车长。</a:t>
            </a:r>
            <a:endParaRPr lang="zh-HK" altLang="en-US" sz="2300" dirty="0">
              <a:latin typeface="標楷體" panose="03000509000000000000" pitchFamily="65" charset="-120"/>
              <a:ea typeface="標楷體" panose="03000509000000000000" pitchFamily="65" charset="-120"/>
            </a:endParaRPr>
          </a:p>
        </p:txBody>
      </p:sp>
      <p:grpSp>
        <p:nvGrpSpPr>
          <p:cNvPr id="8" name="群組 7"/>
          <p:cNvGrpSpPr/>
          <p:nvPr/>
        </p:nvGrpSpPr>
        <p:grpSpPr>
          <a:xfrm>
            <a:off x="4907280" y="1554480"/>
            <a:ext cx="4008738" cy="4676761"/>
            <a:chOff x="4944484" y="1784047"/>
            <a:chExt cx="4008738" cy="3640964"/>
          </a:xfrm>
        </p:grpSpPr>
        <p:pic>
          <p:nvPicPr>
            <p:cNvPr id="5" name="圖片 4"/>
            <p:cNvPicPr>
              <a:picLocks noChangeAspect="1"/>
            </p:cNvPicPr>
            <p:nvPr/>
          </p:nvPicPr>
          <p:blipFill>
            <a:blip r:embed="rId3"/>
            <a:stretch>
              <a:fillRect/>
            </a:stretch>
          </p:blipFill>
          <p:spPr>
            <a:xfrm>
              <a:off x="5542335" y="1784047"/>
              <a:ext cx="2813035" cy="663035"/>
            </a:xfrm>
            <a:prstGeom prst="rect">
              <a:avLst/>
            </a:prstGeom>
          </p:spPr>
        </p:pic>
        <p:sp>
          <p:nvSpPr>
            <p:cNvPr id="4" name="Content Placeholder 3"/>
            <p:cNvSpPr txBox="1">
              <a:spLocks/>
            </p:cNvSpPr>
            <p:nvPr/>
          </p:nvSpPr>
          <p:spPr>
            <a:xfrm>
              <a:off x="4944484" y="1902238"/>
              <a:ext cx="4008738" cy="352277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思考问题</a:t>
              </a:r>
              <a:endParaRPr lang="en-US" altLang="zh-TW"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5600" indent="-355600" algn="just" hangingPunct="0">
                <a:lnSpc>
                  <a:spcPct val="100000"/>
                </a:lnSpc>
                <a:spcBef>
                  <a:spcPts val="1800"/>
                </a:spcBef>
                <a:buFont typeface="+mj-lt"/>
                <a:buAutoNum type="arabicPeriod"/>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你是车</a:t>
              </a: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长</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或其他乘客，当刻会有</a:t>
              </a:r>
              <a:r>
                <a:rPr lang="zh-CN"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什</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么感受？为</a:t>
              </a:r>
              <a:r>
                <a:rPr lang="zh-CN"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什</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么？</a:t>
              </a:r>
              <a:endParaRPr lang="en-US" altLang="zh-TW"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5600" indent="-355600" algn="just" hangingPunct="0">
                <a:lnSpc>
                  <a:spcPct val="100000"/>
                </a:lnSpc>
                <a:spcBef>
                  <a:spcPts val="0"/>
                </a:spcBef>
                <a:buFont typeface="+mj-lt"/>
                <a:buAutoNum type="arabicPeriod"/>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你认为该名乘客的行为是否恰当？为</a:t>
              </a:r>
              <a:r>
                <a:rPr lang="zh-CN" altLang="en-US" sz="28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什</a:t>
              </a: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么？</a:t>
              </a:r>
              <a:endParaRPr lang="en-US" altLang="zh-TW"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5600" indent="-355600" algn="just" hangingPunct="0">
                <a:lnSpc>
                  <a:spcPct val="100000"/>
                </a:lnSpc>
                <a:spcBef>
                  <a:spcPts val="0"/>
                </a:spcBef>
                <a:buFont typeface="+mj-lt"/>
                <a:buAutoNum type="arabicPeriod"/>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如果你是事主，面对过了站，你会如何处理？为</a:t>
              </a:r>
              <a:r>
                <a:rPr lang="zh-CN" altLang="en-US" sz="28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什</a:t>
              </a: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么？</a:t>
              </a:r>
              <a:endParaRPr lang="en-US" altLang="zh-TW"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 name="矩形 5">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414" y="5221048"/>
            <a:ext cx="827666" cy="827666"/>
          </a:xfrm>
          <a:prstGeom prst="rect">
            <a:avLst/>
          </a:prstGeom>
        </p:spPr>
      </p:pic>
    </p:spTree>
    <p:extLst>
      <p:ext uri="{BB962C8B-B14F-4D97-AF65-F5344CB8AC3E}">
        <p14:creationId xmlns:p14="http://schemas.microsoft.com/office/powerpoint/2010/main" val="33941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微軟正黑體" panose="020B0604030504040204" pitchFamily="34" charset="-120"/>
                <a:ea typeface="微軟正黑體" panose="020B0604030504040204" pitchFamily="34" charset="-120"/>
              </a:rPr>
              <a:t>反思问题</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39881" y="2217400"/>
            <a:ext cx="7649719" cy="4351338"/>
          </a:xfrm>
        </p:spPr>
        <p:txBody>
          <a:bodyPr>
            <a:normAutofit/>
          </a:bodyPr>
          <a:lstStyle/>
          <a:p>
            <a:pPr marL="450850" indent="-450850" algn="just" hangingPunct="0">
              <a:lnSpc>
                <a:spcPct val="100000"/>
              </a:lnSpc>
              <a:spcAft>
                <a:spcPts val="600"/>
              </a:spcAft>
            </a:pPr>
            <a:r>
              <a:rPr lang="zh-TW" altLang="en-US" sz="4000" spc="100" dirty="0">
                <a:latin typeface="微軟正黑體" panose="020B0604030504040204" pitchFamily="34" charset="-120"/>
                <a:ea typeface="微軟正黑體" panose="020B0604030504040204" pitchFamily="34" charset="-120"/>
              </a:rPr>
              <a:t>坊间有说法认为说粗言秽语是为了表达情绪和感受。你有何看法？为</a:t>
            </a:r>
            <a:r>
              <a:rPr lang="zh-CN" altLang="en-US" sz="4000" spc="100" dirty="0">
                <a:latin typeface="微軟正黑體" panose="020B0604030504040204" pitchFamily="34" charset="-120"/>
                <a:ea typeface="微軟正黑體" panose="020B0604030504040204" pitchFamily="34" charset="-120"/>
              </a:rPr>
              <a:t>什</a:t>
            </a:r>
            <a:r>
              <a:rPr lang="zh-TW" altLang="en-US" sz="4000" spc="100" dirty="0">
                <a:latin typeface="微軟正黑體" panose="020B0604030504040204" pitchFamily="34" charset="-120"/>
                <a:ea typeface="微軟正黑體" panose="020B0604030504040204" pitchFamily="34" charset="-120"/>
              </a:rPr>
              <a:t>么？</a:t>
            </a:r>
          </a:p>
        </p:txBody>
      </p:sp>
      <p:pic>
        <p:nvPicPr>
          <p:cNvPr id="4" name="圖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600" y="4458243"/>
            <a:ext cx="2700000" cy="1800000"/>
          </a:xfrm>
          <a:prstGeom prst="rect">
            <a:avLst/>
          </a:prstGeom>
        </p:spPr>
      </p:pic>
      <p:sp>
        <p:nvSpPr>
          <p:cNvPr id="5" name="矩形 4">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427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8650" y="365126"/>
            <a:ext cx="8125206" cy="1135075"/>
          </a:xfrm>
        </p:spPr>
        <p:txBody>
          <a:bodyPr>
            <a:noAutofit/>
          </a:bodyPr>
          <a:lstStyle/>
          <a:p>
            <a:pPr marL="893763" algn="ctr">
              <a:lnSpc>
                <a:spcPct val="100000"/>
              </a:lnSpc>
            </a:pPr>
            <a:r>
              <a:rPr lang="zh-TW" altLang="en-US" sz="3400" b="1" dirty="0">
                <a:latin typeface="微軟正黑體" panose="020B0604030504040204" pitchFamily="34" charset="-120"/>
                <a:ea typeface="微軟正黑體" panose="020B0604030504040204" pitchFamily="34" charset="-120"/>
              </a:rPr>
              <a:t>据你认知，在以下场所说粗言秽言，</a:t>
            </a:r>
            <a:br>
              <a:rPr lang="en-US" altLang="zh-TW" sz="3400" b="1" dirty="0">
                <a:latin typeface="微軟正黑體" panose="020B0604030504040204" pitchFamily="34" charset="-120"/>
                <a:ea typeface="微軟正黑體" panose="020B0604030504040204" pitchFamily="34" charset="-120"/>
              </a:rPr>
            </a:br>
            <a:r>
              <a:rPr lang="zh-TW" altLang="en-US" sz="3400" b="1" dirty="0">
                <a:latin typeface="微軟正黑體" panose="020B0604030504040204" pitchFamily="34" charset="-120"/>
                <a:ea typeface="微軟正黑體" panose="020B0604030504040204" pitchFamily="34" charset="-120"/>
              </a:rPr>
              <a:t>会违反规例吗？试试找一找相关条文。</a:t>
            </a:r>
            <a:endParaRPr lang="zh-HK" altLang="en-US" sz="3400"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5" name="圖片 14"/>
          <p:cNvPicPr>
            <a:picLocks noChangeAspect="1"/>
          </p:cNvPicPr>
          <p:nvPr/>
        </p:nvPicPr>
        <p:blipFill>
          <a:blip r:embed="rId3">
            <a:clrChange>
              <a:clrFrom>
                <a:srgbClr val="FFFFFF"/>
              </a:clrFrom>
              <a:clrTo>
                <a:srgbClr val="FFFFFF">
                  <a:alpha val="0"/>
                </a:srgbClr>
              </a:clrTo>
            </a:clrChange>
          </a:blip>
          <a:stretch>
            <a:fillRect/>
          </a:stretch>
        </p:blipFill>
        <p:spPr>
          <a:xfrm>
            <a:off x="410323" y="463203"/>
            <a:ext cx="938919" cy="938919"/>
          </a:xfrm>
          <a:prstGeom prst="rect">
            <a:avLst/>
          </a:prstGeom>
        </p:spPr>
      </p:pic>
      <p:pic>
        <p:nvPicPr>
          <p:cNvPr id="2" name="圖片 1"/>
          <p:cNvPicPr>
            <a:picLocks noChangeAspect="1"/>
          </p:cNvPicPr>
          <p:nvPr/>
        </p:nvPicPr>
        <p:blipFill>
          <a:blip r:embed="rId4"/>
          <a:stretch>
            <a:fillRect/>
          </a:stretch>
        </p:blipFill>
        <p:spPr>
          <a:xfrm>
            <a:off x="2391893" y="1925469"/>
            <a:ext cx="1712040" cy="897345"/>
          </a:xfrm>
          <a:prstGeom prst="rect">
            <a:avLst/>
          </a:prstGeom>
        </p:spPr>
      </p:pic>
      <p:pic>
        <p:nvPicPr>
          <p:cNvPr id="16" name="圖片 15"/>
          <p:cNvPicPr>
            <a:picLocks noChangeAspect="1"/>
          </p:cNvPicPr>
          <p:nvPr/>
        </p:nvPicPr>
        <p:blipFill>
          <a:blip r:embed="rId5">
            <a:clrChange>
              <a:clrFrom>
                <a:srgbClr val="FFFFFF"/>
              </a:clrFrom>
              <a:clrTo>
                <a:srgbClr val="FFFFFF">
                  <a:alpha val="0"/>
                </a:srgbClr>
              </a:clrTo>
            </a:clrChange>
          </a:blip>
          <a:stretch>
            <a:fillRect/>
          </a:stretch>
        </p:blipFill>
        <p:spPr>
          <a:xfrm>
            <a:off x="1823213" y="2949827"/>
            <a:ext cx="2332122" cy="1423470"/>
          </a:xfrm>
          <a:prstGeom prst="rect">
            <a:avLst/>
          </a:prstGeom>
        </p:spPr>
      </p:pic>
      <p:pic>
        <p:nvPicPr>
          <p:cNvPr id="7" name="圖片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9242" y="4437572"/>
            <a:ext cx="1898671" cy="1426700"/>
          </a:xfrm>
          <a:prstGeom prst="rect">
            <a:avLst/>
          </a:prstGeom>
        </p:spPr>
      </p:pic>
      <p:pic>
        <p:nvPicPr>
          <p:cNvPr id="9" name="圖片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0468" y="1949312"/>
            <a:ext cx="2491264" cy="1544149"/>
          </a:xfrm>
          <a:prstGeom prst="rect">
            <a:avLst/>
          </a:prstGeom>
        </p:spPr>
      </p:pic>
      <p:pic>
        <p:nvPicPr>
          <p:cNvPr id="10" name="圖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3197" y="3813734"/>
            <a:ext cx="1712040" cy="1712040"/>
          </a:xfrm>
          <a:prstGeom prst="rect">
            <a:avLst/>
          </a:prstGeom>
        </p:spPr>
      </p:pic>
      <p:pic>
        <p:nvPicPr>
          <p:cNvPr id="5" name="圖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8976" y="4797123"/>
            <a:ext cx="1720536" cy="856020"/>
          </a:xfrm>
          <a:prstGeom prst="rect">
            <a:avLst/>
          </a:prstGeom>
        </p:spPr>
      </p:pic>
      <p:pic>
        <p:nvPicPr>
          <p:cNvPr id="28" name="圖片 27"/>
          <p:cNvPicPr>
            <a:picLocks noChangeAspect="1"/>
          </p:cNvPicPr>
          <p:nvPr/>
        </p:nvPicPr>
        <p:blipFill>
          <a:blip r:embed="rId10"/>
          <a:stretch>
            <a:fillRect/>
          </a:stretch>
        </p:blipFill>
        <p:spPr>
          <a:xfrm>
            <a:off x="733162" y="5402519"/>
            <a:ext cx="823031" cy="536494"/>
          </a:xfrm>
          <a:prstGeom prst="rect">
            <a:avLst/>
          </a:prstGeom>
        </p:spPr>
      </p:pic>
      <p:pic>
        <p:nvPicPr>
          <p:cNvPr id="32" name="圖片 31"/>
          <p:cNvPicPr>
            <a:picLocks noChangeAspect="1"/>
          </p:cNvPicPr>
          <p:nvPr/>
        </p:nvPicPr>
        <p:blipFill>
          <a:blip r:embed="rId11"/>
          <a:stretch>
            <a:fillRect/>
          </a:stretch>
        </p:blipFill>
        <p:spPr>
          <a:xfrm>
            <a:off x="6697782" y="2374142"/>
            <a:ext cx="1335140" cy="536494"/>
          </a:xfrm>
          <a:prstGeom prst="rect">
            <a:avLst/>
          </a:prstGeom>
        </p:spPr>
      </p:pic>
      <p:pic>
        <p:nvPicPr>
          <p:cNvPr id="19" name="圖片 18"/>
          <p:cNvPicPr>
            <a:picLocks noChangeAspect="1"/>
          </p:cNvPicPr>
          <p:nvPr/>
        </p:nvPicPr>
        <p:blipFill>
          <a:blip r:embed="rId12"/>
          <a:stretch>
            <a:fillRect/>
          </a:stretch>
        </p:blipFill>
        <p:spPr>
          <a:xfrm>
            <a:off x="4249701" y="5670766"/>
            <a:ext cx="1079086" cy="542591"/>
          </a:xfrm>
          <a:prstGeom prst="rect">
            <a:avLst/>
          </a:prstGeom>
        </p:spPr>
      </p:pic>
      <p:pic>
        <p:nvPicPr>
          <p:cNvPr id="20" name="圖片 19"/>
          <p:cNvPicPr>
            <a:picLocks noChangeAspect="1"/>
          </p:cNvPicPr>
          <p:nvPr/>
        </p:nvPicPr>
        <p:blipFill>
          <a:blip r:embed="rId13"/>
          <a:stretch>
            <a:fillRect/>
          </a:stretch>
        </p:blipFill>
        <p:spPr>
          <a:xfrm>
            <a:off x="7621406" y="4519417"/>
            <a:ext cx="823031" cy="542591"/>
          </a:xfrm>
          <a:prstGeom prst="rect">
            <a:avLst/>
          </a:prstGeom>
        </p:spPr>
      </p:pic>
      <p:pic>
        <p:nvPicPr>
          <p:cNvPr id="22" name="圖片 21"/>
          <p:cNvPicPr>
            <a:picLocks noChangeAspect="1"/>
          </p:cNvPicPr>
          <p:nvPr/>
        </p:nvPicPr>
        <p:blipFill>
          <a:blip r:embed="rId14"/>
          <a:stretch>
            <a:fillRect/>
          </a:stretch>
        </p:blipFill>
        <p:spPr>
          <a:xfrm>
            <a:off x="2000697" y="1694041"/>
            <a:ext cx="823031" cy="542591"/>
          </a:xfrm>
          <a:prstGeom prst="rect">
            <a:avLst/>
          </a:prstGeom>
        </p:spPr>
      </p:pic>
      <p:pic>
        <p:nvPicPr>
          <p:cNvPr id="18" name="圖片 17"/>
          <p:cNvPicPr>
            <a:picLocks noChangeAspect="1"/>
          </p:cNvPicPr>
          <p:nvPr/>
        </p:nvPicPr>
        <p:blipFill>
          <a:blip r:embed="rId15"/>
          <a:stretch>
            <a:fillRect/>
          </a:stretch>
        </p:blipFill>
        <p:spPr>
          <a:xfrm>
            <a:off x="1014034" y="3628124"/>
            <a:ext cx="823031" cy="542591"/>
          </a:xfrm>
          <a:prstGeom prst="rect">
            <a:avLst/>
          </a:prstGeom>
        </p:spPr>
      </p:pic>
      <p:sp>
        <p:nvSpPr>
          <p:cNvPr id="3" name="矩形 2"/>
          <p:cNvSpPr/>
          <p:nvPr/>
        </p:nvSpPr>
        <p:spPr>
          <a:xfrm>
            <a:off x="5625492" y="5635187"/>
            <a:ext cx="3518508" cy="615553"/>
          </a:xfrm>
          <a:prstGeom prst="rect">
            <a:avLst/>
          </a:prstGeom>
        </p:spPr>
        <p:txBody>
          <a:bodyPr wrap="square">
            <a:spAutoFit/>
          </a:bodyPr>
          <a:lstStyle/>
          <a:p>
            <a:r>
              <a:rPr lang="en-US" altLang="zh-TW" sz="3400" b="1" dirty="0">
                <a:solidFill>
                  <a:srgbClr val="FF3399"/>
                </a:solidFill>
                <a:latin typeface="微軟正黑體" panose="020B0604030504040204" pitchFamily="34" charset="-120"/>
                <a:ea typeface="微軟正黑體" panose="020B0604030504040204" pitchFamily="34" charset="-120"/>
              </a:rPr>
              <a:t>……</a:t>
            </a:r>
            <a:r>
              <a:rPr lang="zh-TW" altLang="en-US" sz="3400" b="1" dirty="0">
                <a:solidFill>
                  <a:srgbClr val="FF3399"/>
                </a:solidFill>
                <a:latin typeface="微軟正黑體" panose="020B0604030504040204" pitchFamily="34" charset="-120"/>
                <a:ea typeface="微軟正黑體" panose="020B0604030504040204" pitchFamily="34" charset="-120"/>
              </a:rPr>
              <a:t>还有其他吗？</a:t>
            </a:r>
            <a:endParaRPr lang="zh-HK" altLang="en-US" sz="3400" dirty="0">
              <a:solidFill>
                <a:srgbClr val="FF3399"/>
              </a:solidFill>
            </a:endParaRPr>
          </a:p>
        </p:txBody>
      </p:sp>
      <p:sp>
        <p:nvSpPr>
          <p:cNvPr id="6" name="TextBox 5">
            <a:extLst>
              <a:ext uri="{FF2B5EF4-FFF2-40B4-BE49-F238E27FC236}">
                <a16:creationId xmlns:a16="http://schemas.microsoft.com/office/drawing/2014/main" id="{492CC9B8-9B31-4FC0-B87A-690D49ED40F3}"/>
              </a:ext>
            </a:extLst>
          </p:cNvPr>
          <p:cNvSpPr txBox="1"/>
          <p:nvPr/>
        </p:nvSpPr>
        <p:spPr>
          <a:xfrm>
            <a:off x="1951324" y="1627214"/>
            <a:ext cx="921776" cy="523220"/>
          </a:xfrm>
          <a:prstGeom prst="rect">
            <a:avLst/>
          </a:prstGeom>
          <a:noFill/>
        </p:spPr>
        <p:txBody>
          <a:bodyPr wrap="square" rtlCol="0">
            <a:spAutoFit/>
          </a:bodyPr>
          <a:lstStyle/>
          <a:p>
            <a:r>
              <a:rPr lang="zh-CN" altLang="en-US" sz="2800" dirty="0">
                <a:highlight>
                  <a:srgbClr val="FFFF00"/>
                </a:highlight>
                <a:latin typeface="標楷體" panose="03000509000000000000" pitchFamily="65" charset="-120"/>
                <a:ea typeface="標楷體" panose="03000509000000000000" pitchFamily="65" charset="-120"/>
              </a:rPr>
              <a:t>学校</a:t>
            </a:r>
            <a:endParaRPr lang="en-US" sz="2800" dirty="0">
              <a:highlight>
                <a:srgbClr val="FFFF00"/>
              </a:highlight>
              <a:latin typeface="標楷體" panose="03000509000000000000" pitchFamily="65" charset="-120"/>
              <a:ea typeface="標楷體" panose="03000509000000000000" pitchFamily="65" charset="-120"/>
            </a:endParaRPr>
          </a:p>
        </p:txBody>
      </p:sp>
      <p:sp>
        <p:nvSpPr>
          <p:cNvPr id="21" name="TextBox 20">
            <a:extLst>
              <a:ext uri="{FF2B5EF4-FFF2-40B4-BE49-F238E27FC236}">
                <a16:creationId xmlns:a16="http://schemas.microsoft.com/office/drawing/2014/main" id="{423DB9A8-FC07-4621-9DEC-7A13BCB22C89}"/>
              </a:ext>
            </a:extLst>
          </p:cNvPr>
          <p:cNvSpPr txBox="1"/>
          <p:nvPr/>
        </p:nvSpPr>
        <p:spPr>
          <a:xfrm>
            <a:off x="6626116" y="2353641"/>
            <a:ext cx="1712040" cy="523220"/>
          </a:xfrm>
          <a:prstGeom prst="rect">
            <a:avLst/>
          </a:prstGeom>
          <a:noFill/>
        </p:spPr>
        <p:txBody>
          <a:bodyPr wrap="square" rtlCol="0">
            <a:spAutoFit/>
          </a:bodyPr>
          <a:lstStyle/>
          <a:p>
            <a:r>
              <a:rPr lang="zh-CN" altLang="en-US" sz="2800" dirty="0">
                <a:highlight>
                  <a:srgbClr val="FFFF00"/>
                </a:highlight>
                <a:latin typeface="標楷體" panose="03000509000000000000" pitchFamily="65" charset="-120"/>
                <a:ea typeface="標楷體" panose="03000509000000000000" pitchFamily="65" charset="-120"/>
              </a:rPr>
              <a:t>体育设施</a:t>
            </a:r>
            <a:endParaRPr lang="en-US" sz="2800" dirty="0">
              <a:highlight>
                <a:srgbClr val="FFFF00"/>
              </a:highlight>
              <a:latin typeface="標楷體" panose="03000509000000000000" pitchFamily="65" charset="-120"/>
              <a:ea typeface="標楷體" panose="03000509000000000000" pitchFamily="65" charset="-120"/>
            </a:endParaRPr>
          </a:p>
        </p:txBody>
      </p:sp>
      <p:sp>
        <p:nvSpPr>
          <p:cNvPr id="23" name="TextBox 22">
            <a:extLst>
              <a:ext uri="{FF2B5EF4-FFF2-40B4-BE49-F238E27FC236}">
                <a16:creationId xmlns:a16="http://schemas.microsoft.com/office/drawing/2014/main" id="{D75A83B4-4BCC-4CDE-A1B4-C701BA0F6B72}"/>
              </a:ext>
            </a:extLst>
          </p:cNvPr>
          <p:cNvSpPr txBox="1"/>
          <p:nvPr/>
        </p:nvSpPr>
        <p:spPr>
          <a:xfrm>
            <a:off x="7670855" y="4486794"/>
            <a:ext cx="955169" cy="523220"/>
          </a:xfrm>
          <a:prstGeom prst="rect">
            <a:avLst/>
          </a:prstGeom>
          <a:noFill/>
        </p:spPr>
        <p:txBody>
          <a:bodyPr wrap="square" rtlCol="0">
            <a:spAutoFit/>
          </a:bodyPr>
          <a:lstStyle/>
          <a:p>
            <a:r>
              <a:rPr lang="zh-CN" altLang="en-US" sz="2800" dirty="0">
                <a:highlight>
                  <a:srgbClr val="FFFF00"/>
                </a:highlight>
                <a:latin typeface="標楷體" panose="03000509000000000000" pitchFamily="65" charset="-120"/>
                <a:ea typeface="標楷體" panose="03000509000000000000" pitchFamily="65" charset="-120"/>
              </a:rPr>
              <a:t>医院</a:t>
            </a:r>
            <a:endParaRPr lang="en-US" sz="2800" dirty="0">
              <a:highlight>
                <a:srgbClr val="FFFF00"/>
              </a:highlight>
              <a:latin typeface="標楷體" panose="03000509000000000000" pitchFamily="65" charset="-120"/>
              <a:ea typeface="標楷體" panose="03000509000000000000" pitchFamily="65" charset="-120"/>
            </a:endParaRPr>
          </a:p>
        </p:txBody>
      </p:sp>
      <p:sp>
        <p:nvSpPr>
          <p:cNvPr id="24" name="TextBox 23">
            <a:extLst>
              <a:ext uri="{FF2B5EF4-FFF2-40B4-BE49-F238E27FC236}">
                <a16:creationId xmlns:a16="http://schemas.microsoft.com/office/drawing/2014/main" id="{E0F90DD2-E6EA-4B23-AC8A-773EBDD5CCEE}"/>
              </a:ext>
            </a:extLst>
          </p:cNvPr>
          <p:cNvSpPr txBox="1"/>
          <p:nvPr/>
        </p:nvSpPr>
        <p:spPr>
          <a:xfrm>
            <a:off x="668179" y="5341052"/>
            <a:ext cx="955169" cy="523220"/>
          </a:xfrm>
          <a:prstGeom prst="rect">
            <a:avLst/>
          </a:prstGeom>
          <a:noFill/>
        </p:spPr>
        <p:txBody>
          <a:bodyPr wrap="square" rtlCol="0">
            <a:spAutoFit/>
          </a:bodyPr>
          <a:lstStyle/>
          <a:p>
            <a:r>
              <a:rPr lang="zh-CN" altLang="en-US" sz="2800" dirty="0">
                <a:highlight>
                  <a:srgbClr val="FFFF00"/>
                </a:highlight>
                <a:latin typeface="標楷體" panose="03000509000000000000" pitchFamily="65" charset="-120"/>
                <a:ea typeface="標楷體" panose="03000509000000000000" pitchFamily="65" charset="-120"/>
              </a:rPr>
              <a:t>铁路</a:t>
            </a:r>
            <a:endParaRPr lang="en-US" sz="2800" dirty="0">
              <a:highlight>
                <a:srgbClr val="FFFF00"/>
              </a:highlight>
              <a:latin typeface="標楷體" panose="03000509000000000000" pitchFamily="65" charset="-120"/>
              <a:ea typeface="標楷體" panose="03000509000000000000" pitchFamily="65" charset="-120"/>
            </a:endParaRPr>
          </a:p>
        </p:txBody>
      </p:sp>
      <p:sp>
        <p:nvSpPr>
          <p:cNvPr id="25" name="TextBox 24">
            <a:extLst>
              <a:ext uri="{FF2B5EF4-FFF2-40B4-BE49-F238E27FC236}">
                <a16:creationId xmlns:a16="http://schemas.microsoft.com/office/drawing/2014/main" id="{E14CBD70-571A-4098-8561-578ABE41FB9B}"/>
              </a:ext>
            </a:extLst>
          </p:cNvPr>
          <p:cNvSpPr txBox="1"/>
          <p:nvPr/>
        </p:nvSpPr>
        <p:spPr>
          <a:xfrm>
            <a:off x="4103933" y="5601797"/>
            <a:ext cx="1250586" cy="523220"/>
          </a:xfrm>
          <a:prstGeom prst="rect">
            <a:avLst/>
          </a:prstGeom>
          <a:noFill/>
        </p:spPr>
        <p:txBody>
          <a:bodyPr wrap="square" rtlCol="0">
            <a:spAutoFit/>
          </a:bodyPr>
          <a:lstStyle/>
          <a:p>
            <a:r>
              <a:rPr lang="zh-CN" altLang="en-US" sz="2800" dirty="0">
                <a:highlight>
                  <a:srgbClr val="FFFF00"/>
                </a:highlight>
                <a:latin typeface="標楷體" panose="03000509000000000000" pitchFamily="65" charset="-120"/>
                <a:ea typeface="標楷體" panose="03000509000000000000" pitchFamily="65" charset="-120"/>
              </a:rPr>
              <a:t>游乐园</a:t>
            </a:r>
            <a:endParaRPr lang="en-US" sz="2800" dirty="0">
              <a:highlight>
                <a:srgbClr val="FFFF00"/>
              </a:highlight>
              <a:latin typeface="標楷體" panose="03000509000000000000" pitchFamily="65" charset="-120"/>
              <a:ea typeface="標楷體" panose="03000509000000000000" pitchFamily="65" charset="-120"/>
            </a:endParaRPr>
          </a:p>
        </p:txBody>
      </p:sp>
      <p:sp>
        <p:nvSpPr>
          <p:cNvPr id="26" name="TextBox 25">
            <a:extLst>
              <a:ext uri="{FF2B5EF4-FFF2-40B4-BE49-F238E27FC236}">
                <a16:creationId xmlns:a16="http://schemas.microsoft.com/office/drawing/2014/main" id="{F7C7BA96-763D-4D62-84E3-6894682E2427}"/>
              </a:ext>
            </a:extLst>
          </p:cNvPr>
          <p:cNvSpPr txBox="1"/>
          <p:nvPr/>
        </p:nvSpPr>
        <p:spPr>
          <a:xfrm>
            <a:off x="1042564" y="3563849"/>
            <a:ext cx="1020424" cy="523220"/>
          </a:xfrm>
          <a:prstGeom prst="rect">
            <a:avLst/>
          </a:prstGeom>
          <a:noFill/>
        </p:spPr>
        <p:txBody>
          <a:bodyPr wrap="square" rtlCol="0">
            <a:spAutoFit/>
          </a:bodyPr>
          <a:lstStyle/>
          <a:p>
            <a:r>
              <a:rPr lang="zh-CN" altLang="en-US" sz="2800" dirty="0">
                <a:highlight>
                  <a:srgbClr val="FFFF00"/>
                </a:highlight>
                <a:latin typeface="標楷體" panose="03000509000000000000" pitchFamily="65" charset="-120"/>
                <a:ea typeface="標楷體" panose="03000509000000000000" pitchFamily="65" charset="-120"/>
              </a:rPr>
              <a:t>航班</a:t>
            </a:r>
            <a:endParaRPr lang="en-US" sz="2800" dirty="0">
              <a:highlight>
                <a:srgbClr val="FFFF00"/>
              </a:highligh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1804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0"/>
                                        <p:tgtEl>
                                          <p:spTgt spid="7"/>
                                        </p:tgtEl>
                                      </p:cBhvr>
                                    </p:animEffect>
                                  </p:childTnLst>
                                </p:cTn>
                              </p:par>
                            </p:childTnLst>
                          </p:cTn>
                        </p:par>
                        <p:par>
                          <p:cTn id="25" fill="hold">
                            <p:stCondLst>
                              <p:cond delay="4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500"/>
                                        <p:tgtEl>
                                          <p:spTgt spid="20"/>
                                        </p:tgtEl>
                                      </p:cBhvr>
                                    </p:animEffect>
                                  </p:childTnLst>
                                </p:cTn>
                              </p:par>
                            </p:childTnLst>
                          </p:cTn>
                        </p:par>
                        <p:par>
                          <p:cTn id="39" fill="hold">
                            <p:stCondLst>
                              <p:cond delay="7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1"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80">
                                          <p:stCondLst>
                                            <p:cond delay="0"/>
                                          </p:stCondLst>
                                        </p:cTn>
                                        <p:tgtEl>
                                          <p:spTgt spid="3"/>
                                        </p:tgtEl>
                                      </p:cBhvr>
                                    </p:animEffect>
                                    <p:anim calcmode="lin" valueType="num">
                                      <p:cBhvr>
                                        <p:cTn id="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gtEl>
                                      </p:cBhvr>
                                      <p:to x="100000" y="60000"/>
                                    </p:animScale>
                                    <p:animScale>
                                      <p:cBhvr>
                                        <p:cTn id="57" dur="166" decel="50000">
                                          <p:stCondLst>
                                            <p:cond delay="676"/>
                                          </p:stCondLst>
                                        </p:cTn>
                                        <p:tgtEl>
                                          <p:spTgt spid="3"/>
                                        </p:tgtEl>
                                      </p:cBhvr>
                                      <p:to x="100000" y="100000"/>
                                    </p:animScale>
                                    <p:animScale>
                                      <p:cBhvr>
                                        <p:cTn id="58" dur="26">
                                          <p:stCondLst>
                                            <p:cond delay="1312"/>
                                          </p:stCondLst>
                                        </p:cTn>
                                        <p:tgtEl>
                                          <p:spTgt spid="3"/>
                                        </p:tgtEl>
                                      </p:cBhvr>
                                      <p:to x="100000" y="80000"/>
                                    </p:animScale>
                                    <p:animScale>
                                      <p:cBhvr>
                                        <p:cTn id="59" dur="166" decel="50000">
                                          <p:stCondLst>
                                            <p:cond delay="1338"/>
                                          </p:stCondLst>
                                        </p:cTn>
                                        <p:tgtEl>
                                          <p:spTgt spid="3"/>
                                        </p:tgtEl>
                                      </p:cBhvr>
                                      <p:to x="100000" y="100000"/>
                                    </p:animScale>
                                    <p:animScale>
                                      <p:cBhvr>
                                        <p:cTn id="60" dur="26">
                                          <p:stCondLst>
                                            <p:cond delay="1642"/>
                                          </p:stCondLst>
                                        </p:cTn>
                                        <p:tgtEl>
                                          <p:spTgt spid="3"/>
                                        </p:tgtEl>
                                      </p:cBhvr>
                                      <p:to x="100000" y="90000"/>
                                    </p:animScale>
                                    <p:animScale>
                                      <p:cBhvr>
                                        <p:cTn id="61" dur="166" decel="50000">
                                          <p:stCondLst>
                                            <p:cond delay="1668"/>
                                          </p:stCondLst>
                                        </p:cTn>
                                        <p:tgtEl>
                                          <p:spTgt spid="3"/>
                                        </p:tgtEl>
                                      </p:cBhvr>
                                      <p:to x="100000" y="100000"/>
                                    </p:animScale>
                                    <p:animScale>
                                      <p:cBhvr>
                                        <p:cTn id="62" dur="26">
                                          <p:stCondLst>
                                            <p:cond delay="1808"/>
                                          </p:stCondLst>
                                        </p:cTn>
                                        <p:tgtEl>
                                          <p:spTgt spid="3"/>
                                        </p:tgtEl>
                                      </p:cBhvr>
                                      <p:to x="100000" y="95000"/>
                                    </p:animScale>
                                    <p:animScale>
                                      <p:cBhvr>
                                        <p:cTn id="63" dur="166" decel="50000">
                                          <p:stCondLst>
                                            <p:cond delay="1834"/>
                                          </p:stCondLst>
                                        </p:cTn>
                                        <p:tgtEl>
                                          <p:spTgt spid="3"/>
                                        </p:tgtEl>
                                      </p:cBhvr>
                                      <p:to x="100000" y="100000"/>
                                    </p:animScale>
                                  </p:childTnLst>
                                </p:cTn>
                              </p:par>
                              <p:par>
                                <p:cTn id="64" presetID="27" presetClass="emph" presetSubtype="0" repeatCount="4000" fill="remove" grpId="0" nodeType="withEffect">
                                  <p:stCondLst>
                                    <p:cond delay="0"/>
                                  </p:stCondLst>
                                  <p:childTnLst>
                                    <p:animClr clrSpc="rgb" dir="cw">
                                      <p:cBhvr override="childStyle">
                                        <p:cTn id="65" dur="1000" autoRev="1" fill="remove"/>
                                        <p:tgtEl>
                                          <p:spTgt spid="3"/>
                                        </p:tgtEl>
                                        <p:attrNameLst>
                                          <p:attrName>style.color</p:attrName>
                                        </p:attrNameLst>
                                      </p:cBhvr>
                                      <p:to>
                                        <a:schemeClr val="bg1"/>
                                      </p:to>
                                    </p:animClr>
                                    <p:animClr clrSpc="rgb" dir="cw">
                                      <p:cBhvr>
                                        <p:cTn id="66" dur="1000" autoRev="1" fill="remove"/>
                                        <p:tgtEl>
                                          <p:spTgt spid="3"/>
                                        </p:tgtEl>
                                        <p:attrNameLst>
                                          <p:attrName>fillcolor</p:attrName>
                                        </p:attrNameLst>
                                      </p:cBhvr>
                                      <p:to>
                                        <a:schemeClr val="bg1"/>
                                      </p:to>
                                    </p:animClr>
                                    <p:set>
                                      <p:cBhvr>
                                        <p:cTn id="67" dur="1000" autoRev="1" fill="remove"/>
                                        <p:tgtEl>
                                          <p:spTgt spid="3"/>
                                        </p:tgtEl>
                                        <p:attrNameLst>
                                          <p:attrName>fill.type</p:attrName>
                                        </p:attrNameLst>
                                      </p:cBhvr>
                                      <p:to>
                                        <p:strVal val="solid"/>
                                      </p:to>
                                    </p:set>
                                    <p:set>
                                      <p:cBhvr>
                                        <p:cTn id="68" dur="10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pPr marL="803275" algn="ctr"/>
            <a:r>
              <a:rPr lang="zh-TW" altLang="en-US" sz="2600" b="1" dirty="0">
                <a:latin typeface="微軟正黑體" panose="020B0604030504040204" pitchFamily="34" charset="-120"/>
                <a:ea typeface="微軟正黑體" panose="020B0604030504040204" pitchFamily="34" charset="-120"/>
              </a:rPr>
              <a:t>除了公众场所，常用网上平台（包括社交平台、游戏聊天区）大多会设定版规或过滤器，规管使用者的用语。你日常可有留意？</a:t>
            </a:r>
            <a:endParaRPr lang="zh-HK" altLang="en-US" sz="2600" b="1"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clrChange>
              <a:clrFrom>
                <a:srgbClr val="FFFFFF"/>
              </a:clrFrom>
              <a:clrTo>
                <a:srgbClr val="FFFFFF">
                  <a:alpha val="0"/>
                </a:srgbClr>
              </a:clrTo>
            </a:clrChange>
          </a:blip>
          <a:stretch>
            <a:fillRect/>
          </a:stretch>
        </p:blipFill>
        <p:spPr>
          <a:xfrm>
            <a:off x="828816" y="2034398"/>
            <a:ext cx="2688569" cy="1225402"/>
          </a:xfrm>
          <a:prstGeom prst="rect">
            <a:avLst/>
          </a:prstGeom>
        </p:spPr>
      </p:pic>
      <p:pic>
        <p:nvPicPr>
          <p:cNvPr id="11" name="圖片 10"/>
          <p:cNvPicPr>
            <a:picLocks noChangeAspect="1"/>
          </p:cNvPicPr>
          <p:nvPr/>
        </p:nvPicPr>
        <p:blipFill>
          <a:blip r:embed="rId4">
            <a:clrChange>
              <a:clrFrom>
                <a:srgbClr val="FFFFFF"/>
              </a:clrFrom>
              <a:clrTo>
                <a:srgbClr val="FFFFFF">
                  <a:alpha val="0"/>
                </a:srgbClr>
              </a:clrTo>
            </a:clrChange>
          </a:blip>
          <a:stretch>
            <a:fillRect/>
          </a:stretch>
        </p:blipFill>
        <p:spPr>
          <a:xfrm>
            <a:off x="1094015" y="3712153"/>
            <a:ext cx="2158171" cy="1859441"/>
          </a:xfrm>
          <a:prstGeom prst="rect">
            <a:avLst/>
          </a:prstGeom>
        </p:spPr>
      </p:pic>
      <p:sp>
        <p:nvSpPr>
          <p:cNvPr id="12" name="文字方塊 11"/>
          <p:cNvSpPr txBox="1"/>
          <p:nvPr/>
        </p:nvSpPr>
        <p:spPr>
          <a:xfrm>
            <a:off x="3597213" y="1908435"/>
            <a:ext cx="4896547" cy="147732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系统自动使用星号替代那些不适当的用语（包括侮辱性或攻击性的语言）”</a:t>
            </a:r>
            <a:endParaRPr lang="en-US" altLang="zh-TW" sz="2000" dirty="0">
              <a:latin typeface="微軟正黑體" panose="020B0604030504040204" pitchFamily="34" charset="-120"/>
              <a:ea typeface="微軟正黑體" panose="020B0604030504040204" pitchFamily="34" charset="-120"/>
            </a:endParaRPr>
          </a:p>
          <a:p>
            <a:pPr marL="285750" indent="-285750">
              <a:spcBef>
                <a:spcPts val="12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软件会将含有不适当用语的</a:t>
            </a:r>
            <a:r>
              <a:rPr lang="zh-HK" altLang="en-US" sz="2000" dirty="0">
                <a:latin typeface="微軟正黑體" panose="020B0604030504040204" pitchFamily="34" charset="-120"/>
                <a:ea typeface="微軟正黑體" panose="020B0604030504040204" pitchFamily="34" charset="-120"/>
              </a:rPr>
              <a:t>留言加以模糊化</a:t>
            </a:r>
            <a:r>
              <a:rPr lang="en-US" altLang="zh-TW" sz="2000" dirty="0">
                <a:latin typeface="微軟正黑體" panose="020B0604030504040204" pitchFamily="34" charset="-120"/>
                <a:ea typeface="微軟正黑體" panose="020B0604030504040204" pitchFamily="34" charset="-120"/>
              </a:rPr>
              <a:t>”</a:t>
            </a:r>
            <a:endParaRPr lang="zh-HK" altLang="en-US" sz="20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597213" y="3712153"/>
            <a:ext cx="4815266" cy="20928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本版严禁粗言秽语、粗俗字眼、不雅言词或带有粗口的贴图（亦不能用同音别字、粗言谐音，一律当违规帖处理</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p>
          <a:p>
            <a:pPr marL="285750" indent="-285750">
              <a:spcBef>
                <a:spcPts val="1200"/>
              </a:spcBef>
              <a:buFont typeface="Arial" panose="020B0604020202020204" pitchFamily="34" charset="0"/>
              <a:buChar char="•"/>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留言者需互相尊重，避免人身攻击、粗言秽语、诽谤、淫亵、重复相同意见，否则留言可能被删除</a:t>
            </a:r>
            <a:r>
              <a:rPr lang="en-US" altLang="zh-TW" sz="2000" dirty="0">
                <a:latin typeface="微軟正黑體" panose="020B0604030504040204" pitchFamily="34" charset="-120"/>
                <a:ea typeface="微軟正黑體" panose="020B0604030504040204" pitchFamily="34" charset="-120"/>
              </a:rPr>
              <a:t>”</a:t>
            </a:r>
            <a:endParaRPr lang="zh-HK" altLang="en-US" sz="2000"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 name="圖片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277" y="390290"/>
            <a:ext cx="678423" cy="1080000"/>
          </a:xfrm>
          <a:prstGeom prst="rect">
            <a:avLst/>
          </a:prstGeom>
        </p:spPr>
      </p:pic>
      <p:sp>
        <p:nvSpPr>
          <p:cNvPr id="3" name="Rectangle: Rounded Corners 2">
            <a:extLst>
              <a:ext uri="{FF2B5EF4-FFF2-40B4-BE49-F238E27FC236}">
                <a16:creationId xmlns:a16="http://schemas.microsoft.com/office/drawing/2014/main" id="{89EEEF9E-787C-44DF-9F93-6326B4BA8D8E}"/>
              </a:ext>
            </a:extLst>
          </p:cNvPr>
          <p:cNvSpPr/>
          <p:nvPr/>
        </p:nvSpPr>
        <p:spPr>
          <a:xfrm>
            <a:off x="2224460" y="2542032"/>
            <a:ext cx="1222828" cy="448056"/>
          </a:xfrm>
          <a:prstGeom prst="roundRect">
            <a:avLst/>
          </a:prstGeom>
          <a:solidFill>
            <a:srgbClr val="FF9F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標楷體" panose="03000509000000000000" pitchFamily="65" charset="-120"/>
                <a:ea typeface="標楷體" panose="03000509000000000000" pitchFamily="65" charset="-120"/>
              </a:rPr>
              <a:t>过滤器</a:t>
            </a:r>
            <a:endParaRPr lang="en-US" sz="2400" dirty="0">
              <a:solidFill>
                <a:schemeClr val="tx1"/>
              </a:solidFill>
              <a:latin typeface="標楷體" panose="03000509000000000000" pitchFamily="65" charset="-120"/>
              <a:ea typeface="標楷體" panose="03000509000000000000" pitchFamily="65" charset="-120"/>
            </a:endParaRPr>
          </a:p>
        </p:txBody>
      </p:sp>
      <p:sp>
        <p:nvSpPr>
          <p:cNvPr id="10" name="Rectangle: Rounded Corners 9">
            <a:extLst>
              <a:ext uri="{FF2B5EF4-FFF2-40B4-BE49-F238E27FC236}">
                <a16:creationId xmlns:a16="http://schemas.microsoft.com/office/drawing/2014/main" id="{FE222ED5-5A74-4600-B985-9FE861AF8B12}"/>
              </a:ext>
            </a:extLst>
          </p:cNvPr>
          <p:cNvSpPr/>
          <p:nvPr/>
        </p:nvSpPr>
        <p:spPr>
          <a:xfrm>
            <a:off x="1791644" y="4417845"/>
            <a:ext cx="942412" cy="437619"/>
          </a:xfrm>
          <a:prstGeom prst="roundRect">
            <a:avLst/>
          </a:prstGeom>
          <a:solidFill>
            <a:srgbClr val="FF9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標楷體" panose="03000509000000000000" pitchFamily="65" charset="-120"/>
                <a:ea typeface="標楷體" panose="03000509000000000000" pitchFamily="65" charset="-120"/>
              </a:rPr>
              <a:t>版规</a:t>
            </a:r>
            <a:endParaRPr lang="en-US"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84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微軟正黑體" panose="020B0604030504040204" pitchFamily="34" charset="-120"/>
                <a:ea typeface="微軟正黑體" panose="020B0604030504040204" pitchFamily="34" charset="-120"/>
              </a:rPr>
              <a:t>反思问题</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47140" y="1688776"/>
            <a:ext cx="7649719" cy="4351338"/>
          </a:xfrm>
        </p:spPr>
        <p:txBody>
          <a:bodyPr>
            <a:normAutofit/>
          </a:bodyPr>
          <a:lstStyle/>
          <a:p>
            <a:pPr algn="just" hangingPunct="0">
              <a:lnSpc>
                <a:spcPct val="100000"/>
              </a:lnSpc>
              <a:spcAft>
                <a:spcPts val="600"/>
              </a:spcAft>
            </a:pPr>
            <a:r>
              <a:rPr lang="zh-TW" altLang="en-US" sz="3200" spc="100" dirty="0">
                <a:latin typeface="微軟正黑體" panose="020B0604030504040204" pitchFamily="34" charset="-120"/>
                <a:ea typeface="微軟正黑體" panose="020B0604030504040204" pitchFamily="34" charset="-120"/>
              </a:rPr>
              <a:t>有人认为说粗言秽语是流行文化，无伤大雅。但综观不同场合，包括公众场所和社交平台都认为说粗言秽语并不合宜。你认为这是基于</a:t>
            </a:r>
            <a:r>
              <a:rPr lang="zh-CN" altLang="en-US" sz="3200" spc="100" dirty="0">
                <a:latin typeface="微軟正黑體" panose="020B0604030504040204" pitchFamily="34" charset="-120"/>
                <a:ea typeface="微軟正黑體" panose="020B0604030504040204" pitchFamily="34" charset="-120"/>
              </a:rPr>
              <a:t>什</a:t>
            </a:r>
            <a:r>
              <a:rPr lang="zh-TW" altLang="en-US" sz="3200" spc="100" dirty="0">
                <a:latin typeface="微軟正黑體" panose="020B0604030504040204" pitchFamily="34" charset="-120"/>
                <a:ea typeface="微軟正黑體" panose="020B0604030504040204" pitchFamily="34" charset="-120"/>
              </a:rPr>
              <a:t>么原因？</a:t>
            </a:r>
            <a:endParaRPr lang="en-US" altLang="zh-TW" sz="3200" spc="100" dirty="0">
              <a:latin typeface="微軟正黑體" panose="020B0604030504040204" pitchFamily="34" charset="-120"/>
              <a:ea typeface="微軟正黑體" panose="020B0604030504040204" pitchFamily="34" charset="-120"/>
            </a:endParaRPr>
          </a:p>
          <a:p>
            <a:pPr hangingPunct="0">
              <a:lnSpc>
                <a:spcPct val="100000"/>
              </a:lnSpc>
              <a:spcAft>
                <a:spcPts val="600"/>
              </a:spcAft>
            </a:pPr>
            <a:r>
              <a:rPr lang="zh-TW" altLang="en-US" sz="3200" spc="100" dirty="0">
                <a:latin typeface="微軟正黑體" panose="020B0604030504040204" pitchFamily="34" charset="-120"/>
                <a:ea typeface="微軟正黑體" panose="020B0604030504040204" pitchFamily="34" charset="-120"/>
              </a:rPr>
              <a:t>假如有人跟你说「大家朋友一场，偶然跟你说说脏话，并无不妥。」</a:t>
            </a:r>
            <a:br>
              <a:rPr lang="en-US" altLang="zh-TW" sz="3200" spc="100" dirty="0">
                <a:latin typeface="微軟正黑體" panose="020B0604030504040204" pitchFamily="34" charset="-120"/>
                <a:ea typeface="微軟正黑體" panose="020B0604030504040204" pitchFamily="34" charset="-120"/>
              </a:rPr>
            </a:br>
            <a:r>
              <a:rPr lang="zh-TW" altLang="en-US" sz="3200" spc="100" dirty="0">
                <a:latin typeface="微軟正黑體" panose="020B0604030504040204" pitchFamily="34" charset="-120"/>
                <a:ea typeface="微軟正黑體" panose="020B0604030504040204" pitchFamily="34" charset="-120"/>
              </a:rPr>
              <a:t>你又会如何回应呢？</a:t>
            </a:r>
            <a:endParaRPr lang="en-US" altLang="zh-TW" sz="3200" spc="1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600" y="4458243"/>
            <a:ext cx="2700000" cy="1800000"/>
          </a:xfrm>
          <a:prstGeom prst="rect">
            <a:avLst/>
          </a:prstGeom>
        </p:spPr>
      </p:pic>
      <p:sp>
        <p:nvSpPr>
          <p:cNvPr id="5" name="矩形 4">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493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2"/>
          <p:cNvSpPr txBox="1">
            <a:spLocks/>
          </p:cNvSpPr>
          <p:nvPr/>
        </p:nvSpPr>
        <p:spPr>
          <a:xfrm>
            <a:off x="669290" y="1234892"/>
            <a:ext cx="7886700" cy="3264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lnSpc>
                <a:spcPct val="100000"/>
              </a:lnSpc>
            </a:pPr>
            <a:r>
              <a:rPr lang="zh-TW" altLang="en-US" spc="100" dirty="0">
                <a:latin typeface="微軟正黑體" panose="020B0604030504040204" pitchFamily="34" charset="-120"/>
                <a:ea typeface="微軟正黑體" panose="020B0604030504040204" pitchFamily="34" charset="-120"/>
              </a:rPr>
              <a:t>粗言秽语并不可促进沟通，大部分用语都</a:t>
            </a:r>
            <a:r>
              <a:rPr lang="zh-TW" altLang="en-US" b="1" spc="100" dirty="0">
                <a:solidFill>
                  <a:schemeClr val="accent2">
                    <a:lumMod val="75000"/>
                  </a:schemeClr>
                </a:solidFill>
                <a:latin typeface="微軟正黑體" panose="020B0604030504040204" pitchFamily="34" charset="-120"/>
                <a:ea typeface="微軟正黑體" panose="020B0604030504040204" pitchFamily="34" charset="-120"/>
              </a:rPr>
              <a:t>带有侮辱性</a:t>
            </a:r>
            <a:r>
              <a:rPr lang="zh-TW" altLang="en-US" spc="100" dirty="0">
                <a:latin typeface="微軟正黑體" panose="020B0604030504040204" pitchFamily="34" charset="-120"/>
                <a:ea typeface="微軟正黑體" panose="020B0604030504040204" pitchFamily="34" charset="-120"/>
              </a:rPr>
              <a:t>或与性有关的语言暴力，</a:t>
            </a:r>
            <a:r>
              <a:rPr lang="zh-TW" altLang="en-US" b="1" spc="100" dirty="0">
                <a:solidFill>
                  <a:schemeClr val="accent2">
                    <a:lumMod val="75000"/>
                  </a:schemeClr>
                </a:solidFill>
                <a:latin typeface="微軟正黑體" panose="020B0604030504040204" pitchFamily="34" charset="-120"/>
                <a:ea typeface="微軟正黑體" panose="020B0604030504040204" pitchFamily="34" charset="-120"/>
              </a:rPr>
              <a:t>容易制造敌意，不宜使用</a:t>
            </a:r>
            <a:r>
              <a:rPr lang="zh-TW" altLang="en-US" spc="100" dirty="0">
                <a:latin typeface="微軟正黑體" panose="020B0604030504040204" pitchFamily="34" charset="-120"/>
                <a:ea typeface="微軟正黑體" panose="020B0604030504040204" pitchFamily="34" charset="-120"/>
              </a:rPr>
              <a:t>。</a:t>
            </a:r>
            <a:endParaRPr lang="en-US" altLang="zh-TW" spc="100" dirty="0">
              <a:latin typeface="微軟正黑體" panose="020B0604030504040204" pitchFamily="34" charset="-120"/>
              <a:ea typeface="微軟正黑體" panose="020B0604030504040204" pitchFamily="34" charset="-120"/>
            </a:endParaRPr>
          </a:p>
          <a:p>
            <a:pPr algn="just" hangingPunct="0">
              <a:lnSpc>
                <a:spcPct val="100000"/>
              </a:lnSpc>
            </a:pPr>
            <a:r>
              <a:rPr lang="zh-TW" altLang="en-US" spc="100" dirty="0">
                <a:latin typeface="微軟正黑體" panose="020B0604030504040204" pitchFamily="34" charset="-120"/>
                <a:ea typeface="微軟正黑體" panose="020B0604030504040204" pitchFamily="34" charset="-120"/>
              </a:rPr>
              <a:t>古语有云：「</a:t>
            </a:r>
            <a:r>
              <a:rPr lang="zh-TW" altLang="en-US" b="1" spc="100" dirty="0">
                <a:solidFill>
                  <a:schemeClr val="accent2">
                    <a:lumMod val="75000"/>
                  </a:schemeClr>
                </a:solidFill>
                <a:latin typeface="微軟正黑體" panose="020B0604030504040204" pitchFamily="34" charset="-120"/>
                <a:ea typeface="微軟正黑體" panose="020B0604030504040204" pitchFamily="34" charset="-120"/>
              </a:rPr>
              <a:t>祸患常积于忽微</a:t>
            </a:r>
            <a:r>
              <a:rPr lang="zh-TW" altLang="en-US" spc="100" dirty="0">
                <a:latin typeface="微軟正黑體" panose="020B0604030504040204" pitchFamily="34" charset="-120"/>
                <a:ea typeface="微軟正黑體" panose="020B0604030504040204" pitchFamily="34" charset="-120"/>
              </a:rPr>
              <a:t>。」若日常与友伴相处，熟不拘礼，说话时经常夹杂粗言秽语，日后积习难改，一旦不能自已，便会在公众场合用恶言伤人，带来不能预期的后果。</a:t>
            </a:r>
            <a:endParaRPr lang="en-US" altLang="zh-TW" b="1" spc="100" dirty="0">
              <a:solidFill>
                <a:srgbClr val="FF3399"/>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a:clrChange>
              <a:clrFrom>
                <a:srgbClr val="FFFFFF"/>
              </a:clrFrom>
              <a:clrTo>
                <a:srgbClr val="FFFFFF">
                  <a:alpha val="0"/>
                </a:srgbClr>
              </a:clrTo>
            </a:clrChange>
          </a:blip>
          <a:stretch>
            <a:fillRect/>
          </a:stretch>
        </p:blipFill>
        <p:spPr>
          <a:xfrm rot="20901290">
            <a:off x="629104" y="4419640"/>
            <a:ext cx="1595120" cy="1677195"/>
          </a:xfrm>
          <a:prstGeom prst="rect">
            <a:avLst/>
          </a:prstGeom>
        </p:spPr>
      </p:pic>
      <p:pic>
        <p:nvPicPr>
          <p:cNvPr id="11" name="圖片 10"/>
          <p:cNvPicPr>
            <a:picLocks noChangeAspect="1"/>
          </p:cNvPicPr>
          <p:nvPr/>
        </p:nvPicPr>
        <p:blipFill>
          <a:blip r:embed="rId4"/>
          <a:stretch>
            <a:fillRect/>
          </a:stretch>
        </p:blipFill>
        <p:spPr>
          <a:xfrm>
            <a:off x="1884930" y="4728027"/>
            <a:ext cx="2554445" cy="1182727"/>
          </a:xfrm>
          <a:prstGeom prst="rect">
            <a:avLst/>
          </a:prstGeom>
        </p:spPr>
      </p:pic>
      <p:sp>
        <p:nvSpPr>
          <p:cNvPr id="12" name="內容版面配置區 2"/>
          <p:cNvSpPr txBox="1">
            <a:spLocks/>
          </p:cNvSpPr>
          <p:nvPr/>
        </p:nvSpPr>
        <p:spPr>
          <a:xfrm>
            <a:off x="4343467" y="4219078"/>
            <a:ext cx="4314123" cy="1920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zh-HK" altLang="en-US" dirty="0">
              <a:latin typeface="微軟正黑體" panose="020B0604030504040204" pitchFamily="34" charset="-120"/>
              <a:ea typeface="微軟正黑體" panose="020B0604030504040204" pitchFamily="34" charset="-120"/>
            </a:endParaRPr>
          </a:p>
        </p:txBody>
      </p:sp>
      <p:sp>
        <p:nvSpPr>
          <p:cNvPr id="13" name="內容版面配置區 2"/>
          <p:cNvSpPr txBox="1">
            <a:spLocks/>
          </p:cNvSpPr>
          <p:nvPr/>
        </p:nvSpPr>
        <p:spPr>
          <a:xfrm>
            <a:off x="4243738" y="4532955"/>
            <a:ext cx="4513580" cy="1512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lnSpc>
                <a:spcPct val="100000"/>
              </a:lnSpc>
              <a:buClr>
                <a:schemeClr val="tx1"/>
              </a:buClr>
            </a:pP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与人相处，贵乎互相尊重</a:t>
            </a:r>
            <a:r>
              <a:rPr lang="zh-TW" altLang="en-US" dirty="0">
                <a:latin typeface="微軟正黑體" panose="020B0604030504040204" pitchFamily="34" charset="-120"/>
                <a:ea typeface="微軟正黑體" panose="020B0604030504040204" pitchFamily="34" charset="-120"/>
              </a:rPr>
              <a:t>。在公众场合，应当尊重自己、尊重他人。</a:t>
            </a:r>
            <a:endParaRPr lang="zh-HK" altLang="en-US" dirty="0">
              <a:latin typeface="微軟正黑體" panose="020B0604030504040204" pitchFamily="34" charset="-120"/>
              <a:ea typeface="微軟正黑體" panose="020B0604030504040204" pitchFamily="34" charset="-120"/>
            </a:endParaRPr>
          </a:p>
        </p:txBody>
      </p:sp>
      <p:sp>
        <p:nvSpPr>
          <p:cNvPr id="16" name="標題 1"/>
          <p:cNvSpPr txBox="1">
            <a:spLocks/>
          </p:cNvSpPr>
          <p:nvPr/>
        </p:nvSpPr>
        <p:spPr>
          <a:xfrm>
            <a:off x="628650" y="348735"/>
            <a:ext cx="7886700" cy="74555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b="1" dirty="0">
                <a:latin typeface="微軟正黑體" panose="020B0604030504040204" pitchFamily="34" charset="-120"/>
                <a:ea typeface="微軟正黑體" panose="020B0604030504040204" pitchFamily="34" charset="-120"/>
              </a:rPr>
              <a:t>总结</a:t>
            </a:r>
            <a:endParaRPr lang="zh-HK" altLang="en-US" b="1"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3684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29C2D0BC7F544BE1FEDE0EECD7245" ma:contentTypeVersion="14" ma:contentTypeDescription="Create a new document." ma:contentTypeScope="" ma:versionID="a8fa072c9ce7611fa0e609b83f3b5ce3">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e540a1335e2100815deff68e1607043d"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FA802C27-2598-4C33-8B0E-8F66D43B41B5}"/>
</file>

<file path=customXml/itemProps2.xml><?xml version="1.0" encoding="utf-8"?>
<ds:datastoreItem xmlns:ds="http://schemas.openxmlformats.org/officeDocument/2006/customXml" ds:itemID="{8BE29409-3CD7-43FE-9320-02A646F5BF31}"/>
</file>

<file path=customXml/itemProps3.xml><?xml version="1.0" encoding="utf-8"?>
<ds:datastoreItem xmlns:ds="http://schemas.openxmlformats.org/officeDocument/2006/customXml" ds:itemID="{426EB098-E051-4DE2-AE06-08FB93C6D2EF}"/>
</file>

<file path=docProps/app.xml><?xml version="1.0" encoding="utf-8"?>
<Properties xmlns="http://schemas.openxmlformats.org/officeDocument/2006/extended-properties" xmlns:vt="http://schemas.openxmlformats.org/officeDocument/2006/docPropsVTypes">
  <Template>Office Theme</Template>
  <TotalTime>842</TotalTime>
  <Words>2014</Words>
  <Application>Microsoft Office PowerPoint</Application>
  <PresentationFormat>On-screen Show (4:3)</PresentationFormat>
  <Paragraphs>100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細明體</vt:lpstr>
      <vt:lpstr>微軟正黑體</vt:lpstr>
      <vt:lpstr>標楷體</vt:lpstr>
      <vt:lpstr>Arial</vt:lpstr>
      <vt:lpstr>Calibri</vt:lpstr>
      <vt:lpstr>Calibri Light</vt:lpstr>
      <vt:lpstr>Office 佈景主題</vt:lpstr>
      <vt:lpstr>粗言秽语， 无伤大雅？</vt:lpstr>
      <vt:lpstr>PowerPoint Presentation</vt:lpstr>
      <vt:lpstr>个案讨论</vt:lpstr>
      <vt:lpstr>反思问题</vt:lpstr>
      <vt:lpstr>据你认知，在以下场所说粗言秽言， 会违反规例吗？试试找一找相关条文。</vt:lpstr>
      <vt:lpstr>除了公众场所，常用网上平台（包括社交平台、游戏聊天区）大多会设定版规或过滤器，规管使用者的用语。你日常可有留意？</vt:lpstr>
      <vt:lpstr>反思问题</vt:lpstr>
      <vt:lpstr>PowerPoint Presentation</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CDO12</dc:creator>
  <cp:lastModifiedBy>LO, Sai-ching</cp:lastModifiedBy>
  <cp:revision>170</cp:revision>
  <cp:lastPrinted>2022-04-13T02:54:58Z</cp:lastPrinted>
  <dcterms:created xsi:type="dcterms:W3CDTF">2022-04-12T02:32:54Z</dcterms:created>
  <dcterms:modified xsi:type="dcterms:W3CDTF">2026-01-07T02:07:15Z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