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4" r:id="rId8"/>
    <p:sldId id="265"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4926"/>
    <a:srgbClr val="535353"/>
    <a:srgbClr val="67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093" autoAdjust="0"/>
  </p:normalViewPr>
  <p:slideViewPr>
    <p:cSldViewPr snapToGrid="0">
      <p:cViewPr varScale="1">
        <p:scale>
          <a:sx n="104" d="100"/>
          <a:sy n="104" d="100"/>
        </p:scale>
        <p:origin x="3420" y="10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FE304-180A-4D4D-AE4A-FE5BCC461311}" type="datetimeFigureOut">
              <a:rPr lang="zh-HK" altLang="en-US" smtClean="0"/>
              <a:t>9/1/2026</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50F487-9FAA-4BD0-A39F-93FB24D0CDAB}" type="slidenum">
              <a:rPr lang="zh-HK" altLang="en-US" smtClean="0"/>
              <a:t>‹#›</a:t>
            </a:fld>
            <a:endParaRPr lang="zh-HK" altLang="en-US"/>
          </a:p>
        </p:txBody>
      </p:sp>
    </p:spTree>
    <p:extLst>
      <p:ext uri="{BB962C8B-B14F-4D97-AF65-F5344CB8AC3E}">
        <p14:creationId xmlns:p14="http://schemas.microsoft.com/office/powerpoint/2010/main" val="307395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550B8-D211-46BC-BD0B-440450F29137}" type="datetimeFigureOut">
              <a:rPr lang="zh-HK" altLang="en-US" smtClean="0"/>
              <a:t>9/1/2026</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8525A-519A-4797-9051-928BB998A375}" type="slidenum">
              <a:rPr lang="zh-HK" altLang="en-US" smtClean="0"/>
              <a:t>‹#›</a:t>
            </a:fld>
            <a:endParaRPr lang="zh-HK" altLang="en-US"/>
          </a:p>
        </p:txBody>
      </p:sp>
    </p:spTree>
    <p:extLst>
      <p:ext uri="{BB962C8B-B14F-4D97-AF65-F5344CB8AC3E}">
        <p14:creationId xmlns:p14="http://schemas.microsoft.com/office/powerpoint/2010/main" val="1122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err="1"/>
              <a:t>游戏分两次进行</a:t>
            </a:r>
            <a:r>
              <a:rPr lang="en-US" altLang="zh-HK" dirty="0"/>
              <a:t>，</a:t>
            </a:r>
            <a:r>
              <a:rPr lang="zh-TW" altLang="en-US" dirty="0"/>
              <a:t>活动安排如下：</a:t>
            </a:r>
            <a:endParaRPr lang="en-US" altLang="zh-TW" dirty="0"/>
          </a:p>
          <a:p>
            <a:pPr marL="171450" indent="-171450">
              <a:buFont typeface="Arial" panose="020B0604020202020204" pitchFamily="34" charset="0"/>
              <a:buChar char="•"/>
            </a:pPr>
            <a:r>
              <a:rPr lang="en-US" altLang="zh-TW" dirty="0"/>
              <a:t>2</a:t>
            </a:r>
            <a:r>
              <a:rPr lang="zh-TW" altLang="en-US" dirty="0"/>
              <a:t>人一组，每组备有打结绳子</a:t>
            </a:r>
            <a:r>
              <a:rPr lang="en-US" altLang="zh-TW" dirty="0"/>
              <a:t>3</a:t>
            </a:r>
            <a:r>
              <a:rPr lang="zh-TW" altLang="en-US" dirty="0"/>
              <a:t>条，每条绳子上有</a:t>
            </a:r>
            <a:r>
              <a:rPr lang="en-US" altLang="zh-TW" dirty="0"/>
              <a:t>3</a:t>
            </a:r>
            <a:r>
              <a:rPr lang="zh-TW" altLang="en-US" dirty="0"/>
              <a:t>个小结，打小结的方法如投影片中的图片。（如希望减少使用绳子的数目，可请学生完成一回合游戏后，自行为绳子用相同的方法打</a:t>
            </a:r>
            <a:r>
              <a:rPr lang="en-US" altLang="zh-TW" dirty="0"/>
              <a:t>3</a:t>
            </a:r>
            <a:r>
              <a:rPr lang="zh-TW" altLang="en-US" dirty="0"/>
              <a:t>个结，然后才开始下一回合游戏。）</a:t>
            </a:r>
            <a:endParaRPr lang="en-US" altLang="zh-TW" dirty="0"/>
          </a:p>
          <a:p>
            <a:pPr marL="171450" indent="-171450">
              <a:buFont typeface="Arial" panose="020B0604020202020204" pitchFamily="34" charset="0"/>
              <a:buChar char="•"/>
            </a:pPr>
            <a:endParaRPr lang="en-US" altLang="zh-HK" dirty="0"/>
          </a:p>
          <a:p>
            <a:r>
              <a:rPr lang="zh-TW" altLang="en-US" dirty="0"/>
              <a:t>游戏注意事顶</a:t>
            </a:r>
            <a:r>
              <a:rPr lang="en-US" altLang="zh-TW" dirty="0"/>
              <a:t>:</a:t>
            </a:r>
            <a:endParaRPr lang="en-US" altLang="zh-HK" dirty="0"/>
          </a:p>
          <a:p>
            <a:pPr marL="171450" indent="-171450">
              <a:buFont typeface="Arial" panose="020B0604020202020204" pitchFamily="34" charset="0"/>
              <a:buChar char="•"/>
            </a:pPr>
            <a:r>
              <a:rPr lang="en-HK" altLang="zh-HK" dirty="0" err="1"/>
              <a:t>留意绳结不能</a:t>
            </a:r>
            <a:r>
              <a:rPr lang="zh-TW" altLang="en-US" dirty="0"/>
              <a:t>打</a:t>
            </a:r>
            <a:r>
              <a:rPr lang="en-HK" altLang="zh-HK" dirty="0" err="1"/>
              <a:t>得太紧，并以较粗的绳子为佳</a:t>
            </a:r>
            <a:r>
              <a:rPr lang="en-HK" altLang="zh-HK" dirty="0"/>
              <a:t>。</a:t>
            </a:r>
            <a:endParaRPr lang="en-HK" altLang="zh-TW"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3</a:t>
            </a:fld>
            <a:endParaRPr lang="zh-HK" altLang="en-US" dirty="0"/>
          </a:p>
        </p:txBody>
      </p:sp>
    </p:spTree>
    <p:extLst>
      <p:ext uri="{BB962C8B-B14F-4D97-AF65-F5344CB8AC3E}">
        <p14:creationId xmlns:p14="http://schemas.microsoft.com/office/powerpoint/2010/main" val="374553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教师中宜引导学生在讨论中带出，互相合作会容易取得成功。教师亦可以借反面情境，</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指出解难过程中团队合作的重要性。</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0" lvl="0" indent="0">
              <a:buNone/>
            </a:pPr>
            <a:r>
              <a:rPr lang="zh-TW" altLang="en-US" sz="1200" kern="1200" dirty="0">
                <a:solidFill>
                  <a:schemeClr val="tx1"/>
                </a:solidFill>
                <a:effectLst/>
                <a:cs typeface="+mn-cs"/>
              </a:rPr>
              <a:t>例如：</a:t>
            </a:r>
            <a:endParaRPr lang="en-US" altLang="zh-TW" sz="1200" kern="1200" dirty="0">
              <a:solidFill>
                <a:schemeClr val="tx1"/>
              </a:solidFill>
              <a:effectLst/>
              <a:cs typeface="+mn-cs"/>
            </a:endParaRPr>
          </a:p>
          <a:p>
            <a:pPr marL="171450" lvl="0" indent="-171450">
              <a:buFont typeface="Arial" panose="020B0604020202020204" pitchFamily="34" charset="0"/>
              <a:buChar char="•"/>
            </a:pPr>
            <a:r>
              <a:rPr lang="zh-TW" altLang="en-US" sz="1200" kern="1200" dirty="0">
                <a:solidFill>
                  <a:schemeClr val="tx1"/>
                </a:solidFill>
                <a:effectLst/>
                <a:cs typeface="+mn-cs"/>
              </a:rPr>
              <a:t>队员只会顾及自己的想法，</a:t>
            </a:r>
            <a:r>
              <a:rPr lang="zh-HK" altLang="en-US" sz="1200" b="0" i="0" kern="1200" dirty="0">
                <a:solidFill>
                  <a:schemeClr val="tx1"/>
                </a:solidFill>
                <a:effectLst/>
                <a:latin typeface="DFKai-SB" panose="03000509000000000000" pitchFamily="49" charset="-120"/>
                <a:ea typeface="DFKai-SB" panose="03000509000000000000" pitchFamily="49" charset="-120"/>
                <a:cs typeface="+mn-cs"/>
              </a:rPr>
              <a:t>独行独断</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，结果三回合都不易得到成功；或</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171450" lvl="0" indent="-171450">
              <a:buFont typeface="Arial" panose="020B0604020202020204" pitchFamily="34" charset="0"/>
              <a:buChar char="•"/>
            </a:pP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单独完成任务，过程中队员的感受也不会如第三回合队员互相合作般轻松及愉快等</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0" lvl="0" indent="0">
              <a:buNone/>
            </a:pP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0" lvl="0" indent="0">
              <a:buNone/>
            </a:pPr>
            <a:r>
              <a:rPr lang="zh-TW" altLang="en-US" sz="1200" kern="1200" dirty="0">
                <a:solidFill>
                  <a:schemeClr val="tx1"/>
                </a:solidFill>
                <a:effectLst/>
                <a:cs typeface="+mn-cs"/>
              </a:rPr>
              <a:t>活动除了让学生明白合作精神之外，教师在讨论中亦需要引导学生思考与人相处时应抱持的价值观和态度。例如：</a:t>
            </a:r>
            <a:endParaRPr lang="en-US" altLang="zh-TW" sz="1200" kern="1200" dirty="0">
              <a:solidFill>
                <a:schemeClr val="tx1"/>
              </a:solidFill>
              <a:effectLst/>
              <a:cs typeface="+mn-cs"/>
            </a:endParaRPr>
          </a:p>
          <a:p>
            <a:pPr marL="171450" lvl="0" indent="-171450">
              <a:buFont typeface="Arial" panose="020B0604020202020204" pitchFamily="34" charset="0"/>
              <a:buChar char="•"/>
            </a:pPr>
            <a:r>
              <a:rPr lang="zh-TW" altLang="en-US" sz="1200" kern="1200" dirty="0">
                <a:solidFill>
                  <a:schemeClr val="tx1"/>
                </a:solidFill>
                <a:effectLst/>
                <a:cs typeface="+mn-cs"/>
              </a:rPr>
              <a:t>互相了解彼此的想法，作出迁就，保持沟通及合作</a:t>
            </a:r>
            <a:endParaRPr lang="en-US" altLang="zh-TW" sz="1200" kern="1200" dirty="0">
              <a:solidFill>
                <a:schemeClr val="tx1"/>
              </a:solidFill>
              <a:effectLst/>
              <a:cs typeface="+mn-cs"/>
            </a:endParaRPr>
          </a:p>
          <a:p>
            <a:pPr marL="171450" lvl="0" indent="-171450">
              <a:buFont typeface="Arial" panose="020B0604020202020204" pitchFamily="34" charset="0"/>
              <a:buChar char="•"/>
            </a:pPr>
            <a:r>
              <a:rPr lang="zh-TW" altLang="en-US" sz="1200" kern="1200" dirty="0">
                <a:solidFill>
                  <a:schemeClr val="tx1"/>
                </a:solidFill>
                <a:effectLst/>
                <a:cs typeface="+mn-cs"/>
              </a:rPr>
              <a:t>回想自己面对艰难时，也渴望别人支持，由此将心比心，代入身边人角色，给予他们支持及鼓励</a:t>
            </a:r>
            <a:endParaRPr lang="en-HK" altLang="zh-TW" sz="1200" kern="1200" dirty="0">
              <a:solidFill>
                <a:schemeClr val="tx1"/>
              </a:solidFill>
              <a:effectLst/>
              <a:cs typeface="+mn-cs"/>
            </a:endParaRPr>
          </a:p>
          <a:p>
            <a:endParaRPr lang="zh-HK" altLang="en-US"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4</a:t>
            </a:fld>
            <a:endParaRPr lang="zh-HK" altLang="en-US" dirty="0"/>
          </a:p>
        </p:txBody>
      </p:sp>
    </p:spTree>
    <p:extLst>
      <p:ext uri="{BB962C8B-B14F-4D97-AF65-F5344CB8AC3E}">
        <p14:creationId xmlns:p14="http://schemas.microsoft.com/office/powerpoint/2010/main" val="270508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播放影片后，向学生提出思考问题（见后页）</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资料</a:t>
            </a:r>
            <a:r>
              <a:rPr lang="zh-TW" altLang="en-US" sz="1200" b="0" i="0" kern="1200" dirty="0">
                <a:solidFill>
                  <a:schemeClr val="tx1"/>
                </a:solidFill>
                <a:latin typeface="DFKai-SB" panose="03000509000000000000" pitchFamily="49" charset="-120"/>
                <a:ea typeface="+mn-ea"/>
                <a:cs typeface="+mn-cs"/>
              </a:rPr>
              <a:t>来源：教育多媒体</a:t>
            </a:r>
            <a:endParaRPr lang="en-US" altLang="zh-TW" sz="1200" b="0" i="0" kern="1200" dirty="0">
              <a:solidFill>
                <a:schemeClr val="tx1"/>
              </a:solidFill>
              <a:latin typeface="DFKai-SB" panose="03000509000000000000" pitchFamily="49" charset="-12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b="0" i="0" kern="1200" dirty="0">
                <a:solidFill>
                  <a:schemeClr val="tx1"/>
                </a:solidFill>
                <a:latin typeface="DFKai-SB" panose="03000509000000000000" pitchFamily="49" charset="-120"/>
                <a:ea typeface="+mn-ea"/>
                <a:cs typeface="+mn-cs"/>
              </a:rPr>
              <a:t>影片名称</a:t>
            </a:r>
            <a:r>
              <a:rPr lang="zh-TW" altLang="en-US" sz="1200" b="0" i="0" kern="1200" dirty="0">
                <a:solidFill>
                  <a:schemeClr val="tx1"/>
                </a:solidFill>
                <a:latin typeface="DFKai-SB" panose="03000509000000000000" pitchFamily="49" charset="-120"/>
                <a:ea typeface="+mn-ea"/>
                <a:cs typeface="+mn-cs"/>
              </a:rPr>
              <a:t>：</a:t>
            </a:r>
            <a:r>
              <a:rPr lang="en-US" altLang="zh-TW" sz="1200" b="0" i="0" kern="1200" dirty="0">
                <a:solidFill>
                  <a:schemeClr val="tx1"/>
                </a:solidFill>
                <a:latin typeface="DFKai-SB" panose="03000509000000000000" pitchFamily="49" charset="-120"/>
                <a:ea typeface="+mn-ea"/>
                <a:cs typeface="+mn-cs"/>
              </a:rPr>
              <a:t>《</a:t>
            </a:r>
            <a:r>
              <a:rPr lang="zh-TW" altLang="en-US" sz="1200" b="0" i="0" kern="1200" dirty="0">
                <a:solidFill>
                  <a:schemeClr val="tx1"/>
                </a:solidFill>
                <a:latin typeface="DFKai-SB" panose="03000509000000000000" pitchFamily="49" charset="-120"/>
                <a:ea typeface="+mn-ea"/>
                <a:cs typeface="+mn-cs"/>
              </a:rPr>
              <a:t>关爱面对经济逆境的家人</a:t>
            </a:r>
            <a:r>
              <a:rPr lang="en-US" altLang="zh-TW" sz="1200" b="0" i="0" kern="1200" dirty="0">
                <a:solidFill>
                  <a:schemeClr val="tx1"/>
                </a:solidFill>
                <a:latin typeface="DFKai-SB" panose="03000509000000000000" pitchFamily="49" charset="-120"/>
                <a:ea typeface="+mn-ea"/>
                <a:cs typeface="+mn-cs"/>
              </a:rPr>
              <a:t>》 (00’58-04’44”)</a:t>
            </a:r>
            <a:endParaRPr lang="en-US" altLang="zh-TW" dirty="0"/>
          </a:p>
          <a:p>
            <a:pPr rtl="0"/>
            <a:r>
              <a:rPr lang="zh-HK" altLang="zh-HK" sz="1200" kern="1200" dirty="0">
                <a:solidFill>
                  <a:schemeClr val="tx1"/>
                </a:solidFill>
                <a:effectLst/>
                <a:cs typeface="+mn-cs"/>
              </a:rPr>
              <a:t>网　　址：</a:t>
            </a:r>
            <a:r>
              <a:rPr lang="en-US" altLang="zh-HK" sz="1200" kern="1200" dirty="0">
                <a:solidFill>
                  <a:schemeClr val="tx1"/>
                </a:solidFill>
                <a:effectLst/>
                <a:cs typeface="+mn-cs"/>
              </a:rPr>
              <a:t>https://emm.edcity.hk/media/%E9%97%9C%E6%84%9B%E9%9D%A2%E5%B0%8D%E7%B6%93%E6%BF%9F%E9%80%86%E5%A2%83%E7%9A%84%E5%AE%B6%E4%BA%BA/0_tv3oxi7b</a:t>
            </a:r>
          </a:p>
          <a:p>
            <a:pPr rtl="0"/>
            <a:endParaRPr lang="en-US" altLang="zh-HK"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5</a:t>
            </a:fld>
            <a:endParaRPr lang="zh-HK" altLang="en-US" dirty="0"/>
          </a:p>
        </p:txBody>
      </p:sp>
    </p:spTree>
    <p:extLst>
      <p:ext uri="{BB962C8B-B14F-4D97-AF65-F5344CB8AC3E}">
        <p14:creationId xmlns:p14="http://schemas.microsoft.com/office/powerpoint/2010/main" val="363332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问题旨在透过诗诗妈妈面对的困难，引导学生思考当家中面对困境时，作为子女，应如何给予支持。</a:t>
            </a:r>
            <a:endParaRPr lang="en-US" altLang="zh-TW" sz="12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教师在讨论中应向学生指出，家庭中每位成员或各有苦恼。当自己遇到困难，会感到</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担心及彷惶，家人亦然。而且家长还要肩付照顾家庭的重责，子女应多关心家人承受的压力。学生可以在讨论中，分享给予家人关心、问候和支持的方法，例如：</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留意家人生活细节的变化</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u="none" kern="1200" dirty="0">
                <a:solidFill>
                  <a:schemeClr val="tx1"/>
                </a:solidFill>
                <a:effectLst/>
                <a:cs typeface="+mn-cs"/>
              </a:rPr>
              <a:t>节省不必要的花费及减少日常开支，避免增加家庭经济压力</a:t>
            </a:r>
            <a:endParaRPr lang="en-US" altLang="zh-TW" sz="1200" u="none" kern="1200" dirty="0">
              <a:solidFill>
                <a:schemeClr val="tx1"/>
              </a:solidFill>
              <a:effectLs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简单的问候</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r>
              <a:rPr lang="zh-TW" altLang="en-US" sz="1200" kern="1200" dirty="0">
                <a:solidFill>
                  <a:schemeClr val="tx1"/>
                </a:solidFill>
                <a:effectLst/>
                <a:cs typeface="+mn-cs"/>
              </a:rPr>
              <a:t>今天上班辛苦吗？我给你倒杯水好吗？</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endParaRPr lang="en-US" altLang="zh-TW" sz="1200" b="0" i="0" u="none" kern="1200" dirty="0">
              <a:solidFill>
                <a:schemeClr val="tx1"/>
              </a:solidFill>
              <a:effectLst/>
              <a:latin typeface="DFKai-SB" panose="03000509000000000000" pitchFamily="49" charset="-120"/>
              <a:ea typeface="DFKai-SB" panose="03000509000000000000" pitchFamily="49"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多抽时间陪伴家人，一起做运动或到户外舒展，舒缓压力</a:t>
            </a:r>
            <a:endParaRPr lang="en-US" altLang="zh-TW" sz="1200" kern="1200" dirty="0">
              <a:solidFill>
                <a:schemeClr val="tx1"/>
              </a:solidFill>
              <a:effectLs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协助分担家庭的工作</a:t>
            </a:r>
            <a:endParaRPr lang="en-US" altLang="zh-TW" sz="1200" kern="1200" dirty="0">
              <a:solidFill>
                <a:schemeClr val="tx1"/>
              </a:solidFill>
              <a:effectLs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真诚的感恩</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r>
              <a:rPr lang="zh-TW" altLang="en-US" sz="1200" kern="1200" dirty="0">
                <a:solidFill>
                  <a:schemeClr val="tx1"/>
                </a:solidFill>
                <a:effectLst/>
                <a:cs typeface="+mn-cs"/>
              </a:rPr>
              <a:t>感谢你给我煮早餐哦</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HK" altLang="zh-TW" sz="12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透过生活事件，学生应能明白家人面对逆境或压力时，单凭一个人的力量并不容易面对及解决问题。每一个人都可以为家庭尽一分力，减轻他们的生活压力，令家人感到欣慰。</a:t>
            </a:r>
            <a:endParaRPr lang="en-US" altLang="zh-TW" dirty="0"/>
          </a:p>
          <a:p>
            <a:endParaRPr lang="zh-HK" altLang="en-US"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6</a:t>
            </a:fld>
            <a:endParaRPr lang="zh-HK" altLang="en-US" dirty="0"/>
          </a:p>
        </p:txBody>
      </p:sp>
    </p:spTree>
    <p:extLst>
      <p:ext uri="{BB962C8B-B14F-4D97-AF65-F5344CB8AC3E}">
        <p14:creationId xmlns:p14="http://schemas.microsoft.com/office/powerpoint/2010/main" val="158287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教师可按班上情况，请学生自由作答</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教师宜提醒学生，良好的亲子</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关系须双方的</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一起</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建立。</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作为女子，不应只</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要求</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父母</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疼爱自己</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学生</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应</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明白父母为</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他们</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提供一个既安全又良好的成长环境，希望他们能多理解、多体谅父母的</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处境</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HK" sz="1200" b="0" i="0" kern="1200" dirty="0">
                <a:solidFill>
                  <a:schemeClr val="tx1"/>
                </a:solidFill>
                <a:effectLst/>
                <a:latin typeface="微軟正黑體" panose="020B0604030504040204" pitchFamily="34" charset="-120"/>
                <a:ea typeface="微軟正黑體" panose="020B0604030504040204" pitchFamily="34" charset="-120"/>
                <a:cs typeface="+mn-cs"/>
              </a:rPr>
              <a:t>心情</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，并在行动上表达对家庭的责任感，以及对父母的关心和感恩。</a:t>
            </a:r>
            <a:endPar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endParaRPr>
          </a:p>
          <a:p>
            <a:endParaRPr lang="en-US" dirty="0"/>
          </a:p>
        </p:txBody>
      </p:sp>
      <p:sp>
        <p:nvSpPr>
          <p:cNvPr id="4" name="Slide Number Placeholder 3"/>
          <p:cNvSpPr>
            <a:spLocks noGrp="1"/>
          </p:cNvSpPr>
          <p:nvPr>
            <p:ph type="sldNum" sz="quarter" idx="5"/>
          </p:nvPr>
        </p:nvSpPr>
        <p:spPr/>
        <p:txBody>
          <a:bodyPr/>
          <a:lstStyle/>
          <a:p>
            <a:fld id="{034F0B0B-89C7-7D44-BA4E-09BDC53A2982}" type="slidenum">
              <a:rPr lang="en-US" smtClean="0"/>
              <a:pPr/>
              <a:t>7</a:t>
            </a:fld>
            <a:endParaRPr lang="en-US" dirty="0"/>
          </a:p>
        </p:txBody>
      </p:sp>
    </p:spTree>
    <p:extLst>
      <p:ext uri="{BB962C8B-B14F-4D97-AF65-F5344CB8AC3E}">
        <p14:creationId xmlns:p14="http://schemas.microsoft.com/office/powerpoint/2010/main" val="36167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关怀行动举隅：</a:t>
            </a:r>
          </a:p>
          <a:p>
            <a:r>
              <a:rPr lang="zh-TW" altLang="en-US" dirty="0"/>
              <a:t>早晨自己起床、并自己收拾床铺</a:t>
            </a:r>
          </a:p>
          <a:p>
            <a:r>
              <a:rPr lang="zh-TW" altLang="en-US" dirty="0"/>
              <a:t>主动温习，自己做好功课</a:t>
            </a:r>
          </a:p>
          <a:p>
            <a:r>
              <a:rPr lang="zh-TW" altLang="en-US" dirty="0"/>
              <a:t>帮忙做家务（如扫地、洗碗等）</a:t>
            </a:r>
          </a:p>
          <a:p>
            <a:r>
              <a:rPr lang="zh-TW" altLang="en-US" dirty="0"/>
              <a:t>主动致电父母报告行踪，免除他们的忧虑</a:t>
            </a:r>
          </a:p>
          <a:p>
            <a:r>
              <a:rPr lang="zh-TW" altLang="en-US" dirty="0"/>
              <a:t>多向父母表达想法、讲述学校生活经历</a:t>
            </a:r>
          </a:p>
          <a:p>
            <a:r>
              <a:rPr lang="zh-TW" altLang="en-US" dirty="0"/>
              <a:t>尊重父母的意愿，体谅他们的难处 </a:t>
            </a:r>
          </a:p>
          <a:p>
            <a:r>
              <a:rPr lang="zh-TW" altLang="en-US" dirty="0"/>
              <a:t>多听父母的意见 </a:t>
            </a:r>
            <a:r>
              <a:rPr lang="en-US" altLang="zh-TW" dirty="0"/>
              <a:t>/</a:t>
            </a:r>
            <a:r>
              <a:rPr lang="zh-TW" altLang="en-US" dirty="0"/>
              <a:t>提醒</a:t>
            </a:r>
          </a:p>
          <a:p>
            <a:r>
              <a:rPr lang="zh-TW" altLang="en-US" dirty="0"/>
              <a:t>多肯定父母的付出，给予支持</a:t>
            </a:r>
          </a:p>
          <a:p>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8</a:t>
            </a:fld>
            <a:endParaRPr lang="zh-HK" altLang="en-US" dirty="0"/>
          </a:p>
        </p:txBody>
      </p:sp>
    </p:spTree>
    <p:extLst>
      <p:ext uri="{BB962C8B-B14F-4D97-AF65-F5344CB8AC3E}">
        <p14:creationId xmlns:p14="http://schemas.microsoft.com/office/powerpoint/2010/main" val="314379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8" name="矩形 7"/>
          <p:cNvSpPr/>
          <p:nvPr userDrawn="1"/>
        </p:nvSpPr>
        <p:spPr>
          <a:xfrm>
            <a:off x="387350" y="355600"/>
            <a:ext cx="8369300" cy="61468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355600"/>
            <a:ext cx="8367000" cy="2612190"/>
          </a:xfrm>
          <a:prstGeom prst="rect">
            <a:avLst/>
          </a:prstGeom>
          <a:solidFill>
            <a:schemeClr val="bg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2" name="Title 1"/>
          <p:cNvSpPr>
            <a:spLocks noGrp="1"/>
          </p:cNvSpPr>
          <p:nvPr>
            <p:ph type="ctrTitle"/>
          </p:nvPr>
        </p:nvSpPr>
        <p:spPr>
          <a:xfrm>
            <a:off x="628649" y="3127628"/>
            <a:ext cx="7729287" cy="947068"/>
          </a:xfrm>
        </p:spPr>
        <p:txBody>
          <a:bodyPr anchor="b">
            <a:normAutofit/>
          </a:bodyPr>
          <a:lstStyle>
            <a:lvl1pPr algn="ctr">
              <a:defRPr sz="44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628649" y="4249994"/>
            <a:ext cx="3702718" cy="20666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5"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6"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9158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44529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 y="389217"/>
            <a:ext cx="8640000" cy="6079567"/>
          </a:xfrm>
          <a:prstGeom prst="rect">
            <a:avLst/>
          </a:prstGeom>
        </p:spPr>
      </p:pic>
    </p:spTree>
    <p:extLst>
      <p:ext uri="{BB962C8B-B14F-4D97-AF65-F5344CB8AC3E}">
        <p14:creationId xmlns:p14="http://schemas.microsoft.com/office/powerpoint/2010/main" val="61262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 y="389217"/>
            <a:ext cx="8640000" cy="6079567"/>
          </a:xfrm>
          <a:prstGeom prst="rect">
            <a:avLst/>
          </a:prstGeom>
        </p:spPr>
      </p:pic>
    </p:spTree>
    <p:extLst>
      <p:ext uri="{BB962C8B-B14F-4D97-AF65-F5344CB8AC3E}">
        <p14:creationId xmlns:p14="http://schemas.microsoft.com/office/powerpoint/2010/main" val="237208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15915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8" name="矩形 7"/>
          <p:cNvSpPr/>
          <p:nvPr userDrawn="1"/>
        </p:nvSpPr>
        <p:spPr>
          <a:xfrm>
            <a:off x="387350" y="355600"/>
            <a:ext cx="8369300" cy="61468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4"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5"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6"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43651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8" name="矩形 7"/>
          <p:cNvSpPr/>
          <p:nvPr userDrawn="1"/>
        </p:nvSpPr>
        <p:spPr>
          <a:xfrm>
            <a:off x="387350" y="355600"/>
            <a:ext cx="8369300" cy="61468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4578350" y="355599"/>
            <a:ext cx="4176000" cy="6146801"/>
          </a:xfrm>
          <a:prstGeom prst="rect">
            <a:avLst/>
          </a:prstGeom>
          <a:solidFill>
            <a:schemeClr val="bg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2" name="Title 1"/>
          <p:cNvSpPr>
            <a:spLocks noGrp="1"/>
          </p:cNvSpPr>
          <p:nvPr>
            <p:ph type="ctrTitle"/>
          </p:nvPr>
        </p:nvSpPr>
        <p:spPr>
          <a:xfrm>
            <a:off x="628650" y="1122363"/>
            <a:ext cx="3702718" cy="2387600"/>
          </a:xfrm>
        </p:spPr>
        <p:txBody>
          <a:bodyPr anchor="b"/>
          <a:lstStyle>
            <a:lvl1pPr algn="ctr">
              <a:defRPr sz="60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628650" y="3602038"/>
            <a:ext cx="37027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5"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6"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23713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355601"/>
            <a:ext cx="8369300" cy="876300"/>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1460500"/>
            <a:ext cx="8369300" cy="50419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4" name="Title 1"/>
          <p:cNvSpPr>
            <a:spLocks noGrp="1"/>
          </p:cNvSpPr>
          <p:nvPr>
            <p:ph type="title"/>
          </p:nvPr>
        </p:nvSpPr>
        <p:spPr>
          <a:xfrm>
            <a:off x="628650" y="365126"/>
            <a:ext cx="7886700" cy="866775"/>
          </a:xfrm>
        </p:spPr>
        <p:txBody>
          <a:bodyPr/>
          <a:lstStyle>
            <a:lvl1pPr algn="ctr">
              <a:defRPr/>
            </a:lvl1pPr>
          </a:lstStyle>
          <a:p>
            <a:r>
              <a:rPr lang="zh-TW" altLang="en-US" dirty="0"/>
              <a:t>按一下以編輯母片標題樣式</a:t>
            </a:r>
            <a:endParaRPr lang="en-US" dirty="0"/>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07787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355600"/>
            <a:ext cx="8369300" cy="61468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0" name="矩形 9"/>
          <p:cNvSpPr/>
          <p:nvPr userDrawn="1"/>
        </p:nvSpPr>
        <p:spPr>
          <a:xfrm>
            <a:off x="400050" y="355599"/>
            <a:ext cx="4176000" cy="6146801"/>
          </a:xfrm>
          <a:prstGeom prst="rect">
            <a:avLst/>
          </a:prstGeom>
          <a:solidFill>
            <a:schemeClr val="bg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48214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1460500"/>
            <a:ext cx="8369300" cy="50419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
        <p:nvSpPr>
          <p:cNvPr id="10" name="Title 1"/>
          <p:cNvSpPr>
            <a:spLocks noGrp="1"/>
          </p:cNvSpPr>
          <p:nvPr>
            <p:ph type="title"/>
          </p:nvPr>
        </p:nvSpPr>
        <p:spPr>
          <a:xfrm>
            <a:off x="628650" y="365126"/>
            <a:ext cx="7886700" cy="866775"/>
          </a:xfrm>
        </p:spPr>
        <p:txBody>
          <a:bodyPr/>
          <a:lstStyle>
            <a:lvl1pPr algn="ctr">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202513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1460500"/>
            <a:ext cx="8369300" cy="50419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cxnSp>
        <p:nvCxnSpPr>
          <p:cNvPr id="10" name="Straight Connector 54"/>
          <p:cNvCxnSpPr/>
          <p:nvPr userDrawn="1"/>
        </p:nvCxnSpPr>
        <p:spPr>
          <a:xfrm>
            <a:off x="4572000" y="2198829"/>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85818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1460500"/>
            <a:ext cx="8369300" cy="50419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cxnSp>
        <p:nvCxnSpPr>
          <p:cNvPr id="10" name="Conector recto 60"/>
          <p:cNvCxnSpPr/>
          <p:nvPr userDrawn="1"/>
        </p:nvCxnSpPr>
        <p:spPr>
          <a:xfrm>
            <a:off x="972000" y="5995502"/>
            <a:ext cx="72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416403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4826000"/>
            <a:ext cx="8369300" cy="16256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381000"/>
            <a:ext cx="8369300" cy="4190999"/>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9/1/2026</a:t>
            </a:fld>
            <a:endParaRPr lang="zh-HK" altLang="en-US"/>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23309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5F090-83BF-44D4-9170-71616FC09A1C}" type="datetimeFigureOut">
              <a:rPr lang="zh-HK" altLang="en-US" smtClean="0"/>
              <a:t>9/1/2026</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25874638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61" r:id="rId3"/>
    <p:sldLayoutId id="2147483667" r:id="rId4"/>
    <p:sldLayoutId id="2147483668" r:id="rId5"/>
    <p:sldLayoutId id="2147483669" r:id="rId6"/>
    <p:sldLayoutId id="2147483670" r:id="rId7"/>
    <p:sldLayoutId id="2147483671" r:id="rId8"/>
    <p:sldLayoutId id="2147483676" r:id="rId9"/>
    <p:sldLayoutId id="2147483674" r:id="rId10"/>
    <p:sldLayoutId id="2147483677" r:id="rId11"/>
    <p:sldLayoutId id="2147483678"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emm.edcity.hk/media/%E9%97%9C%E6%84%9B%E9%9D%A2%E5%B0%8D%E7%B6%93%E6%BF%9F%E9%80%86%E5%A2%83%E7%9A%84%E5%AE%B6%E4%BA%BA/0_tv3oxi7b" TargetMode="Externa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reepik.com/free-vector/happy-family-housekeeping-together-flat-illustration_7732633.htm#page=1&amp;query=housework&amp;position=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45FAE09-F80B-454A-B579-12432F192BEA}"/>
              </a:ext>
              <a:ext uri="{C183D7F6-B498-43B3-948B-1728B52AA6E4}">
                <adec:decorative xmlns:adec="http://schemas.microsoft.com/office/drawing/2017/decorative" val="1"/>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1791"/>
          <a:stretch/>
        </p:blipFill>
        <p:spPr bwMode="auto">
          <a:xfrm>
            <a:off x="1693698" y="411215"/>
            <a:ext cx="5756604" cy="26450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F5584B-F274-4246-BEC7-6AE199EF50B3}"/>
              </a:ext>
            </a:extLst>
          </p:cNvPr>
          <p:cNvSpPr>
            <a:spLocks noGrp="1"/>
          </p:cNvSpPr>
          <p:nvPr>
            <p:ph type="ctrTitle"/>
          </p:nvPr>
        </p:nvSpPr>
        <p:spPr>
          <a:xfrm>
            <a:off x="628649" y="3056242"/>
            <a:ext cx="7729287" cy="1193752"/>
          </a:xfrm>
        </p:spPr>
        <p:txBody>
          <a:bodyPr>
            <a:normAutofit fontScale="90000"/>
          </a:bodyPr>
          <a:lstStyle/>
          <a:p>
            <a:r>
              <a:rPr lang="zh-TW" altLang="en-US" b="1" dirty="0">
                <a:solidFill>
                  <a:schemeClr val="bg1"/>
                </a:solidFill>
                <a:latin typeface="微軟正黑體" panose="020B0604030504040204" pitchFamily="34" charset="-120"/>
                <a:ea typeface="微軟正黑體" panose="020B0604030504040204" pitchFamily="34" charset="-120"/>
              </a:rPr>
              <a:t>生活事件事例</a:t>
            </a:r>
            <a:br>
              <a:rPr lang="en-US" altLang="zh-TW"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「我为家人分忧解难」</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Subtitle 2">
            <a:extLst>
              <a:ext uri="{FF2B5EF4-FFF2-40B4-BE49-F238E27FC236}">
                <a16:creationId xmlns:a16="http://schemas.microsoft.com/office/drawing/2014/main" id="{FB0FA2F2-42A6-47EC-AD4C-16A404AAACD4}"/>
              </a:ext>
            </a:extLst>
          </p:cNvPr>
          <p:cNvSpPr>
            <a:spLocks noGrp="1"/>
          </p:cNvSpPr>
          <p:nvPr>
            <p:ph type="subTitle" idx="1"/>
          </p:nvPr>
        </p:nvSpPr>
        <p:spPr>
          <a:xfrm>
            <a:off x="1127342" y="4196119"/>
            <a:ext cx="4797469" cy="2250666"/>
          </a:xfrm>
        </p:spPr>
        <p:txBody>
          <a:bodyPr>
            <a:noAutofit/>
          </a:bodyPr>
          <a:lstStyle/>
          <a:p>
            <a:pPr algn="l"/>
            <a:r>
              <a:rPr lang="zh-TW" altLang="en-US" b="1" dirty="0">
                <a:solidFill>
                  <a:schemeClr val="bg1"/>
                </a:solidFill>
                <a:latin typeface="微軟正黑體" panose="020B0604030504040204" pitchFamily="34" charset="-120"/>
                <a:ea typeface="微軟正黑體" panose="020B0604030504040204" pitchFamily="34" charset="-120"/>
              </a:rPr>
              <a:t>价值观教育</a:t>
            </a:r>
          </a:p>
          <a:p>
            <a:pPr algn="l"/>
            <a:r>
              <a:rPr lang="zh-TW" altLang="en-US" b="1" dirty="0">
                <a:solidFill>
                  <a:schemeClr val="bg1"/>
                </a:solidFill>
                <a:latin typeface="微軟正黑體" panose="020B0604030504040204" pitchFamily="34" charset="-120"/>
                <a:ea typeface="微軟正黑體" panose="020B0604030504040204" pitchFamily="34" charset="-120"/>
              </a:rPr>
              <a:t>高小至初中</a:t>
            </a:r>
          </a:p>
          <a:p>
            <a:pPr algn="l"/>
            <a:r>
              <a:rPr lang="zh-TW" altLang="en-US" b="1" dirty="0">
                <a:solidFill>
                  <a:schemeClr val="bg1"/>
                </a:solidFill>
                <a:latin typeface="微軟正黑體" panose="020B0604030504040204" pitchFamily="34" charset="-120"/>
                <a:ea typeface="微軟正黑體" panose="020B0604030504040204" pitchFamily="34" charset="-120"/>
              </a:rPr>
              <a:t>教育局</a:t>
            </a:r>
          </a:p>
          <a:p>
            <a:pPr algn="l"/>
            <a:r>
              <a:rPr lang="zh-TW" altLang="en-US" b="1" dirty="0">
                <a:solidFill>
                  <a:schemeClr val="bg1"/>
                </a:solidFill>
                <a:latin typeface="微軟正黑體" panose="020B0604030504040204" pitchFamily="34" charset="-120"/>
                <a:ea typeface="微軟正黑體" panose="020B0604030504040204" pitchFamily="34" charset="-120"/>
              </a:rPr>
              <a:t>德育、公民及国民教育组制作</a:t>
            </a:r>
          </a:p>
          <a:p>
            <a:pPr algn="l"/>
            <a:r>
              <a:rPr lang="en-US" altLang="zh-TW" b="1" dirty="0">
                <a:solidFill>
                  <a:schemeClr val="bg1"/>
                </a:solidFill>
                <a:latin typeface="微軟正黑體" panose="020B0604030504040204" pitchFamily="34" charset="-120"/>
                <a:ea typeface="微軟正黑體" panose="020B0604030504040204" pitchFamily="34" charset="-120"/>
              </a:rPr>
              <a:t>2021</a:t>
            </a:r>
            <a:r>
              <a:rPr lang="zh-TW" altLang="en-US" b="1" dirty="0">
                <a:solidFill>
                  <a:schemeClr val="bg1"/>
                </a:solidFill>
                <a:latin typeface="微軟正黑體" panose="020B0604030504040204" pitchFamily="34" charset="-120"/>
                <a:ea typeface="微軟正黑體" panose="020B0604030504040204" pitchFamily="34" charset="-120"/>
              </a:rPr>
              <a:t>年</a:t>
            </a:r>
            <a:r>
              <a:rPr lang="en-US" altLang="zh-TW" b="1" dirty="0">
                <a:solidFill>
                  <a:schemeClr val="bg1"/>
                </a:solidFill>
                <a:latin typeface="微軟正黑體" panose="020B0604030504040204" pitchFamily="34" charset="-120"/>
                <a:ea typeface="微軟正黑體" panose="020B0604030504040204" pitchFamily="34" charset="-120"/>
              </a:rPr>
              <a:t>11</a:t>
            </a:r>
            <a:r>
              <a:rPr lang="zh-TW" altLang="en-US" b="1" dirty="0">
                <a:solidFill>
                  <a:schemeClr val="bg1"/>
                </a:solidFill>
                <a:latin typeface="微軟正黑體" panose="020B0604030504040204" pitchFamily="34" charset="-120"/>
                <a:ea typeface="微軟正黑體" panose="020B0604030504040204" pitchFamily="34" charset="-120"/>
              </a:rPr>
              <a:t>月</a:t>
            </a:r>
          </a:p>
        </p:txBody>
      </p:sp>
      <p:pic>
        <p:nvPicPr>
          <p:cNvPr id="5" name="圖片 6">
            <a:extLst>
              <a:ext uri="{FF2B5EF4-FFF2-40B4-BE49-F238E27FC236}">
                <a16:creationId xmlns:a16="http://schemas.microsoft.com/office/drawing/2014/main" id="{FD16D9B7-9652-4A16-87CF-249A9BE6D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6354">
            <a:off x="7352955" y="4987782"/>
            <a:ext cx="1205116" cy="1266801"/>
          </a:xfrm>
          <a:prstGeom prst="rect">
            <a:avLst/>
          </a:prstGeom>
        </p:spPr>
      </p:pic>
      <p:sp>
        <p:nvSpPr>
          <p:cNvPr id="7" name="矩形 7">
            <a:extLst>
              <a:ext uri="{FF2B5EF4-FFF2-40B4-BE49-F238E27FC236}">
                <a16:creationId xmlns:a16="http://schemas.microsoft.com/office/drawing/2014/main" id="{DA33D1F2-3059-4FC1-9AB3-AA81FD5065F4}"/>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11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8">
            <a:extLst>
              <a:ext uri="{FF2B5EF4-FFF2-40B4-BE49-F238E27FC236}">
                <a16:creationId xmlns:a16="http://schemas.microsoft.com/office/drawing/2014/main" id="{3BD896CD-7008-47F0-944D-BA962174822E}"/>
              </a:ext>
            </a:extLst>
          </p:cNvPr>
          <p:cNvGraphicFramePr>
            <a:graphicFrameLocks noGrp="1"/>
          </p:cNvGraphicFramePr>
          <p:nvPr>
            <p:extLst>
              <p:ext uri="{D42A27DB-BD31-4B8C-83A1-F6EECF244321}">
                <p14:modId xmlns:p14="http://schemas.microsoft.com/office/powerpoint/2010/main" val="2461339922"/>
              </p:ext>
            </p:extLst>
          </p:nvPr>
        </p:nvGraphicFramePr>
        <p:xfrm>
          <a:off x="707526" y="1725922"/>
          <a:ext cx="7728949" cy="4190465"/>
        </p:xfrm>
        <a:graphic>
          <a:graphicData uri="http://schemas.openxmlformats.org/drawingml/2006/table">
            <a:tbl>
              <a:tblPr firstRow="1" bandRow="1">
                <a:tableStyleId>{2D5ABB26-0587-4C30-8999-92F81FD0307C}</a:tableStyleId>
              </a:tblPr>
              <a:tblGrid>
                <a:gridCol w="2221640">
                  <a:extLst>
                    <a:ext uri="{9D8B030D-6E8A-4147-A177-3AD203B41FA5}">
                      <a16:colId xmlns:a16="http://schemas.microsoft.com/office/drawing/2014/main" val="3460353269"/>
                    </a:ext>
                  </a:extLst>
                </a:gridCol>
                <a:gridCol w="5507309">
                  <a:extLst>
                    <a:ext uri="{9D8B030D-6E8A-4147-A177-3AD203B41FA5}">
                      <a16:colId xmlns:a16="http://schemas.microsoft.com/office/drawing/2014/main" val="1970149440"/>
                    </a:ext>
                  </a:extLst>
                </a:gridCol>
              </a:tblGrid>
              <a:tr h="1497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内容概要：</a:t>
                      </a:r>
                      <a:endParaRPr lang="en-US" altLang="zh-HK" sz="24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defTabSz="914400">
                        <a:lnSpc>
                          <a:spcPct val="100000"/>
                        </a:lnSpc>
                        <a:buFont typeface="+mj-lt"/>
                        <a:buNone/>
                      </a:pPr>
                      <a:r>
                        <a:rPr lang="zh-TW" altLang="en-US"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透过影片及讨论，了解家人在面对逆境／挑战时的感受，并请学生反思家人的压力及如何为家人分忧。</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920685"/>
                  </a:ext>
                </a:extLst>
              </a:tr>
              <a:tr h="1808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24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学习目标</a:t>
                      </a:r>
                      <a:r>
                        <a:rPr lang="zh-TW" altLang="en-US" sz="24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HK" altLang="zh-TW" sz="1800" b="0" i="0" u="none" kern="12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just">
                        <a:lnSpc>
                          <a:spcPct val="100000"/>
                        </a:lnSpc>
                        <a:spcBef>
                          <a:spcPts val="1200"/>
                        </a:spcBef>
                        <a:buFont typeface="+mj-lt"/>
                        <a:buAutoNum type="arabicPeriod"/>
                      </a:pPr>
                      <a:r>
                        <a:rPr lang="zh-TW" altLang="en-US" sz="24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培养学生以同理心了解家人的心情，并留意家人的需要，互相体谅和支持。</a:t>
                      </a:r>
                    </a:p>
                    <a:p>
                      <a:pPr marL="342900" lvl="0" indent="-342900" algn="just">
                        <a:lnSpc>
                          <a:spcPct val="100000"/>
                        </a:lnSpc>
                        <a:spcBef>
                          <a:spcPts val="1200"/>
                        </a:spcBef>
                        <a:buFont typeface="+mj-lt"/>
                        <a:buAutoNum type="arabicPeriod"/>
                      </a:pPr>
                      <a:r>
                        <a:rPr lang="zh-TW" altLang="en-US" sz="24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以尊重和诚恳的态度，主动向家人表达关怀。</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26119"/>
                  </a:ext>
                </a:extLst>
              </a:tr>
              <a:tr h="8841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4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价值观和态度：</a:t>
                      </a:r>
                      <a:endParaRPr lang="en-US" sz="2400" b="0" i="0" u="none"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4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同理心、关爱他人、责任感、坚毅</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04153"/>
                  </a:ext>
                </a:extLst>
              </a:tr>
            </a:tbl>
          </a:graphicData>
        </a:graphic>
      </p:graphicFrame>
      <p:sp>
        <p:nvSpPr>
          <p:cNvPr id="4" name="矩形 7">
            <a:extLst>
              <a:ext uri="{FF2B5EF4-FFF2-40B4-BE49-F238E27FC236}">
                <a16:creationId xmlns:a16="http://schemas.microsoft.com/office/drawing/2014/main" id="{E281949F-8EC0-4DD1-94FB-BE0C6F4F9EF1}"/>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 name="TextBox 4">
            <a:extLst>
              <a:ext uri="{FF2B5EF4-FFF2-40B4-BE49-F238E27FC236}">
                <a16:creationId xmlns:a16="http://schemas.microsoft.com/office/drawing/2014/main" id="{272D4D2F-A64D-47DA-95A1-25CF4A123AD4}"/>
              </a:ext>
            </a:extLst>
          </p:cNvPr>
          <p:cNvSpPr txBox="1"/>
          <p:nvPr/>
        </p:nvSpPr>
        <p:spPr>
          <a:xfrm>
            <a:off x="3592945" y="896494"/>
            <a:ext cx="2576945" cy="646331"/>
          </a:xfrm>
          <a:prstGeom prst="rect">
            <a:avLst/>
          </a:prstGeom>
          <a:noFill/>
        </p:spPr>
        <p:txBody>
          <a:bodyPr wrap="squar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学习重点</a:t>
            </a:r>
            <a:endParaRPr lang="en-US" sz="36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927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AEDF353-CFDD-480F-9BA4-A7699A986E52}"/>
              </a:ext>
              <a:ext uri="{C183D7F6-B498-43B3-948B-1728B52AA6E4}">
                <adec:decorative xmlns:adec="http://schemas.microsoft.com/office/drawing/2017/decorative"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2" r="10803" b="2"/>
          <a:stretch/>
        </p:blipFill>
        <p:spPr>
          <a:xfrm>
            <a:off x="1177465" y="4861381"/>
            <a:ext cx="2160000" cy="1619701"/>
          </a:xfrm>
          <a:prstGeom prst="rect">
            <a:avLst/>
          </a:prstGeom>
        </p:spPr>
      </p:pic>
      <p:sp>
        <p:nvSpPr>
          <p:cNvPr id="6" name="TextBox 5">
            <a:extLst>
              <a:ext uri="{FF2B5EF4-FFF2-40B4-BE49-F238E27FC236}">
                <a16:creationId xmlns:a16="http://schemas.microsoft.com/office/drawing/2014/main" id="{838E16B5-8685-49DA-9018-1F58485E0691}"/>
              </a:ext>
            </a:extLst>
          </p:cNvPr>
          <p:cNvSpPr txBox="1"/>
          <p:nvPr/>
        </p:nvSpPr>
        <p:spPr>
          <a:xfrm>
            <a:off x="3776597" y="5348065"/>
            <a:ext cx="4572000" cy="646331"/>
          </a:xfrm>
          <a:prstGeom prst="rect">
            <a:avLst/>
          </a:prstGeom>
          <a:noFill/>
        </p:spPr>
        <p:txBody>
          <a:bodyPr wrap="square">
            <a:spAutoFit/>
          </a:bodyPr>
          <a:lstStyle/>
          <a:p>
            <a:r>
              <a:rPr lang="zh-TW" altLang="en-US" sz="3600" b="1" dirty="0">
                <a:solidFill>
                  <a:srgbClr val="B64926"/>
                </a:solidFill>
                <a:latin typeface="微軟正黑體" panose="020B0604030504040204" pitchFamily="34" charset="-120"/>
                <a:ea typeface="微軟正黑體" panose="020B0604030504040204" pitchFamily="34" charset="-120"/>
              </a:rPr>
              <a:t>活动一 </a:t>
            </a:r>
            <a:r>
              <a:rPr lang="en-US" altLang="zh-TW" sz="3600" b="1" dirty="0">
                <a:solidFill>
                  <a:srgbClr val="B64926"/>
                </a:solidFill>
                <a:latin typeface="微軟正黑體" panose="020B0604030504040204" pitchFamily="34" charset="-120"/>
                <a:ea typeface="微軟正黑體" panose="020B0604030504040204" pitchFamily="34" charset="-120"/>
              </a:rPr>
              <a:t>: </a:t>
            </a:r>
            <a:r>
              <a:rPr lang="zh-TW" altLang="en-US" sz="3600" b="1" dirty="0">
                <a:solidFill>
                  <a:srgbClr val="B64926"/>
                </a:solidFill>
                <a:latin typeface="微軟正黑體" panose="020B0604030504040204" pitchFamily="34" charset="-120"/>
                <a:ea typeface="微軟正黑體" panose="020B0604030504040204" pitchFamily="34" charset="-120"/>
              </a:rPr>
              <a:t>解绳结游戏</a:t>
            </a:r>
            <a:endParaRPr lang="zh-HK" altLang="en-US" sz="3600" b="1" dirty="0">
              <a:solidFill>
                <a:srgbClr val="B64926"/>
              </a:solidFill>
              <a:latin typeface="微軟正黑體" panose="020B0604030504040204" pitchFamily="34" charset="-120"/>
              <a:ea typeface="微軟正黑體" panose="020B0604030504040204" pitchFamily="34" charset="-120"/>
            </a:endParaRPr>
          </a:p>
        </p:txBody>
      </p:sp>
      <p:sp>
        <p:nvSpPr>
          <p:cNvPr id="9" name="TextBox 8">
            <a:extLst>
              <a:ext uri="{FF2B5EF4-FFF2-40B4-BE49-F238E27FC236}">
                <a16:creationId xmlns:a16="http://schemas.microsoft.com/office/drawing/2014/main" id="{E33B4324-ECCA-4396-9C7D-F81A0A8A2FC0}"/>
              </a:ext>
            </a:extLst>
          </p:cNvPr>
          <p:cNvSpPr txBox="1"/>
          <p:nvPr/>
        </p:nvSpPr>
        <p:spPr>
          <a:xfrm>
            <a:off x="607511" y="476565"/>
            <a:ext cx="7935240" cy="4078039"/>
          </a:xfrm>
          <a:prstGeom prst="rect">
            <a:avLst/>
          </a:prstGeom>
          <a:noFill/>
        </p:spPr>
        <p:txBody>
          <a:bodyPr wrap="square">
            <a:spAutoFit/>
          </a:bodyPr>
          <a:lstStyle/>
          <a:p>
            <a:pPr marL="514350" indent="-514350">
              <a:spcBef>
                <a:spcPts val="600"/>
              </a:spcBef>
              <a:buFont typeface="+mj-lt"/>
              <a:buAutoNum type="arabicPeriod"/>
            </a:pPr>
            <a:r>
              <a:rPr lang="zh-TW" altLang="en-US" sz="2600" b="1" dirty="0">
                <a:solidFill>
                  <a:srgbClr val="B64926"/>
                </a:solidFill>
                <a:latin typeface="微軟正黑體" panose="020B0604030504040204" pitchFamily="34" charset="-120"/>
                <a:ea typeface="微軟正黑體" panose="020B0604030504040204" pitchFamily="34" charset="-120"/>
              </a:rPr>
              <a:t>第一及第二回合比赛：</a:t>
            </a:r>
          </a:p>
          <a:p>
            <a:pPr marL="1077913" lvl="1" indent="-457200">
              <a:spcBef>
                <a:spcPts val="600"/>
              </a:spcBef>
              <a:buFont typeface="Arial" panose="020B0604020202020204" pitchFamily="34" charset="0"/>
              <a:buChar char="•"/>
            </a:pPr>
            <a:r>
              <a:rPr lang="zh-TW" altLang="en-US" sz="2600" b="1" dirty="0">
                <a:solidFill>
                  <a:srgbClr val="B64926"/>
                </a:solidFill>
                <a:latin typeface="微軟正黑體" panose="020B0604030504040204" pitchFamily="34" charset="-120"/>
                <a:ea typeface="微軟正黑體" panose="020B0604030504040204" pitchFamily="34" charset="-120"/>
              </a:rPr>
              <a:t>二人一组，每一回合其中一人用一只手，解开绳子上的</a:t>
            </a:r>
            <a:r>
              <a:rPr lang="en-US" altLang="zh-TW" sz="2600" b="1" dirty="0">
                <a:solidFill>
                  <a:srgbClr val="B64926"/>
                </a:solidFill>
                <a:latin typeface="微軟正黑體" panose="020B0604030504040204" pitchFamily="34" charset="-120"/>
                <a:ea typeface="微軟正黑體" panose="020B0604030504040204" pitchFamily="34" charset="-120"/>
              </a:rPr>
              <a:t>3</a:t>
            </a:r>
            <a:r>
              <a:rPr lang="zh-TW" altLang="en-US" sz="2600" b="1" dirty="0">
                <a:solidFill>
                  <a:srgbClr val="B64926"/>
                </a:solidFill>
                <a:latin typeface="微軟正黑體" panose="020B0604030504040204" pitchFamily="34" charset="-120"/>
                <a:ea typeface="微軟正黑體" panose="020B0604030504040204" pitchFamily="34" charset="-120"/>
              </a:rPr>
              <a:t>个小结，限时为</a:t>
            </a:r>
            <a:r>
              <a:rPr lang="en-US" altLang="zh-TW" sz="2600" b="1" dirty="0">
                <a:solidFill>
                  <a:srgbClr val="B64926"/>
                </a:solidFill>
                <a:latin typeface="微軟正黑體" panose="020B0604030504040204" pitchFamily="34" charset="-120"/>
                <a:ea typeface="微軟正黑體" panose="020B0604030504040204" pitchFamily="34" charset="-120"/>
              </a:rPr>
              <a:t>1</a:t>
            </a:r>
            <a:r>
              <a:rPr lang="zh-TW" altLang="en-US" sz="2600" b="1" dirty="0">
                <a:solidFill>
                  <a:srgbClr val="B64926"/>
                </a:solidFill>
                <a:latin typeface="微軟正黑體" panose="020B0604030504040204" pitchFamily="34" charset="-120"/>
                <a:ea typeface="微軟正黑體" panose="020B0604030504040204" pitchFamily="34" charset="-120"/>
              </a:rPr>
              <a:t>分钟。</a:t>
            </a:r>
          </a:p>
          <a:p>
            <a:pPr marL="514350" indent="-514350">
              <a:spcBef>
                <a:spcPts val="600"/>
              </a:spcBef>
              <a:buFont typeface="+mj-lt"/>
              <a:buAutoNum type="arabicPeriod"/>
            </a:pPr>
            <a:r>
              <a:rPr lang="zh-TW" altLang="en-US" sz="2600" b="1" dirty="0">
                <a:solidFill>
                  <a:srgbClr val="B64926"/>
                </a:solidFill>
                <a:latin typeface="微軟正黑體" panose="020B0604030504040204" pitchFamily="34" charset="-120"/>
                <a:ea typeface="微軟正黑體" panose="020B0604030504040204" pitchFamily="34" charset="-120"/>
              </a:rPr>
              <a:t>第三回合比赛：</a:t>
            </a:r>
          </a:p>
          <a:p>
            <a:pPr marL="1077913" lvl="1" indent="-457200">
              <a:spcBef>
                <a:spcPts val="600"/>
              </a:spcBef>
              <a:buFont typeface="Arial" panose="020B0604020202020204" pitchFamily="34" charset="0"/>
              <a:buChar char="•"/>
            </a:pPr>
            <a:r>
              <a:rPr lang="zh-TW" altLang="en-US" sz="2600" b="1" dirty="0">
                <a:solidFill>
                  <a:srgbClr val="B64926"/>
                </a:solidFill>
                <a:latin typeface="微軟正黑體" panose="020B0604030504040204" pitchFamily="34" charset="-120"/>
                <a:ea typeface="微軟正黑體" panose="020B0604030504040204" pitchFamily="34" charset="-120"/>
              </a:rPr>
              <a:t>二人可各用一只手，解开绳子上的</a:t>
            </a:r>
            <a:r>
              <a:rPr lang="en-US" altLang="zh-TW" sz="2600" b="1" dirty="0">
                <a:solidFill>
                  <a:srgbClr val="B64926"/>
                </a:solidFill>
                <a:latin typeface="微軟正黑體" panose="020B0604030504040204" pitchFamily="34" charset="-120"/>
                <a:ea typeface="微軟正黑體" panose="020B0604030504040204" pitchFamily="34" charset="-120"/>
              </a:rPr>
              <a:t>3</a:t>
            </a:r>
            <a:r>
              <a:rPr lang="zh-TW" altLang="en-US" sz="2600" b="1" dirty="0">
                <a:solidFill>
                  <a:srgbClr val="B64926"/>
                </a:solidFill>
                <a:latin typeface="微軟正黑體" panose="020B0604030504040204" pitchFamily="34" charset="-120"/>
                <a:ea typeface="微軟正黑體" panose="020B0604030504040204" pitchFamily="34" charset="-120"/>
              </a:rPr>
              <a:t>个小结，限时为</a:t>
            </a:r>
            <a:r>
              <a:rPr lang="en-US" altLang="zh-TW" sz="2600" b="1" dirty="0">
                <a:solidFill>
                  <a:srgbClr val="B64926"/>
                </a:solidFill>
                <a:latin typeface="微軟正黑體" panose="020B0604030504040204" pitchFamily="34" charset="-120"/>
                <a:ea typeface="微軟正黑體" panose="020B0604030504040204" pitchFamily="34" charset="-120"/>
              </a:rPr>
              <a:t>1</a:t>
            </a:r>
            <a:r>
              <a:rPr lang="zh-TW" altLang="en-US" sz="2600" b="1" dirty="0">
                <a:solidFill>
                  <a:srgbClr val="B64926"/>
                </a:solidFill>
                <a:latin typeface="微軟正黑體" panose="020B0604030504040204" pitchFamily="34" charset="-120"/>
                <a:ea typeface="微軟正黑體" panose="020B0604030504040204" pitchFamily="34" charset="-120"/>
              </a:rPr>
              <a:t>分钟。</a:t>
            </a:r>
          </a:p>
          <a:p>
            <a:pPr marL="514350" indent="-514350">
              <a:spcBef>
                <a:spcPts val="600"/>
              </a:spcBef>
              <a:buFont typeface="+mj-lt"/>
              <a:buAutoNum type="arabicPeriod"/>
            </a:pPr>
            <a:r>
              <a:rPr lang="zh-TW" altLang="en-US" sz="2600" b="1" dirty="0">
                <a:solidFill>
                  <a:srgbClr val="B64926"/>
                </a:solidFill>
                <a:latin typeface="微軟正黑體" panose="020B0604030504040204" pitchFamily="34" charset="-120"/>
                <a:ea typeface="微軟正黑體" panose="020B0604030504040204" pitchFamily="34" charset="-120"/>
              </a:rPr>
              <a:t>计分方法</a:t>
            </a:r>
            <a:r>
              <a:rPr lang="en-US" altLang="zh-TW" sz="2600" b="1" dirty="0">
                <a:solidFill>
                  <a:srgbClr val="B64926"/>
                </a:solidFill>
                <a:latin typeface="微軟正黑體" panose="020B0604030504040204" pitchFamily="34" charset="-120"/>
                <a:ea typeface="微軟正黑體" panose="020B0604030504040204" pitchFamily="34" charset="-120"/>
              </a:rPr>
              <a:t>: </a:t>
            </a:r>
          </a:p>
          <a:p>
            <a:pPr marL="1077913" lvl="1" indent="-457200">
              <a:spcBef>
                <a:spcPts val="600"/>
              </a:spcBef>
              <a:buFont typeface="Arial" panose="020B0604020202020204" pitchFamily="34" charset="0"/>
              <a:buChar char="•"/>
            </a:pPr>
            <a:r>
              <a:rPr lang="zh-TW" altLang="en-US" sz="2600" b="1" dirty="0">
                <a:solidFill>
                  <a:srgbClr val="B64926"/>
                </a:solidFill>
                <a:latin typeface="微軟正黑體" panose="020B0604030504040204" pitchFamily="34" charset="-120"/>
                <a:ea typeface="微軟正黑體" panose="020B0604030504040204" pitchFamily="34" charset="-120"/>
              </a:rPr>
              <a:t>每一回合成功解开绳子上</a:t>
            </a:r>
            <a:r>
              <a:rPr lang="en-US" altLang="zh-TW" sz="2600" b="1" dirty="0">
                <a:solidFill>
                  <a:srgbClr val="B64926"/>
                </a:solidFill>
                <a:latin typeface="微軟正黑體" panose="020B0604030504040204" pitchFamily="34" charset="-120"/>
                <a:ea typeface="微軟正黑體" panose="020B0604030504040204" pitchFamily="34" charset="-120"/>
              </a:rPr>
              <a:t>3</a:t>
            </a:r>
            <a:r>
              <a:rPr lang="zh-TW" altLang="en-US" sz="2600" b="1" dirty="0">
                <a:solidFill>
                  <a:srgbClr val="B64926"/>
                </a:solidFill>
                <a:latin typeface="微軟正黑體" panose="020B0604030504040204" pitchFamily="34" charset="-120"/>
                <a:ea typeface="微軟正黑體" panose="020B0604030504040204" pitchFamily="34" charset="-120"/>
              </a:rPr>
              <a:t>个小结的组别，得一分。</a:t>
            </a:r>
          </a:p>
        </p:txBody>
      </p:sp>
      <p:sp>
        <p:nvSpPr>
          <p:cNvPr id="10" name="矩形 7">
            <a:extLst>
              <a:ext uri="{FF2B5EF4-FFF2-40B4-BE49-F238E27FC236}">
                <a16:creationId xmlns:a16="http://schemas.microsoft.com/office/drawing/2014/main" id="{9593A1DF-657D-4CC9-922E-96CA6F56714F}"/>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7" name="Picture 2" descr="Ropes decorative set">
            <a:extLst>
              <a:ext uri="{FF2B5EF4-FFF2-40B4-BE49-F238E27FC236}">
                <a16:creationId xmlns:a16="http://schemas.microsoft.com/office/drawing/2014/main" id="{C25AA22B-D71B-0846-89B8-49B4D9CDD61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55" r="2822" b="67232"/>
          <a:stretch/>
        </p:blipFill>
        <p:spPr bwMode="auto">
          <a:xfrm>
            <a:off x="5082882" y="2515584"/>
            <a:ext cx="3265715" cy="1136916"/>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BA9A8-2D74-46BC-A2E2-435AD37C435D}"/>
              </a:ext>
            </a:extLst>
          </p:cNvPr>
          <p:cNvSpPr txBox="1"/>
          <p:nvPr/>
        </p:nvSpPr>
        <p:spPr>
          <a:xfrm>
            <a:off x="2286000" y="366479"/>
            <a:ext cx="4572000" cy="830997"/>
          </a:xfrm>
          <a:prstGeom prst="rect">
            <a:avLst/>
          </a:prstGeom>
          <a:noFill/>
        </p:spPr>
        <p:txBody>
          <a:bodyPr wrap="square">
            <a:spAutoFit/>
          </a:bodyPr>
          <a:lstStyle/>
          <a:p>
            <a:pPr algn="ctr"/>
            <a:r>
              <a:rPr lang="zh-HK" altLang="en-US" sz="4800" b="1" dirty="0">
                <a:solidFill>
                  <a:schemeClr val="bg1"/>
                </a:solidFill>
                <a:latin typeface="微軟正黑體" panose="020B0604030504040204" pitchFamily="34" charset="-120"/>
                <a:ea typeface="微軟正黑體" panose="020B0604030504040204" pitchFamily="34" charset="-120"/>
              </a:rPr>
              <a:t>问题讨论</a:t>
            </a:r>
          </a:p>
        </p:txBody>
      </p:sp>
      <p:sp>
        <p:nvSpPr>
          <p:cNvPr id="6" name="Content Placeholder 3">
            <a:extLst>
              <a:ext uri="{FF2B5EF4-FFF2-40B4-BE49-F238E27FC236}">
                <a16:creationId xmlns:a16="http://schemas.microsoft.com/office/drawing/2014/main" id="{75560BC5-AF84-4FB0-8A11-E66D1CA34991}"/>
              </a:ext>
            </a:extLst>
          </p:cNvPr>
          <p:cNvSpPr txBox="1">
            <a:spLocks/>
          </p:cNvSpPr>
          <p:nvPr/>
        </p:nvSpPr>
        <p:spPr>
          <a:xfrm>
            <a:off x="618717" y="1502277"/>
            <a:ext cx="7906566" cy="3713205"/>
          </a:xfrm>
          <a:prstGeom prst="rect">
            <a:avLst/>
          </a:prstGeom>
        </p:spPr>
        <p:txBody>
          <a:bodyPr vert="horz" lIns="91440" tIns="45720" rIns="91440" bIns="45720" rtlCol="0" anchor="t">
            <a:noAutofit/>
          </a:bodyPr>
          <a:lstStyle>
            <a:defPPr>
              <a:defRPr lang="en-US"/>
            </a:defPPr>
            <a:lvl1pPr marL="542925" indent="-542925" defTabSz="914400">
              <a:lnSpc>
                <a:spcPct val="100000"/>
              </a:lnSpc>
              <a:spcBef>
                <a:spcPts val="1200"/>
              </a:spcBef>
              <a:spcAft>
                <a:spcPts val="1200"/>
              </a:spcAft>
              <a:buClr>
                <a:schemeClr val="accent2">
                  <a:lumMod val="50000"/>
                </a:schemeClr>
              </a:buClr>
              <a:buSzPct val="92000"/>
              <a:buFont typeface="Wingdings 2" panose="05020102010507070707" pitchFamily="18" charset="2"/>
              <a:buChar char=""/>
              <a:defRPr sz="4000" b="0" i="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472500" indent="-229500" defTabSz="342900">
              <a:lnSpc>
                <a:spcPct val="110000"/>
              </a:lnSpc>
              <a:spcBef>
                <a:spcPct val="20000"/>
              </a:spcBef>
              <a:spcAft>
                <a:spcPts val="450"/>
              </a:spcAft>
              <a:buClr>
                <a:schemeClr val="accent1"/>
              </a:buClr>
              <a:buSzPct val="92000"/>
              <a:buFont typeface="Wingdings 2" panose="05020102010507070707" pitchFamily="18" charset="2"/>
              <a:buChar char=""/>
              <a:defRPr sz="1275" b="0" i="0">
                <a:solidFill>
                  <a:schemeClr val="tx1">
                    <a:lumMod val="75000"/>
                    <a:lumOff val="25000"/>
                  </a:schemeClr>
                </a:solidFill>
                <a:latin typeface="DFKai-SB" panose="03000509000000000000" pitchFamily="49" charset="-120"/>
              </a:defRPr>
            </a:lvl2pPr>
            <a:lvl3pPr marL="675000" indent="-202500" defTabSz="342900">
              <a:lnSpc>
                <a:spcPct val="110000"/>
              </a:lnSpc>
              <a:spcBef>
                <a:spcPct val="20000"/>
              </a:spcBef>
              <a:spcAft>
                <a:spcPts val="450"/>
              </a:spcAft>
              <a:buClr>
                <a:schemeClr val="accent1"/>
              </a:buClr>
              <a:buSzPct val="92000"/>
              <a:buFont typeface="Wingdings 2" panose="05020102010507070707" pitchFamily="18" charset="2"/>
              <a:buChar char=""/>
              <a:defRPr sz="1125" b="0" i="0">
                <a:solidFill>
                  <a:schemeClr val="tx1">
                    <a:lumMod val="75000"/>
                    <a:lumOff val="25000"/>
                  </a:schemeClr>
                </a:solidFill>
                <a:latin typeface="DFKai-SB" panose="03000509000000000000" pitchFamily="49" charset="-120"/>
              </a:defRPr>
            </a:lvl3pPr>
            <a:lvl4pPr marL="93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4pPr>
            <a:lvl5pPr marL="120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5pPr>
            <a:lvl6pPr marL="142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6pPr>
            <a:lvl7pPr marL="165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7pPr>
            <a:lvl8pPr marL="187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8pPr>
            <a:lvl9pPr marL="210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9pPr>
          </a:lstStyle>
          <a:p>
            <a:r>
              <a:rPr lang="zh-TW" altLang="en-US" sz="3600" dirty="0">
                <a:solidFill>
                  <a:srgbClr val="535353"/>
                </a:solidFill>
              </a:rPr>
              <a:t>哪一个回合较容易取得成功？为甚么？</a:t>
            </a:r>
          </a:p>
          <a:p>
            <a:r>
              <a:rPr lang="zh-TW" altLang="en-US" sz="3600" dirty="0">
                <a:solidFill>
                  <a:srgbClr val="535353"/>
                </a:solidFill>
              </a:rPr>
              <a:t>你认为在第三回合中，队员要有怎样的态度才能取得成功？</a:t>
            </a:r>
          </a:p>
          <a:p>
            <a:r>
              <a:rPr lang="zh-TW" altLang="en-US" sz="3600" dirty="0">
                <a:solidFill>
                  <a:srgbClr val="535353"/>
                </a:solidFill>
              </a:rPr>
              <a:t>日常生活中当你面对困难／挑战时，你的家人和朋友会怎样做？你有甚么感受？</a:t>
            </a:r>
          </a:p>
        </p:txBody>
      </p:sp>
    </p:spTree>
    <p:extLst>
      <p:ext uri="{BB962C8B-B14F-4D97-AF65-F5344CB8AC3E}">
        <p14:creationId xmlns:p14="http://schemas.microsoft.com/office/powerpoint/2010/main" val="350684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41E40533-736F-47FD-9112-A088F5C8BAA7}"/>
              </a:ext>
            </a:extLst>
          </p:cNvPr>
          <p:cNvSpPr>
            <a:spLocks noGrp="1"/>
          </p:cNvSpPr>
          <p:nvPr>
            <p:ph type="title"/>
          </p:nvPr>
        </p:nvSpPr>
        <p:spPr>
          <a:xfrm>
            <a:off x="1158240" y="365126"/>
            <a:ext cx="7357110" cy="866775"/>
          </a:xfrm>
        </p:spPr>
        <p:txBody>
          <a:bodyPr/>
          <a:lstStyle/>
          <a:p>
            <a:pPr>
              <a:lnSpc>
                <a:spcPct val="100000"/>
              </a:lnSpc>
            </a:pPr>
            <a:r>
              <a:rPr lang="zh-TW" altLang="en-US" b="1" dirty="0">
                <a:solidFill>
                  <a:schemeClr val="bg1"/>
                </a:solidFill>
                <a:latin typeface="微軟正黑體" panose="020B0604030504040204" pitchFamily="34" charset="-120"/>
                <a:ea typeface="微軟正黑體" panose="020B0604030504040204" pitchFamily="34" charset="-120"/>
              </a:rPr>
              <a:t>影片</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pic>
        <p:nvPicPr>
          <p:cNvPr id="4" name="圖形 7" descr="視訊攝影機 以實心填滿">
            <a:extLst>
              <a:ext uri="{FF2B5EF4-FFF2-40B4-BE49-F238E27FC236}">
                <a16:creationId xmlns:a16="http://schemas.microsoft.com/office/drawing/2014/main" id="{E16C5184-0A3B-4571-A972-1F2C948B5E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0880" y="279176"/>
            <a:ext cx="914400" cy="914400"/>
          </a:xfrm>
          <a:prstGeom prst="rect">
            <a:avLst/>
          </a:prstGeom>
        </p:spPr>
      </p:pic>
      <p:pic>
        <p:nvPicPr>
          <p:cNvPr id="11" name="Picture 10" descr="A picture containing text, person, outdoor&#10;&#10;Description automatically generated">
            <a:hlinkClick r:id="rId5"/>
            <a:extLst>
              <a:ext uri="{FF2B5EF4-FFF2-40B4-BE49-F238E27FC236}">
                <a16:creationId xmlns:a16="http://schemas.microsoft.com/office/drawing/2014/main" id="{E9617843-FBDA-4F76-A1A8-936EE1AD0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569" y="1616027"/>
            <a:ext cx="6400862" cy="4876847"/>
          </a:xfrm>
          <a:prstGeom prst="rect">
            <a:avLst/>
          </a:prstGeom>
        </p:spPr>
      </p:pic>
      <p:sp>
        <p:nvSpPr>
          <p:cNvPr id="12" name="Rectangle 5">
            <a:extLst>
              <a:ext uri="{FF2B5EF4-FFF2-40B4-BE49-F238E27FC236}">
                <a16:creationId xmlns:a16="http://schemas.microsoft.com/office/drawing/2014/main" id="{1B0EB4D0-805D-4CAA-8404-5C8D8146E531}"/>
              </a:ext>
            </a:extLst>
          </p:cNvPr>
          <p:cNvSpPr/>
          <p:nvPr/>
        </p:nvSpPr>
        <p:spPr>
          <a:xfrm>
            <a:off x="6306930" y="1047235"/>
            <a:ext cx="2538620" cy="369332"/>
          </a:xfrm>
          <a:prstGeom prst="rect">
            <a:avLst/>
          </a:prstGeom>
        </p:spPr>
        <p:txBody>
          <a:bodyPr wrap="square">
            <a:spAutoFit/>
          </a:bodyPr>
          <a:lstStyle/>
          <a:p>
            <a:pPr algn="r"/>
            <a:r>
              <a:rPr lang="zh-TW" altLang="en-US" dirty="0">
                <a:solidFill>
                  <a:schemeClr val="bg1"/>
                </a:solidFill>
                <a:latin typeface="微軟正黑體" panose="020B0604030504040204" pitchFamily="34" charset="-120"/>
                <a:ea typeface="微軟正黑體" panose="020B0604030504040204" pitchFamily="34" charset="-120"/>
              </a:rPr>
              <a:t>影片来源：</a:t>
            </a:r>
            <a:r>
              <a:rPr lang="zh-TW" altLang="en-US" dirty="0">
                <a:solidFill>
                  <a:schemeClr val="accent3"/>
                </a:solidFill>
                <a:latin typeface="微軟正黑體" panose="020B0604030504040204" pitchFamily="34" charset="-120"/>
                <a:ea typeface="微軟正黑體" panose="020B0604030504040204" pitchFamily="34" charset="-120"/>
                <a:hlinkClick r:id="rId5"/>
              </a:rPr>
              <a:t>教育多媒体</a:t>
            </a:r>
            <a:endParaRPr lang="zh-HK" altLang="en-US" dirty="0">
              <a:solidFill>
                <a:schemeClr val="accent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37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BA9A8-2D74-46BC-A2E2-435AD37C435D}"/>
              </a:ext>
            </a:extLst>
          </p:cNvPr>
          <p:cNvSpPr txBox="1"/>
          <p:nvPr/>
        </p:nvSpPr>
        <p:spPr>
          <a:xfrm>
            <a:off x="2286000" y="366479"/>
            <a:ext cx="4572000" cy="830997"/>
          </a:xfrm>
          <a:prstGeom prst="rect">
            <a:avLst/>
          </a:prstGeom>
          <a:noFill/>
        </p:spPr>
        <p:txBody>
          <a:bodyPr wrap="square">
            <a:spAutoFit/>
          </a:bodyPr>
          <a:lstStyle/>
          <a:p>
            <a:pPr algn="ctr"/>
            <a:r>
              <a:rPr lang="zh-HK" altLang="en-US" sz="4800" b="1" dirty="0">
                <a:solidFill>
                  <a:schemeClr val="bg1"/>
                </a:solidFill>
                <a:latin typeface="微軟正黑體" panose="020B0604030504040204" pitchFamily="34" charset="-120"/>
                <a:ea typeface="微軟正黑體" panose="020B0604030504040204" pitchFamily="34" charset="-120"/>
              </a:rPr>
              <a:t>问题讨论</a:t>
            </a:r>
          </a:p>
        </p:txBody>
      </p:sp>
      <p:sp>
        <p:nvSpPr>
          <p:cNvPr id="6" name="Content Placeholder 3">
            <a:extLst>
              <a:ext uri="{FF2B5EF4-FFF2-40B4-BE49-F238E27FC236}">
                <a16:creationId xmlns:a16="http://schemas.microsoft.com/office/drawing/2014/main" id="{75560BC5-AF84-4FB0-8A11-E66D1CA34991}"/>
              </a:ext>
            </a:extLst>
          </p:cNvPr>
          <p:cNvSpPr txBox="1">
            <a:spLocks/>
          </p:cNvSpPr>
          <p:nvPr/>
        </p:nvSpPr>
        <p:spPr>
          <a:xfrm>
            <a:off x="618717" y="1603333"/>
            <a:ext cx="7906566" cy="4321478"/>
          </a:xfrm>
          <a:prstGeom prst="rect">
            <a:avLst/>
          </a:prstGeom>
        </p:spPr>
        <p:txBody>
          <a:bodyPr vert="horz" lIns="91440" tIns="45720" rIns="91440" bIns="45720" rtlCol="0" anchor="t">
            <a:noAutofit/>
          </a:bodyPr>
          <a:lstStyle>
            <a:defPPr>
              <a:defRPr lang="en-US"/>
            </a:defPPr>
            <a:lvl1pPr marL="542925" indent="-542925" defTabSz="914400">
              <a:lnSpc>
                <a:spcPct val="100000"/>
              </a:lnSpc>
              <a:spcBef>
                <a:spcPts val="1200"/>
              </a:spcBef>
              <a:spcAft>
                <a:spcPts val="1200"/>
              </a:spcAft>
              <a:buClr>
                <a:schemeClr val="accent2">
                  <a:lumMod val="50000"/>
                </a:schemeClr>
              </a:buClr>
              <a:buSzPct val="92000"/>
              <a:buFont typeface="Wingdings 2" panose="05020102010507070707" pitchFamily="18" charset="2"/>
              <a:buChar char=""/>
              <a:defRPr sz="4000" b="0" i="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472500" indent="-229500" defTabSz="342900">
              <a:lnSpc>
                <a:spcPct val="110000"/>
              </a:lnSpc>
              <a:spcBef>
                <a:spcPct val="20000"/>
              </a:spcBef>
              <a:spcAft>
                <a:spcPts val="450"/>
              </a:spcAft>
              <a:buClr>
                <a:schemeClr val="accent1"/>
              </a:buClr>
              <a:buSzPct val="92000"/>
              <a:buFont typeface="Wingdings 2" panose="05020102010507070707" pitchFamily="18" charset="2"/>
              <a:buChar char=""/>
              <a:defRPr sz="1275" b="0" i="0">
                <a:solidFill>
                  <a:schemeClr val="tx1">
                    <a:lumMod val="75000"/>
                    <a:lumOff val="25000"/>
                  </a:schemeClr>
                </a:solidFill>
                <a:latin typeface="DFKai-SB" panose="03000509000000000000" pitchFamily="49" charset="-120"/>
              </a:defRPr>
            </a:lvl2pPr>
            <a:lvl3pPr marL="675000" indent="-202500" defTabSz="342900">
              <a:lnSpc>
                <a:spcPct val="110000"/>
              </a:lnSpc>
              <a:spcBef>
                <a:spcPct val="20000"/>
              </a:spcBef>
              <a:spcAft>
                <a:spcPts val="450"/>
              </a:spcAft>
              <a:buClr>
                <a:schemeClr val="accent1"/>
              </a:buClr>
              <a:buSzPct val="92000"/>
              <a:buFont typeface="Wingdings 2" panose="05020102010507070707" pitchFamily="18" charset="2"/>
              <a:buChar char=""/>
              <a:defRPr sz="1125" b="0" i="0">
                <a:solidFill>
                  <a:schemeClr val="tx1">
                    <a:lumMod val="75000"/>
                    <a:lumOff val="25000"/>
                  </a:schemeClr>
                </a:solidFill>
                <a:latin typeface="DFKai-SB" panose="03000509000000000000" pitchFamily="49" charset="-120"/>
              </a:defRPr>
            </a:lvl3pPr>
            <a:lvl4pPr marL="93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4pPr>
            <a:lvl5pPr marL="120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5pPr>
            <a:lvl6pPr marL="142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6pPr>
            <a:lvl7pPr marL="165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7pPr>
            <a:lvl8pPr marL="187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8pPr>
            <a:lvl9pPr marL="210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9pPr>
          </a:lstStyle>
          <a:p>
            <a:r>
              <a:rPr lang="zh-TW" altLang="en-US" sz="3400" u="sng" dirty="0">
                <a:solidFill>
                  <a:srgbClr val="535353"/>
                </a:solidFill>
              </a:rPr>
              <a:t>诗诗</a:t>
            </a:r>
            <a:r>
              <a:rPr lang="zh-TW" altLang="en-US" sz="3400" dirty="0">
                <a:solidFill>
                  <a:srgbClr val="535353"/>
                </a:solidFill>
              </a:rPr>
              <a:t>妈妈面对发型屋生意欠佳，心情如何？</a:t>
            </a:r>
          </a:p>
          <a:p>
            <a:r>
              <a:rPr lang="zh-TW" altLang="en-US" sz="3400" dirty="0">
                <a:solidFill>
                  <a:srgbClr val="535353"/>
                </a:solidFill>
              </a:rPr>
              <a:t>除了工作上的困难，</a:t>
            </a:r>
            <a:r>
              <a:rPr lang="zh-TW" altLang="en-US" sz="3400" u="sng" dirty="0">
                <a:solidFill>
                  <a:srgbClr val="535353"/>
                </a:solidFill>
              </a:rPr>
              <a:t>诗诗</a:t>
            </a:r>
            <a:r>
              <a:rPr lang="zh-TW" altLang="en-US" sz="3400" dirty="0">
                <a:solidFill>
                  <a:srgbClr val="535353"/>
                </a:solidFill>
              </a:rPr>
              <a:t>妈妈还有哪些顾虑呢？如果你是</a:t>
            </a:r>
            <a:r>
              <a:rPr lang="zh-TW" altLang="en-US" sz="3400" u="sng" dirty="0">
                <a:solidFill>
                  <a:srgbClr val="535353"/>
                </a:solidFill>
              </a:rPr>
              <a:t>诗诗</a:t>
            </a:r>
            <a:r>
              <a:rPr lang="zh-TW" altLang="en-US" sz="3400" dirty="0">
                <a:solidFill>
                  <a:srgbClr val="535353"/>
                </a:solidFill>
              </a:rPr>
              <a:t>，你会怎样做？</a:t>
            </a:r>
          </a:p>
          <a:p>
            <a:r>
              <a:rPr lang="zh-TW" altLang="en-US" sz="3400" dirty="0">
                <a:solidFill>
                  <a:srgbClr val="535353"/>
                </a:solidFill>
              </a:rPr>
              <a:t>你认为当家人面对压力时，可以怎样给予家人支持？ </a:t>
            </a:r>
          </a:p>
        </p:txBody>
      </p:sp>
    </p:spTree>
    <p:extLst>
      <p:ext uri="{BB962C8B-B14F-4D97-AF65-F5344CB8AC3E}">
        <p14:creationId xmlns:p14="http://schemas.microsoft.com/office/powerpoint/2010/main" val="141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1055-5A7E-1E4B-A41A-8CAFE6D19D83}"/>
              </a:ext>
            </a:extLst>
          </p:cNvPr>
          <p:cNvSpPr>
            <a:spLocks noGrp="1"/>
          </p:cNvSpPr>
          <p:nvPr>
            <p:ph type="title"/>
          </p:nvPr>
        </p:nvSpPr>
        <p:spPr/>
        <p:txBody>
          <a:bodyPr>
            <a:normAutofit/>
          </a:bodyPr>
          <a:lstStyle/>
          <a:p>
            <a:r>
              <a:rPr lang="en-US" sz="4800" b="1" dirty="0" err="1">
                <a:solidFill>
                  <a:schemeClr val="bg1"/>
                </a:solidFill>
                <a:latin typeface="微軟正黑體" panose="020B0604030504040204" pitchFamily="34" charset="-120"/>
                <a:ea typeface="微軟正黑體" panose="020B0604030504040204" pitchFamily="34" charset="-120"/>
                <a:cs typeface="+mn-cs"/>
              </a:rPr>
              <a:t>反思问题</a:t>
            </a:r>
            <a:endParaRPr lang="en-US" sz="4800" b="1" dirty="0">
              <a:solidFill>
                <a:schemeClr val="bg1"/>
              </a:solidFill>
              <a:latin typeface="微軟正黑體" panose="020B0604030504040204" pitchFamily="34" charset="-120"/>
              <a:ea typeface="微軟正黑體" panose="020B0604030504040204" pitchFamily="34" charset="-120"/>
              <a:cs typeface="+mn-cs"/>
            </a:endParaRPr>
          </a:p>
        </p:txBody>
      </p:sp>
      <p:sp>
        <p:nvSpPr>
          <p:cNvPr id="3" name="Content Placeholder 2">
            <a:extLst>
              <a:ext uri="{FF2B5EF4-FFF2-40B4-BE49-F238E27FC236}">
                <a16:creationId xmlns:a16="http://schemas.microsoft.com/office/drawing/2014/main" id="{CE7EC97D-D243-D444-A6A7-4FB73869FD60}"/>
              </a:ext>
            </a:extLst>
          </p:cNvPr>
          <p:cNvSpPr>
            <a:spLocks noGrp="1"/>
          </p:cNvSpPr>
          <p:nvPr>
            <p:ph idx="4294967295"/>
          </p:nvPr>
        </p:nvSpPr>
        <p:spPr>
          <a:xfrm>
            <a:off x="628650" y="1710944"/>
            <a:ext cx="4904245" cy="3922712"/>
          </a:xfrm>
        </p:spPr>
        <p:txBody>
          <a:bodyPr>
            <a:noAutofit/>
          </a:bodyPr>
          <a:lstStyle/>
          <a:p>
            <a:pPr marL="0" indent="0">
              <a:lnSpc>
                <a:spcPct val="150000"/>
              </a:lnSpc>
              <a:buNone/>
            </a:pPr>
            <a:r>
              <a:rPr lang="zh-TW" altLang="en-US" sz="32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你有没有留意家人的处境和需要？</a:t>
            </a:r>
            <a:endParaRPr lang="en-US" altLang="zh-TW" sz="32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50000"/>
              </a:lnSpc>
              <a:buNone/>
            </a:pPr>
            <a:r>
              <a:rPr lang="zh-TW" altLang="en-US" sz="32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你会为他们做些甚么吗？为甚么？</a:t>
            </a:r>
            <a:endParaRPr lang="en-US" altLang="zh-TW" sz="32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050" name="Picture 2" descr="Thoughts concept illustration">
            <a:extLst>
              <a:ext uri="{FF2B5EF4-FFF2-40B4-BE49-F238E27FC236}">
                <a16:creationId xmlns:a16="http://schemas.microsoft.com/office/drawing/2014/main" id="{B30FEE7A-E5B3-F94A-9663-61D229C68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33" r="11566" b="1"/>
          <a:stretch/>
        </p:blipFill>
        <p:spPr bwMode="auto">
          <a:xfrm>
            <a:off x="5859460" y="1710944"/>
            <a:ext cx="2762251" cy="363448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7A326B75-49B8-46C3-A5E7-A682F4B745CC}"/>
              </a:ext>
            </a:extLst>
          </p:cNvPr>
          <p:cNvSpPr/>
          <p:nvPr/>
        </p:nvSpPr>
        <p:spPr>
          <a:xfrm>
            <a:off x="6660232" y="6568392"/>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0715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949" y="1740811"/>
            <a:ext cx="8136904" cy="3277820"/>
          </a:xfrm>
          <a:prstGeom prst="rect">
            <a:avLst/>
          </a:prstGeom>
        </p:spPr>
        <p:txBody>
          <a:bodyPr wrap="square">
            <a:spAutoFit/>
          </a:bodyPr>
          <a:lstStyle/>
          <a:p>
            <a:pPr lvl="1" hangingPunct="0">
              <a:lnSpc>
                <a:spcPct val="150000"/>
              </a:lnSpc>
              <a:spcAft>
                <a:spcPts val="1800"/>
              </a:spcAft>
            </a:pPr>
            <a:r>
              <a:rPr lang="zh-TW" altLang="en-US" sz="3200" dirty="0">
                <a:solidFill>
                  <a:srgbClr val="000000"/>
                </a:solidFill>
                <a:latin typeface="微軟正黑體" panose="020B0604030504040204" pitchFamily="34" charset="-120"/>
                <a:ea typeface="微軟正黑體" panose="020B0604030504040204" pitchFamily="34" charset="-120"/>
              </a:rPr>
              <a:t>作为家中一份子，我们应易地而处，了解家人的处境及留意他们的需要。</a:t>
            </a:r>
            <a:endParaRPr lang="en-US" altLang="zh-TW" sz="3200" dirty="0">
              <a:solidFill>
                <a:srgbClr val="000000"/>
              </a:solidFill>
              <a:latin typeface="微軟正黑體" panose="020B0604030504040204" pitchFamily="34" charset="-120"/>
              <a:ea typeface="微軟正黑體" panose="020B0604030504040204" pitchFamily="34" charset="-120"/>
            </a:endParaRPr>
          </a:p>
          <a:p>
            <a:pPr lvl="1" hangingPunct="0">
              <a:lnSpc>
                <a:spcPct val="150000"/>
              </a:lnSpc>
              <a:spcAft>
                <a:spcPts val="1800"/>
              </a:spcAft>
            </a:pPr>
            <a:r>
              <a:rPr lang="zh-TW" altLang="en-US" sz="3200" dirty="0">
                <a:solidFill>
                  <a:srgbClr val="000000"/>
                </a:solidFill>
                <a:latin typeface="微軟正黑體" panose="020B0604030504040204" pitchFamily="34" charset="-120"/>
                <a:ea typeface="微軟正黑體" panose="020B0604030504040204" pitchFamily="34" charset="-120"/>
              </a:rPr>
              <a:t>试在日常生活中</a:t>
            </a:r>
            <a:r>
              <a:rPr lang="zh-TW" altLang="en-US" sz="3200" dirty="0">
                <a:solidFill>
                  <a:srgbClr val="000000"/>
                </a:solidFill>
                <a:latin typeface="標楷體" panose="03000509000000000000" pitchFamily="65" charset="-120"/>
                <a:ea typeface="標楷體" panose="03000509000000000000" pitchFamily="65" charset="-120"/>
              </a:rPr>
              <a:t>，</a:t>
            </a:r>
            <a:r>
              <a:rPr lang="zh-TW" altLang="en-US" sz="3200" dirty="0">
                <a:solidFill>
                  <a:srgbClr val="000000"/>
                </a:solidFill>
                <a:latin typeface="微軟正黑體" panose="020B0604030504040204" pitchFamily="34" charset="-120"/>
                <a:ea typeface="微軟正黑體" panose="020B0604030504040204" pitchFamily="34" charset="-120"/>
              </a:rPr>
              <a:t>以行动多向家人表达真诚的关怀，为他们分忧解难</a:t>
            </a: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5" name="矩形 4">
            <a:extLst>
              <a:ext uri="{FF2B5EF4-FFF2-40B4-BE49-F238E27FC236}">
                <a16:creationId xmlns:a16="http://schemas.microsoft.com/office/drawing/2014/main" id="{9E1E9B5B-663A-4800-AFA5-1D6427967B31}"/>
              </a:ext>
            </a:extLst>
          </p:cNvPr>
          <p:cNvSpPr/>
          <p:nvPr/>
        </p:nvSpPr>
        <p:spPr>
          <a:xfrm>
            <a:off x="2597004" y="476672"/>
            <a:ext cx="3877985"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solidFill>
                  <a:schemeClr val="bg1"/>
                </a:solidFill>
                <a:latin typeface="微軟正黑體" panose="020B0604030504040204" pitchFamily="34" charset="-120"/>
                <a:ea typeface="微軟正黑體" panose="020B0604030504040204" pitchFamily="34" charset="-120"/>
              </a:rPr>
              <a:t>我的行动承诺</a:t>
            </a:r>
            <a:endParaRPr lang="zh-HK" altLang="en-US" sz="4800" b="1" dirty="0">
              <a:solidFill>
                <a:schemeClr val="bg1"/>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912" y="5471324"/>
            <a:ext cx="1068117" cy="997453"/>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6916" y="5425663"/>
            <a:ext cx="1080971" cy="1034566"/>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8686" y="5406401"/>
            <a:ext cx="1081592" cy="1062376"/>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5425662"/>
            <a:ext cx="1099653" cy="1043115"/>
          </a:xfrm>
          <a:prstGeom prst="rect">
            <a:avLst/>
          </a:prstGeom>
        </p:spPr>
      </p:pic>
    </p:spTree>
    <p:extLst>
      <p:ext uri="{BB962C8B-B14F-4D97-AF65-F5344CB8AC3E}">
        <p14:creationId xmlns:p14="http://schemas.microsoft.com/office/powerpoint/2010/main" val="301348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9272E-F1D6-4B4F-B091-CCB645134B72}"/>
              </a:ext>
            </a:extLst>
          </p:cNvPr>
          <p:cNvSpPr txBox="1"/>
          <p:nvPr/>
        </p:nvSpPr>
        <p:spPr>
          <a:xfrm>
            <a:off x="2286000" y="561703"/>
            <a:ext cx="4572000" cy="830997"/>
          </a:xfrm>
          <a:prstGeom prst="rect">
            <a:avLst/>
          </a:prstGeom>
          <a:noFill/>
        </p:spPr>
        <p:txBody>
          <a:bodyPr wrap="square">
            <a:spAutoFit/>
          </a:bodyPr>
          <a:lstStyle/>
          <a:p>
            <a:pPr algn="ctr"/>
            <a:r>
              <a:rPr lang="zh-TW" altLang="en-US" sz="4800" b="1" dirty="0">
                <a:solidFill>
                  <a:schemeClr val="accent3"/>
                </a:solidFill>
                <a:latin typeface="微軟正黑體" panose="020B0604030504040204" pitchFamily="34" charset="-120"/>
                <a:ea typeface="微軟正黑體" panose="020B0604030504040204" pitchFamily="34" charset="-120"/>
              </a:rPr>
              <a:t>总结</a:t>
            </a:r>
            <a:endParaRPr lang="zh-HK" altLang="en-US" sz="4800" b="1" dirty="0">
              <a:solidFill>
                <a:schemeClr val="accent3"/>
              </a:solidFill>
              <a:latin typeface="微軟正黑體" panose="020B0604030504040204" pitchFamily="34" charset="-120"/>
              <a:ea typeface="微軟正黑體" panose="020B0604030504040204" pitchFamily="34" charset="-120"/>
            </a:endParaRPr>
          </a:p>
        </p:txBody>
      </p:sp>
      <p:sp>
        <p:nvSpPr>
          <p:cNvPr id="6" name="TextBox 5">
            <a:extLst>
              <a:ext uri="{FF2B5EF4-FFF2-40B4-BE49-F238E27FC236}">
                <a16:creationId xmlns:a16="http://schemas.microsoft.com/office/drawing/2014/main" id="{CDA5E089-F62F-4DBB-BDB8-19CD6FAA473A}"/>
              </a:ext>
            </a:extLst>
          </p:cNvPr>
          <p:cNvSpPr txBox="1"/>
          <p:nvPr/>
        </p:nvSpPr>
        <p:spPr>
          <a:xfrm>
            <a:off x="941294" y="1532549"/>
            <a:ext cx="7471186" cy="3969100"/>
          </a:xfrm>
          <a:prstGeom prst="rect">
            <a:avLst/>
          </a:prstGeom>
          <a:noFill/>
        </p:spPr>
        <p:txBody>
          <a:bodyPr wrap="square">
            <a:spAutoFit/>
          </a:bodyPr>
          <a:lstStyle/>
          <a:p>
            <a:pPr>
              <a:lnSpc>
                <a:spcPct val="120000"/>
              </a:lnSpc>
              <a:spcBef>
                <a:spcPts val="3000"/>
              </a:spcBef>
            </a:pPr>
            <a:r>
              <a:rPr lang="zh-TW" altLang="en-US" sz="3200" dirty="0">
                <a:solidFill>
                  <a:srgbClr val="535353"/>
                </a:solidFill>
                <a:latin typeface="微軟正黑體" panose="020B0604030504040204" pitchFamily="34" charset="-120"/>
                <a:ea typeface="微軟正黑體" panose="020B0604030504040204" pitchFamily="34" charset="-120"/>
              </a:rPr>
              <a:t>作为家庭的一份子，我们应多体恤家人的难处，</a:t>
            </a:r>
            <a:r>
              <a:rPr lang="zh-TW" altLang="en-US" sz="3200" b="1" dirty="0">
                <a:solidFill>
                  <a:schemeClr val="accent4">
                    <a:lumMod val="75000"/>
                  </a:schemeClr>
                </a:solidFill>
                <a:latin typeface="微軟正黑體" panose="020B0604030504040204" pitchFamily="34" charset="-120"/>
                <a:ea typeface="微軟正黑體" panose="020B0604030504040204" pitchFamily="34" charset="-120"/>
              </a:rPr>
              <a:t>学习将心比己，多包容、体谅家人</a:t>
            </a:r>
            <a:r>
              <a:rPr lang="zh-TW" altLang="en-US" sz="3200" dirty="0">
                <a:solidFill>
                  <a:srgbClr val="535353"/>
                </a:solidFill>
                <a:latin typeface="微軟正黑體" panose="020B0604030504040204" pitchFamily="34" charset="-120"/>
                <a:ea typeface="微軟正黑體" panose="020B0604030504040204" pitchFamily="34" charset="-120"/>
              </a:rPr>
              <a:t>，共同分担家中的大小事务。 </a:t>
            </a:r>
          </a:p>
          <a:p>
            <a:pPr>
              <a:lnSpc>
                <a:spcPct val="120000"/>
              </a:lnSpc>
              <a:spcBef>
                <a:spcPts val="3000"/>
              </a:spcBef>
            </a:pPr>
            <a:r>
              <a:rPr lang="zh-TW" altLang="en-US" sz="3200" b="1" dirty="0">
                <a:solidFill>
                  <a:schemeClr val="accent4">
                    <a:lumMod val="75000"/>
                  </a:schemeClr>
                </a:solidFill>
                <a:latin typeface="微軟正黑體" panose="020B0604030504040204" pitchFamily="34" charset="-120"/>
                <a:ea typeface="微軟正黑體" panose="020B0604030504040204" pitchFamily="34" charset="-120"/>
              </a:rPr>
              <a:t>家人之间应互相关怀与尊重</a:t>
            </a:r>
            <a:r>
              <a:rPr lang="zh-TW" altLang="en-US" sz="3200" dirty="0">
                <a:solidFill>
                  <a:srgbClr val="535353"/>
                </a:solidFill>
                <a:latin typeface="微軟正黑體" panose="020B0604030504040204" pitchFamily="34" charset="-120"/>
                <a:ea typeface="微軟正黑體" panose="020B0604030504040204" pitchFamily="34" charset="-120"/>
              </a:rPr>
              <a:t>，建立和谐的家庭关系，以正面态度共同面对逆境／挑战。</a:t>
            </a:r>
          </a:p>
        </p:txBody>
      </p:sp>
      <p:pic>
        <p:nvPicPr>
          <p:cNvPr id="7" name="Picture 2">
            <a:hlinkClick r:id="rId2"/>
            <a:extLst>
              <a:ext uri="{FF2B5EF4-FFF2-40B4-BE49-F238E27FC236}">
                <a16:creationId xmlns:a16="http://schemas.microsoft.com/office/drawing/2014/main" id="{4F615CCF-BD74-4A0E-AA2D-C5D07BD423B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62" b="14762"/>
          <a:stretch/>
        </p:blipFill>
        <p:spPr bwMode="auto">
          <a:xfrm>
            <a:off x="5178092" y="5005912"/>
            <a:ext cx="3359815" cy="147990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7">
            <a:extLst>
              <a:ext uri="{FF2B5EF4-FFF2-40B4-BE49-F238E27FC236}">
                <a16:creationId xmlns:a16="http://schemas.microsoft.com/office/drawing/2014/main" id="{8BF8D799-2C43-481E-80E4-AE64A91A7A01}"/>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96338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佈景主題">
  <a:themeElements>
    <a:clrScheme name="Custom 4">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0000FF"/>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5E253BE3-076C-4D02-9475-862FCC2E73FA}"/>
</file>

<file path=customXml/itemProps2.xml><?xml version="1.0" encoding="utf-8"?>
<ds:datastoreItem xmlns:ds="http://schemas.openxmlformats.org/officeDocument/2006/customXml" ds:itemID="{97D98110-2B7D-4DBE-A0AE-DA1A1CDE3EFC}"/>
</file>

<file path=customXml/itemProps3.xml><?xml version="1.0" encoding="utf-8"?>
<ds:datastoreItem xmlns:ds="http://schemas.openxmlformats.org/officeDocument/2006/customXml" ds:itemID="{1BBF4732-5719-47D9-B026-9BCDB55D86BB}"/>
</file>

<file path=docProps/app.xml><?xml version="1.0" encoding="utf-8"?>
<Properties xmlns="http://schemas.openxmlformats.org/officeDocument/2006/extended-properties" xmlns:vt="http://schemas.openxmlformats.org/officeDocument/2006/docPropsVTypes">
  <Template>Office Theme</Template>
  <TotalTime>331</TotalTime>
  <Words>1501</Words>
  <Application>Microsoft Office PowerPoint</Application>
  <PresentationFormat>On-screen Show (4:3)</PresentationFormat>
  <Paragraphs>91</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微軟正黑體</vt:lpstr>
      <vt:lpstr>標楷體</vt:lpstr>
      <vt:lpstr>標楷體</vt:lpstr>
      <vt:lpstr>Arial</vt:lpstr>
      <vt:lpstr>Calibri</vt:lpstr>
      <vt:lpstr>Calibri Light</vt:lpstr>
      <vt:lpstr>Montserrat</vt:lpstr>
      <vt:lpstr>Wingdings 2</vt:lpstr>
      <vt:lpstr>Office 佈景主題</vt:lpstr>
      <vt:lpstr>生活事件事例 「我为家人分忧解难」</vt:lpstr>
      <vt:lpstr>PowerPoint Presentation</vt:lpstr>
      <vt:lpstr>PowerPoint Presentation</vt:lpstr>
      <vt:lpstr>PowerPoint Presentation</vt:lpstr>
      <vt:lpstr>影片</vt:lpstr>
      <vt:lpstr>PowerPoint Presentation</vt:lpstr>
      <vt:lpstr>反思问题</vt:lpstr>
      <vt:lpstr>PowerPoint Presentation</vt:lpstr>
      <vt:lpstr>PowerPoint Presentation</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MCNE12</dc:creator>
  <cp:lastModifiedBy>SO, Ka-yan</cp:lastModifiedBy>
  <cp:revision>74</cp:revision>
  <dcterms:created xsi:type="dcterms:W3CDTF">2021-09-29T04:22:10Z</dcterms:created>
  <dcterms:modified xsi:type="dcterms:W3CDTF">2026-01-09T01:54:41Z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