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A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0051" autoAdjust="0"/>
  </p:normalViewPr>
  <p:slideViewPr>
    <p:cSldViewPr snapToGrid="0">
      <p:cViewPr varScale="1">
        <p:scale>
          <a:sx n="130" d="100"/>
          <a:sy n="130" d="100"/>
        </p:scale>
        <p:origin x="26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FE304-180A-4D4D-AE4A-FE5BCC461311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F487-9FAA-4BD0-A39F-93FB24D0CDA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73954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550B8-D211-46BC-BD0B-440450F29137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525A-519A-4797-9051-928BB998A375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22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X_u4o1pxjI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在比赛过程中，教师宜观察学生的表现。在活动后，引导学生反思讨论，并邀请学生分享、交流。</a:t>
            </a: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6043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教师可透过提问引导学生思考，以助学生反思</a:t>
            </a:r>
            <a:r>
              <a:rPr lang="zh-TW" altLang="en-US" sz="1200" b="1" u="sng" kern="1200" dirty="0">
                <a:solidFill>
                  <a:schemeClr val="tx1"/>
                </a:solidFill>
                <a:effectLst/>
                <a:cs typeface="+mn-cs"/>
              </a:rPr>
              <a:t>同理心的重要</a:t>
            </a:r>
            <a:r>
              <a:rPr lang="zh-TW" altLang="en-US" sz="1200" b="1" u="none" kern="1200" dirty="0">
                <a:solidFill>
                  <a:schemeClr val="tx1"/>
                </a:solidFill>
                <a:effectLst/>
                <a:cs typeface="+mn-cs"/>
              </a:rPr>
              <a:t>：</a:t>
            </a:r>
            <a:endParaRPr lang="en-US" altLang="zh-TW" sz="1200" b="1" u="none" kern="1200" dirty="0">
              <a:solidFill>
                <a:schemeClr val="tx1"/>
              </a:solidFill>
              <a:effectLst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引导助人者回顾过程中对他人遭遇的观察（</a:t>
            </a:r>
            <a:r>
              <a:rPr lang="zh-HK" altLang="en-US" b="1" u="sng" dirty="0"/>
              <a:t>洞察力</a:t>
            </a:r>
            <a:r>
              <a:rPr lang="zh-TW" altLang="en-US" dirty="0"/>
              <a:t>）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、个人心情／感受的投射（</a:t>
            </a:r>
            <a:r>
              <a:rPr lang="zh-TW" altLang="en-US" sz="1200" b="1" u="sng" kern="1200" dirty="0">
                <a:solidFill>
                  <a:schemeClr val="tx1"/>
                </a:solidFill>
                <a:effectLst/>
                <a:cs typeface="+mn-cs"/>
              </a:rPr>
              <a:t>同感共情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），帮助其他同学认识同理心</a:t>
            </a: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提醒学生竞争情况下也可以彰显同理心：虽然在竞赛身份是对手，但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在能力范围下，宜设身处地感受他人的处境及困难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（</a:t>
            </a:r>
            <a:r>
              <a:rPr lang="zh-TW" altLang="en-US" sz="1200" b="1" u="sng" kern="1200" dirty="0">
                <a:solidFill>
                  <a:schemeClr val="tx1"/>
                </a:solidFill>
                <a:effectLst/>
                <a:cs typeface="+mn-cs"/>
              </a:rPr>
              <a:t>感同身受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）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，并在适当时候给予协助</a:t>
            </a:r>
            <a:br>
              <a:rPr lang="en-US" altLang="zh-TW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（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教师可以举例日常生活中，竞赛场地互助互勉的例子，让学生认识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帮助别人或需付出但亦是有意义</a:t>
            </a:r>
            <a:r>
              <a:rPr lang="zh-TW" altLang="en-US" dirty="0">
                <a:effectLst/>
              </a:rPr>
              <a:t>。）</a:t>
            </a:r>
            <a:endParaRPr lang="en-US" altLang="zh-TW" dirty="0">
              <a:effectLst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在反思提问过程中，教师需观察学生的响应，并引导学生回顾自己在游戏过程中的行为，有否响应他人的「需要」来给予帮助。</a:t>
            </a: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在小结时宜强调：帮助他人、为他人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付出、予人方便，能发挥群体的互助精神</a:t>
            </a:r>
            <a:r>
              <a:rPr lang="en-HK" altLang="zh-HK" dirty="0">
                <a:effectLst/>
              </a:rPr>
              <a:t> </a:t>
            </a:r>
            <a:r>
              <a:rPr lang="zh-TW" altLang="en-US" dirty="0">
                <a:effectLst/>
              </a:rPr>
              <a:t>（</a:t>
            </a:r>
            <a:r>
              <a:rPr lang="zh-TW" altLang="en-US" b="1" u="sng" dirty="0">
                <a:effectLst/>
              </a:rPr>
              <a:t>利他</a:t>
            </a:r>
            <a:r>
              <a:rPr lang="zh-TW" altLang="en-US" dirty="0">
                <a:effectLst/>
              </a:rPr>
              <a:t>）</a:t>
            </a:r>
            <a:endParaRPr lang="en-HK" altLang="zh-HK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84338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播放影片后，向学生提出思考问题（见后页）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资料</a:t>
            </a: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来源：教育多媒体</a:t>
            </a:r>
            <a:endParaRPr lang="en-US" altLang="zh-TW" sz="1200" b="0" i="0" kern="1200" dirty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影片名称</a:t>
            </a: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sz="1200" dirty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sz="1200" dirty="0">
                <a:latin typeface="DFKai-SB" panose="03000509000000000000" pitchFamily="49" charset="-120"/>
                <a:ea typeface="DFKai-SB" panose="03000509000000000000" pitchFamily="49" charset="-120"/>
              </a:rPr>
              <a:t>正面价值观和积极态度</a:t>
            </a:r>
            <a:r>
              <a:rPr lang="en-US" altLang="zh-TW" sz="1200" dirty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en-US" altLang="zh-TW" dirty="0"/>
              <a:t>(00’51-07’51”)</a:t>
            </a:r>
          </a:p>
          <a:p>
            <a:pPr rtl="0"/>
            <a:r>
              <a:rPr lang="zh-HK" altLang="zh-HK" sz="1200" kern="1200" dirty="0">
                <a:solidFill>
                  <a:schemeClr val="tx1"/>
                </a:solidFill>
                <a:effectLst/>
                <a:cs typeface="+mn-cs"/>
              </a:rPr>
              <a:t>网　　址：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cs typeface="+mn-cs"/>
              </a:rPr>
              <a:t>https://emm.edcity.hk/media/0_9mfvfzvt</a:t>
            </a:r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28481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反思问题旨在让学生从思考莎莲的需要，迁移至在日常生活中观察、辨识旁人的情感所需，学习</a:t>
            </a:r>
            <a:r>
              <a:rPr lang="zh-TW" altLang="en-US" sz="1200" b="1" u="sng" kern="1200" dirty="0">
                <a:solidFill>
                  <a:schemeClr val="tx1"/>
                </a:solidFill>
                <a:effectLst/>
                <a:cs typeface="+mn-cs"/>
              </a:rPr>
              <a:t>感同身受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，多加了解他人的状况，并在适切的时候提供协助。</a:t>
            </a: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教师宜引导学生以同理心感受别人的处境，并主动提供</a:t>
            </a:r>
            <a:r>
              <a:rPr lang="zh-TW" altLang="en-US" sz="1200" b="1" u="sng" kern="1200" dirty="0">
                <a:solidFill>
                  <a:schemeClr val="tx1"/>
                </a:solidFill>
                <a:effectLst/>
                <a:cs typeface="+mn-cs"/>
              </a:rPr>
              <a:t>适切的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协助。</a:t>
            </a: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教师小结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(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参考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)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：</a:t>
            </a: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同理心可以让我们</a:t>
            </a:r>
            <a:r>
              <a:rPr lang="zh-TW" altLang="en-US" b="1" u="sng" dirty="0"/>
              <a:t>设身处地</a:t>
            </a:r>
            <a:r>
              <a:rPr lang="zh-TW" altLang="en-US" dirty="0"/>
              <a:t>了解对方的想法，建立正面积极的人际关系。</a:t>
            </a: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「助人为快乐之本」、「施比受更为有福」，有能力帮助别人是自己的福气。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培养同理心，需要学习</a:t>
            </a:r>
            <a:r>
              <a:rPr lang="zh-TW" altLang="en-US" sz="1200" b="1" i="0" u="sng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分辨他人的情绪与感受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，继而</a:t>
            </a:r>
            <a:r>
              <a:rPr lang="zh-TW" altLang="en-US" sz="1200" b="1" i="0" u="sng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有相应行动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（包括提供帮忙）。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提供协助时，应以响应他人的「需要」为大前题来给予帮助。</a:t>
            </a: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同理心的行为表现不限于帮助他人，</a:t>
            </a:r>
            <a:r>
              <a:rPr lang="zh-HK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愿意理解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、以</a:t>
            </a:r>
            <a:r>
              <a:rPr lang="zh-HK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尊重与平等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的态度与人相处，也是具有同理心的表现。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61522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dirty="0">
                <a:cs typeface="DFKai-SB" panose="03000509000000000000" pitchFamily="49" charset="-120"/>
              </a:rPr>
              <a:t>「</a:t>
            </a:r>
            <a:r>
              <a:rPr lang="zh-TW" altLang="en-US" dirty="0"/>
              <a:t>勿以善小而不为</a:t>
            </a:r>
            <a:r>
              <a:rPr lang="zh-TW" altLang="en-US" sz="1200" dirty="0">
                <a:cs typeface="DFKai-SB" panose="03000509000000000000" pitchFamily="49" charset="-120"/>
              </a:rPr>
              <a:t>」</a:t>
            </a:r>
            <a:r>
              <a:rPr lang="en-US" altLang="zh-TW" dirty="0"/>
              <a:t>: </a:t>
            </a:r>
            <a:r>
              <a:rPr lang="zh-TW" altLang="en-US" dirty="0"/>
              <a:t>不要因为好事微不足道而无心去做。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2417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教师如有时间，可播放以上影片。</a:t>
            </a:r>
            <a:endParaRPr lang="zh-HK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资料</a:t>
            </a: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来源：</a:t>
            </a:r>
            <a:r>
              <a:rPr lang="zh-TW" altLang="en-US" dirty="0"/>
              <a:t>公民教育委员会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影片名称</a:t>
            </a: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sz="1200" dirty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HK" altLang="en-US" dirty="0"/>
              <a:t>香港人情味</a:t>
            </a:r>
            <a:r>
              <a:rPr lang="en-US" altLang="zh-TW" sz="1200" dirty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>
                <a:solidFill>
                  <a:schemeClr val="tx1"/>
                </a:solidFill>
                <a:effectLst/>
                <a:cs typeface="+mn-cs"/>
              </a:rPr>
              <a:t>网　　址：</a:t>
            </a:r>
            <a:r>
              <a:rPr lang="en-US" altLang="zh-HK" dirty="0">
                <a:hlinkClick r:id="rId3"/>
              </a:rPr>
              <a:t>https://www.youtube.com/watch?v=3X_u4o1pxjI</a:t>
            </a:r>
            <a:endParaRPr lang="en-US" altLang="zh-H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92534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教师小结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(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参考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)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：</a:t>
            </a: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邻舍互助／帮助别人反映对他人的尊重，是关爱及为人设想的表现，能促进人际关系及社会和谐。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小区内每个人都少一点计较，多一分关爱，世界定会更美好。</a:t>
            </a:r>
            <a:r>
              <a:rPr lang="en-HK" altLang="zh-HK" dirty="0"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HK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>
                <a:effectLst/>
              </a:rPr>
              <a:t>如学生提出与左邻右里有不愉快的经历时，教师可以引导学生运用同理心思考对方的处境，亦可以补充：虽然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帮助人不一定带来正面的响应，但本着</a:t>
            </a:r>
            <a:r>
              <a:rPr lang="zh-TW" altLang="en-US" sz="1200" dirty="0">
                <a:cs typeface="DFKai-SB" panose="03000509000000000000" pitchFamily="49" charset="-120"/>
              </a:rPr>
              <a:t>「</a:t>
            </a:r>
            <a:r>
              <a:rPr lang="zh-TW" altLang="en-US" dirty="0"/>
              <a:t>勿以善小而不为</a:t>
            </a:r>
            <a:r>
              <a:rPr lang="zh-TW" altLang="en-US" sz="1200" dirty="0">
                <a:cs typeface="DFKai-SB" panose="03000509000000000000" pitchFamily="49" charset="-120"/>
              </a:rPr>
              <a:t>」的精神，多一分互助互谅，小区气氛会更和谐。</a:t>
            </a:r>
            <a:endParaRPr lang="en-HK" altLang="zh-HK" dirty="0">
              <a:effectLst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6807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7000" cy="261219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3127628"/>
            <a:ext cx="7729287" cy="94706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4249994"/>
            <a:ext cx="3702718" cy="20666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1582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4529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2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 dirty="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81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5915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365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5783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370271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370271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713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355601"/>
            <a:ext cx="8369300" cy="8763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9/1/2026</a:t>
            </a:fld>
            <a:endParaRPr lang="zh-HK" alt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7787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000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9/1/2026</a:t>
            </a:fld>
            <a:endParaRPr lang="zh-HK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8214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9/1/2026</a:t>
            </a:fld>
            <a:endParaRPr lang="zh-HK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3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Straight Connector 54"/>
          <p:cNvCxnSpPr/>
          <p:nvPr userDrawn="1"/>
        </p:nvCxnSpPr>
        <p:spPr>
          <a:xfrm>
            <a:off x="4572000" y="2198829"/>
            <a:ext cx="0" cy="34268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9/1/2026</a:t>
            </a:fld>
            <a:endParaRPr lang="zh-HK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5818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Conector recto 60"/>
          <p:cNvCxnSpPr/>
          <p:nvPr userDrawn="1"/>
        </p:nvCxnSpPr>
        <p:spPr>
          <a:xfrm>
            <a:off x="972000" y="5995502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9/1/2026</a:t>
            </a:fld>
            <a:endParaRPr lang="zh-HK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6403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4826000"/>
            <a:ext cx="8369300" cy="16256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381000"/>
            <a:ext cx="8369300" cy="4190999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9/1/2026</a:t>
            </a:fld>
            <a:endParaRPr lang="zh-HK" alt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309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587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1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6" r:id="rId9"/>
    <p:sldLayoutId id="2147483674" r:id="rId10"/>
    <p:sldLayoutId id="2147483677" r:id="rId11"/>
    <p:sldLayoutId id="2147483678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emm.edcity.hk/media/0_9mfvfzvt" TargetMode="Externa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tc/curriculum-development/kla/chi-edu/chinese-culture/Virtue-1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3X_u4o1pxjI" TargetMode="Externa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F5584B-F274-4246-BEC7-6AE199EF5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" y="3056242"/>
            <a:ext cx="7729287" cy="119375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b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「左邻右里」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B0FA2F2-42A6-47EC-AD4C-16A404AAA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342" y="4196119"/>
            <a:ext cx="4797469" cy="2250666"/>
          </a:xfrm>
        </p:spPr>
        <p:txBody>
          <a:bodyPr>
            <a:noAutofit/>
          </a:bodyPr>
          <a:lstStyle/>
          <a:p>
            <a:pPr algn="l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价值观教育</a:t>
            </a:r>
          </a:p>
          <a:p>
            <a:pPr algn="l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高小</a:t>
            </a:r>
          </a:p>
          <a:p>
            <a:pPr algn="l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</a:p>
          <a:p>
            <a:pPr algn="l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德育、公民及国民教育组制作</a:t>
            </a:r>
          </a:p>
          <a:p>
            <a:pPr algn="l"/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</a:p>
        </p:txBody>
      </p:sp>
      <p:pic>
        <p:nvPicPr>
          <p:cNvPr id="6" name="圖片 6">
            <a:extLst>
              <a:ext uri="{FF2B5EF4-FFF2-40B4-BE49-F238E27FC236}">
                <a16:creationId xmlns:a16="http://schemas.microsoft.com/office/drawing/2014/main" id="{FD16D9B7-9652-4A16-87CF-249A9BE6DC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354">
            <a:off x="7352955" y="4987782"/>
            <a:ext cx="1205116" cy="1266801"/>
          </a:xfrm>
          <a:prstGeom prst="rect">
            <a:avLst/>
          </a:prstGeom>
        </p:spPr>
      </p:pic>
      <p:pic>
        <p:nvPicPr>
          <p:cNvPr id="7" name="Picture 2" descr="Neighbours on balconies concept">
            <a:extLst>
              <a:ext uri="{FF2B5EF4-FFF2-40B4-BE49-F238E27FC236}">
                <a16:creationId xmlns:a16="http://schemas.microsoft.com/office/drawing/2014/main" id="{A335061D-62DC-234B-A42A-484FA8F65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7" b="11884"/>
          <a:stretch/>
        </p:blipFill>
        <p:spPr bwMode="auto">
          <a:xfrm>
            <a:off x="2103264" y="356440"/>
            <a:ext cx="493747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1692DD13-8D27-AE43-B204-ACCEFCC07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993362"/>
              </p:ext>
            </p:extLst>
          </p:nvPr>
        </p:nvGraphicFramePr>
        <p:xfrm>
          <a:off x="707523" y="1294010"/>
          <a:ext cx="7728949" cy="5029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1640">
                  <a:extLst>
                    <a:ext uri="{9D8B030D-6E8A-4147-A177-3AD203B41FA5}">
                      <a16:colId xmlns:a16="http://schemas.microsoft.com/office/drawing/2014/main" val="3460353269"/>
                    </a:ext>
                  </a:extLst>
                </a:gridCol>
                <a:gridCol w="5507309">
                  <a:extLst>
                    <a:ext uri="{9D8B030D-6E8A-4147-A177-3AD203B41FA5}">
                      <a16:colId xmlns:a16="http://schemas.microsoft.com/office/drawing/2014/main" val="1970149440"/>
                    </a:ext>
                  </a:extLst>
                </a:gridCol>
              </a:tblGrid>
              <a:tr h="1497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内容概要：</a:t>
                      </a:r>
                      <a:endParaRPr lang="en-US" altLang="zh-HK" sz="2400" b="0" i="0" u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 algn="just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透过比赛活动，让学生反思彼此帮助的重要性。</a:t>
                      </a:r>
                    </a:p>
                    <a:p>
                      <a:pPr marL="457200" indent="-457200" algn="just" defTabSz="91440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透过影片及讨论，鼓励学生以同理心考虑他人的处境和需要，主动关爱和尊重别人，并帮助有需要的人。 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1920685"/>
                  </a:ext>
                </a:extLst>
              </a:tr>
              <a:tr h="1421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学习目标</a:t>
                      </a: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endParaRPr lang="en-HK" altLang="zh-TW" sz="1800" b="0" i="0" u="none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培养学生以同理心考虑他人的处境和需要，乐意帮助他人。</a:t>
                      </a:r>
                    </a:p>
                    <a:p>
                      <a:pPr marL="342900" lvl="0" indent="-342900" algn="just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学习以关爱和尊重的态度和别人相处。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7926119"/>
                  </a:ext>
                </a:extLst>
              </a:tr>
              <a:tr h="8841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价值观和态度：</a:t>
                      </a:r>
                      <a:endParaRPr lang="en-US" sz="2400" b="0" i="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同理心、尊重他人、关爱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704153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CB853-78E8-4B56-92B8-D84C7218B3FE}"/>
              </a:ext>
            </a:extLst>
          </p:cNvPr>
          <p:cNvSpPr txBox="1"/>
          <p:nvPr/>
        </p:nvSpPr>
        <p:spPr>
          <a:xfrm>
            <a:off x="3657600" y="679738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学习活动</a:t>
            </a:r>
            <a:endParaRPr lang="en-US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062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AEDF353-CFDD-480F-9BA4-A7699A98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r="10803" b="2"/>
          <a:stretch/>
        </p:blipFill>
        <p:spPr>
          <a:xfrm>
            <a:off x="1177465" y="4861381"/>
            <a:ext cx="2160000" cy="1619701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838E16B5-8685-49DA-9018-1F58485E0691}"/>
              </a:ext>
            </a:extLst>
          </p:cNvPr>
          <p:cNvSpPr txBox="1"/>
          <p:nvPr/>
        </p:nvSpPr>
        <p:spPr>
          <a:xfrm>
            <a:off x="3776597" y="534806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「你传我接」比赛</a:t>
            </a:r>
            <a:endParaRPr lang="zh-HK" altLang="en-US" sz="3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2064" y="482938"/>
            <a:ext cx="782583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32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比赛规则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两行学生为一组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每组由首两位相邻的同学，一人用左手，另一人用右手，合作用一本书把乒乓球，传到最后两位同学。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然后，邀请一位其他组的同学协助徒手把乒乓球交给老师，最快者胜出。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6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7FBA9A8-2D74-46BC-A2E2-435AD37C435D}"/>
              </a:ext>
            </a:extLst>
          </p:cNvPr>
          <p:cNvSpPr txBox="1"/>
          <p:nvPr/>
        </p:nvSpPr>
        <p:spPr>
          <a:xfrm>
            <a:off x="2286000" y="36647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问题讨论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5560BC5-AF84-4FB0-8A11-E66D1CA34991}"/>
              </a:ext>
            </a:extLst>
          </p:cNvPr>
          <p:cNvSpPr txBox="1">
            <a:spLocks/>
          </p:cNvSpPr>
          <p:nvPr/>
        </p:nvSpPr>
        <p:spPr>
          <a:xfrm>
            <a:off x="618717" y="1625601"/>
            <a:ext cx="7906566" cy="4140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40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72500" indent="-229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2pPr>
            <a:lvl3pPr marL="675000" indent="-202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3pPr>
            <a:lvl4pPr marL="93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4pPr>
            <a:lvl5pPr marL="120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r>
              <a:rPr lang="zh-TW" altLang="en-US" sz="3600" dirty="0">
                <a:solidFill>
                  <a:srgbClr val="535353"/>
                </a:solidFill>
              </a:rPr>
              <a:t>比赛过程中有没有遇到困难？如何解决？</a:t>
            </a:r>
          </a:p>
          <a:p>
            <a:r>
              <a:rPr lang="zh-TW" altLang="en-US" sz="3600" dirty="0">
                <a:solidFill>
                  <a:srgbClr val="535353"/>
                </a:solidFill>
              </a:rPr>
              <a:t>你能否成功邀请其他组的同学帮忙？试简单描述邀请时的过程和感受。</a:t>
            </a:r>
          </a:p>
          <a:p>
            <a:r>
              <a:rPr lang="zh-TW" altLang="en-US" sz="3600" dirty="0">
                <a:solidFill>
                  <a:srgbClr val="535353"/>
                </a:solidFill>
              </a:rPr>
              <a:t>你在过程人曾否出手相助？你为甚么肯予以帮忙？</a:t>
            </a:r>
          </a:p>
        </p:txBody>
      </p:sp>
    </p:spTree>
    <p:extLst>
      <p:ext uri="{BB962C8B-B14F-4D97-AF65-F5344CB8AC3E}">
        <p14:creationId xmlns:p14="http://schemas.microsoft.com/office/powerpoint/2010/main" val="18499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41E40533-736F-47FD-9112-A088F5C8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65126"/>
            <a:ext cx="7357110" cy="866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形 7" descr="視訊攝影機 以實心填滿">
            <a:extLst>
              <a:ext uri="{FF2B5EF4-FFF2-40B4-BE49-F238E27FC236}">
                <a16:creationId xmlns:a16="http://schemas.microsoft.com/office/drawing/2014/main" id="{E16C5184-0A3B-4571-A972-1F2C948B5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0880" y="279176"/>
            <a:ext cx="914400" cy="914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B0EB4D0-805D-4CAA-8404-5C8D8146E531}"/>
              </a:ext>
            </a:extLst>
          </p:cNvPr>
          <p:cNvSpPr/>
          <p:nvPr/>
        </p:nvSpPr>
        <p:spPr>
          <a:xfrm>
            <a:off x="6306930" y="1047235"/>
            <a:ext cx="2538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影片来源：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教育多媒体</a:t>
            </a:r>
            <a:endParaRPr lang="zh-HK" altLang="en-US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60" y="1610654"/>
            <a:ext cx="7919390" cy="493209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7FBA9A8-2D74-46BC-A2E2-435AD37C435D}"/>
              </a:ext>
            </a:extLst>
          </p:cNvPr>
          <p:cNvSpPr txBox="1"/>
          <p:nvPr/>
        </p:nvSpPr>
        <p:spPr>
          <a:xfrm>
            <a:off x="2286000" y="36647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</a:t>
            </a:r>
            <a:r>
              <a:rPr lang="zh-HK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问题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5560BC5-AF84-4FB0-8A11-E66D1CA34991}"/>
              </a:ext>
            </a:extLst>
          </p:cNvPr>
          <p:cNvSpPr txBox="1">
            <a:spLocks/>
          </p:cNvSpPr>
          <p:nvPr/>
        </p:nvSpPr>
        <p:spPr>
          <a:xfrm>
            <a:off x="618717" y="1625601"/>
            <a:ext cx="7906566" cy="4140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40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72500" indent="-229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2pPr>
            <a:lvl3pPr marL="675000" indent="-202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3pPr>
            <a:lvl4pPr marL="93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4pPr>
            <a:lvl5pPr marL="120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r>
              <a:rPr lang="zh-TW" altLang="en-US" sz="3600" dirty="0">
                <a:solidFill>
                  <a:srgbClr val="535353"/>
                </a:solidFill>
              </a:rPr>
              <a:t>假设你是影片中的女同学，你认为邻居</a:t>
            </a:r>
            <a:r>
              <a:rPr lang="zh-TW" altLang="en-US" sz="3600" u="sng" dirty="0">
                <a:solidFill>
                  <a:srgbClr val="535353"/>
                </a:solidFill>
              </a:rPr>
              <a:t>林莎莲</a:t>
            </a:r>
            <a:r>
              <a:rPr lang="zh-TW" altLang="en-US" sz="3600" dirty="0">
                <a:solidFill>
                  <a:srgbClr val="535353"/>
                </a:solidFill>
              </a:rPr>
              <a:t>在生活和学习上会有甚么需要？</a:t>
            </a:r>
          </a:p>
          <a:p>
            <a:r>
              <a:rPr lang="zh-TW" altLang="en-US" sz="3600" dirty="0">
                <a:solidFill>
                  <a:srgbClr val="535353"/>
                </a:solidFill>
              </a:rPr>
              <a:t>「你」和妈妈在街市为</a:t>
            </a:r>
            <a:r>
              <a:rPr lang="zh-TW" altLang="en-US" sz="3600" u="sng" dirty="0">
                <a:solidFill>
                  <a:srgbClr val="535353"/>
                </a:solidFill>
              </a:rPr>
              <a:t>林莎莲</a:t>
            </a:r>
            <a:r>
              <a:rPr lang="zh-TW" altLang="en-US" sz="3600" dirty="0">
                <a:solidFill>
                  <a:srgbClr val="535353"/>
                </a:solidFill>
              </a:rPr>
              <a:t>一家提供协助，是甚么驱使「你」和妈妈这样做？</a:t>
            </a:r>
          </a:p>
        </p:txBody>
      </p:sp>
    </p:spTree>
    <p:extLst>
      <p:ext uri="{BB962C8B-B14F-4D97-AF65-F5344CB8AC3E}">
        <p14:creationId xmlns:p14="http://schemas.microsoft.com/office/powerpoint/2010/main" val="106372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89272E-F1D6-4B4F-B091-CCB645134B72}"/>
              </a:ext>
            </a:extLst>
          </p:cNvPr>
          <p:cNvSpPr txBox="1"/>
          <p:nvPr/>
        </p:nvSpPr>
        <p:spPr>
          <a:xfrm>
            <a:off x="2390887" y="60895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总结</a:t>
            </a:r>
            <a:endParaRPr lang="zh-HK" altLang="en-US" sz="48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CDA5E089-F62F-4DBB-BDB8-19CD6FAA473A}"/>
              </a:ext>
            </a:extLst>
          </p:cNvPr>
          <p:cNvSpPr txBox="1"/>
          <p:nvPr/>
        </p:nvSpPr>
        <p:spPr>
          <a:xfrm>
            <a:off x="941294" y="1595900"/>
            <a:ext cx="7471186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常言道：「勿以善小而不为」、「施比受更为有福」，能帮助别人是自己的福气。若能</a:t>
            </a:r>
            <a:r>
              <a:rPr lang="zh-TW" altLang="en-US" sz="3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以同理心感受别人的处境</a:t>
            </a: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，为有需要的人带来重要的帮助，是很有意义的事。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社会的安定与和谐，除了有赖法律</a:t>
            </a:r>
            <a:br>
              <a:rPr lang="en-US" altLang="zh-TW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和规章去维系，人与人之间的爱和</a:t>
            </a:r>
            <a:br>
              <a:rPr lang="en-US" altLang="zh-TW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关怀同样十分重要。</a:t>
            </a:r>
          </a:p>
        </p:txBody>
      </p:sp>
      <p:pic>
        <p:nvPicPr>
          <p:cNvPr id="5" name="Picture 2" descr="*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87" y="4559446"/>
            <a:ext cx="1547443" cy="154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41E40533-736F-47FD-9112-A088F5C8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65126"/>
            <a:ext cx="7357110" cy="866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课堂延伸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形 7" descr="視訊攝影機 以實心填滿">
            <a:extLst>
              <a:ext uri="{FF2B5EF4-FFF2-40B4-BE49-F238E27FC236}">
                <a16:creationId xmlns:a16="http://schemas.microsoft.com/office/drawing/2014/main" id="{E16C5184-0A3B-4571-A972-1F2C948B5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8580" y="279176"/>
            <a:ext cx="914400" cy="914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B0EB4D0-805D-4CAA-8404-5C8D8146E531}"/>
              </a:ext>
            </a:extLst>
          </p:cNvPr>
          <p:cNvSpPr/>
          <p:nvPr/>
        </p:nvSpPr>
        <p:spPr>
          <a:xfrm>
            <a:off x="5765800" y="1047235"/>
            <a:ext cx="307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影片来源：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公民教育委员会</a:t>
            </a:r>
            <a:endParaRPr lang="zh-HK" altLang="en-US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09" y="1570526"/>
            <a:ext cx="4773582" cy="483454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2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7FBA9A8-2D74-46BC-A2E2-435AD37C435D}"/>
              </a:ext>
            </a:extLst>
          </p:cNvPr>
          <p:cNvSpPr txBox="1"/>
          <p:nvPr/>
        </p:nvSpPr>
        <p:spPr>
          <a:xfrm>
            <a:off x="2286000" y="36647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延伸思考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5560BC5-AF84-4FB0-8A11-E66D1CA34991}"/>
              </a:ext>
            </a:extLst>
          </p:cNvPr>
          <p:cNvSpPr txBox="1">
            <a:spLocks/>
          </p:cNvSpPr>
          <p:nvPr/>
        </p:nvSpPr>
        <p:spPr>
          <a:xfrm>
            <a:off x="618717" y="1739901"/>
            <a:ext cx="7906566" cy="4140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40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72500" indent="-229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2pPr>
            <a:lvl3pPr marL="675000" indent="-202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3pPr>
            <a:lvl4pPr marL="93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4pPr>
            <a:lvl5pPr marL="120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pPr algn="just" hangingPunct="0"/>
            <a:r>
              <a:rPr lang="zh-TW" altLang="en-US" sz="3600" dirty="0">
                <a:solidFill>
                  <a:srgbClr val="535353"/>
                </a:solidFill>
              </a:rPr>
              <a:t>在日常生活中，你有了解左邻右里的需要吗？试分享你怎样易地而处，展现对邻舍的关怀。</a:t>
            </a:r>
          </a:p>
          <a:p>
            <a:pPr algn="just" hangingPunct="0"/>
            <a:r>
              <a:rPr lang="zh-TW" altLang="en-US" sz="3600" dirty="0">
                <a:solidFill>
                  <a:srgbClr val="535353"/>
                </a:solidFill>
              </a:rPr>
              <a:t>你认为我们为甚么要加强邻舍互助？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25" y="4397312"/>
            <a:ext cx="2700000" cy="1800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71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自訂 7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C0CF3A"/>
      </a:hlink>
      <a:folHlink>
        <a:srgbClr val="C0CF3A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CA70E9D8-9ACF-4818-A11A-C606BFADF3B4}"/>
</file>

<file path=customXml/itemProps2.xml><?xml version="1.0" encoding="utf-8"?>
<ds:datastoreItem xmlns:ds="http://schemas.openxmlformats.org/officeDocument/2006/customXml" ds:itemID="{389AA1AD-8038-4EFF-B28F-D89B0214F8E1}"/>
</file>

<file path=customXml/itemProps3.xml><?xml version="1.0" encoding="utf-8"?>
<ds:datastoreItem xmlns:ds="http://schemas.openxmlformats.org/officeDocument/2006/customXml" ds:itemID="{23C825D6-89D7-4156-839B-EC3E0AA39EE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1441</Words>
  <Application>Microsoft Office PowerPoint</Application>
  <PresentationFormat>On-screen Show (4:3)</PresentationFormat>
  <Paragraphs>79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微軟正黑體</vt:lpstr>
      <vt:lpstr>DFKai-SB</vt:lpstr>
      <vt:lpstr>Arial</vt:lpstr>
      <vt:lpstr>Calibri</vt:lpstr>
      <vt:lpstr>Calibri Light</vt:lpstr>
      <vt:lpstr>Montserrat</vt:lpstr>
      <vt:lpstr>Wingdings 2</vt:lpstr>
      <vt:lpstr>Office 佈景主題</vt:lpstr>
      <vt:lpstr>生活事件事例 「左邻右里」</vt:lpstr>
      <vt:lpstr>PowerPoint Presentation</vt:lpstr>
      <vt:lpstr>PowerPoint Presentation</vt:lpstr>
      <vt:lpstr>PowerPoint Presentation</vt:lpstr>
      <vt:lpstr>影片</vt:lpstr>
      <vt:lpstr>PowerPoint Presentation</vt:lpstr>
      <vt:lpstr>PowerPoint Presentation</vt:lpstr>
      <vt:lpstr>课堂延伸</vt:lpstr>
      <vt:lpstr>PowerPoint Presentation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MCNE12</dc:creator>
  <cp:lastModifiedBy>SO, Ka-yan</cp:lastModifiedBy>
  <cp:revision>66</cp:revision>
  <dcterms:created xsi:type="dcterms:W3CDTF">2021-09-29T04:22:10Z</dcterms:created>
  <dcterms:modified xsi:type="dcterms:W3CDTF">2026-01-09T02:04:23Z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