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265" r:id="rId3"/>
    <p:sldId id="266" r:id="rId4"/>
    <p:sldId id="267" r:id="rId5"/>
    <p:sldId id="260" r:id="rId6"/>
    <p:sldId id="271" r:id="rId7"/>
    <p:sldId id="261" r:id="rId8"/>
    <p:sldId id="269" r:id="rId9"/>
    <p:sldId id="268" r:id="rId10"/>
    <p:sldId id="272" r:id="rId11"/>
    <p:sldId id="264" r:id="rId12"/>
    <p:sldId id="273" r:id="rId13"/>
    <p:sldId id="274" r:id="rId14"/>
    <p:sldId id="275" r:id="rId15"/>
    <p:sldId id="276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9D"/>
    <a:srgbClr val="006600"/>
    <a:srgbClr val="333399"/>
    <a:srgbClr val="0033CC"/>
    <a:srgbClr val="FFFF99"/>
    <a:srgbClr val="FF3399"/>
    <a:srgbClr val="3333FF"/>
    <a:srgbClr val="333300"/>
    <a:srgbClr val="66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723" autoAdjust="0"/>
  </p:normalViewPr>
  <p:slideViewPr>
    <p:cSldViewPr snapToGrid="0">
      <p:cViewPr>
        <p:scale>
          <a:sx n="125" d="100"/>
          <a:sy n="125" d="100"/>
        </p:scale>
        <p:origin x="2790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A2C63-8B5C-4DE0-BDE5-7FF5A1C14703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1CC06-0C81-4F81-8099-B9B2FDAA1A4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89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6082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教师可因应校本情况和学生需要，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先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提供合适的日常生活情境作讨论例子，引导学生反思和分享如何面对该处境。</a:t>
            </a: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例子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（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参考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）：</a:t>
            </a:r>
            <a:endParaRPr lang="en-US" altLang="zh-TW" sz="12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如片中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Cindy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的同学叫她一起去买限量版新款球鞋／手机款式日新月异，是否应该追求新的款式？还是应抱持「够用就好」、「应买得买」的态度？</a:t>
            </a:r>
            <a:endParaRPr lang="en-US" altLang="zh-TW" sz="12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如片中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Cindy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妈妈取舍是否丢弃有纪念价值的旧物，应按其实用价值取舍？还的按纪念价值保留？</a:t>
            </a:r>
            <a:endParaRPr lang="en-US" altLang="zh-TW" sz="12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升学会结织到新的朋友，如何与旧友维系感情？</a:t>
            </a:r>
            <a:endParaRPr lang="en-US" altLang="zh-TW" sz="12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zh-HK" sz="12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自由作答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 </a:t>
            </a: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在学生分享后教师可作总结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：</a:t>
            </a:r>
            <a:endParaRPr lang="en-US" altLang="zh-TW" sz="12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我们要学懂知足常乐，当自己觉得缺乏甚么而很想去买前，先看看自己所拥有的可能已经很多，应衡量实际需要和情况作出选择。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我们必须明白每一件东西都有其价值和意义，并学会懂得珍惜身边拥有的一切 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对于每天身边的人与事都能以感恩，珍惜的态度面对。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6161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教师可向学生解释这句说话的意思，并邀请他们分享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一些相关的经历。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5889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4205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教师可因应学生情况设计相关活动及展示学习成果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戏剧表演、拍摄照片配上文字、微电影等）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12153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0674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15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2951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120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851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022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467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2086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按图片以观看《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妈妈的高跟鞋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》短片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片长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1533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4990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教师可将学生分为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人一组，进行讨论。</a:t>
            </a: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反思问题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参考答案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现在修鞋店不多，不容易找；很多都说鞋太旧无法修补。</a:t>
            </a:r>
            <a:endParaRPr lang="en-US" altLang="zh-TW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arenR"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追问：为甚么修鞋店会越来越少？</a:t>
            </a:r>
            <a:endParaRPr lang="en-US" altLang="zh-TW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因为现今社会资源较为充裕，对象破了、坏了多会买新的，较少人会考虑修补／修理旧物</a:t>
            </a:r>
            <a:endParaRPr lang="en-US" altLang="zh-TW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追问：这反映了现今社会上人们对旧物抱持怎样的态度？</a:t>
            </a:r>
            <a:endParaRPr lang="en-US" altLang="zh-TW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不懂珍惜，多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追求新鲜感，希望拥有最新款式的物品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不懂感恩自己拥有的一切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自由作答（如学生同意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Cindy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的说法，教师可按题一追问题目引导学生思考）</a:t>
            </a:r>
            <a:endParaRPr lang="en-US" altLang="zh-TW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伯伯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希望她在过程中明白事物的价值不应单单以金钱衡量，每件事物、每份工作都有其价值和意义，让她反思身边事物对她的价值，不要一味追求新款式。</a:t>
            </a:r>
            <a:endParaRPr lang="en-US" altLang="zh-TW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自由作答（教师可从以下角度引导学生思考）</a:t>
            </a:r>
            <a:endParaRPr lang="en-US" altLang="zh-TW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日新月异的时代，应该继续保留旧有的，还是一切都用新的取代？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旧的事物（如补鞋业）有它值得保留的价值吗？为甚么？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如果人人都只抱持「东西坏了便买新」态度，结果会甚样？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1CC06-0C81-4F81-8099-B9B2FDAA1A49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491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270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32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7860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0345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6379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4485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292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1839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83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1678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单击图标以新增图片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0098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D9CB-C3F4-4830-B65E-01197A80713F}" type="datetimeFigureOut">
              <a:rPr lang="zh-HK" altLang="en-US" smtClean="0"/>
              <a:t>9/1/2026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C9F2-BA7C-476D-8CDB-F61AED3EB45B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935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b.gov.hk/attachment/tc/curriculum-development/4-key-tasks/moral-civic/mpd2019/MPA%20Website%20update%202020/Gratitude_Cherishing_Overall%20Summary_2019-2020.docx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emm.edcity.hk/media/1_wok3nsmx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1826" y="4241801"/>
            <a:ext cx="8887522" cy="29623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zh-TW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妈妈的高跟鞋</a:t>
            </a:r>
            <a:endParaRPr lang="en-US" altLang="zh-TW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感恩身边事</a:t>
            </a:r>
            <a:r>
              <a:rPr lang="en-US" altLang="zh-TW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珍惜身边人</a:t>
            </a:r>
            <a:r>
              <a:rPr lang="en-US" altLang="zh-TW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</a:p>
          <a:p>
            <a:pPr algn="just"/>
            <a:r>
              <a:rPr lang="en-US" altLang="zh-TW" sz="44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3333FF"/>
                    </a:gs>
                    <a:gs pos="74000">
                      <a:srgbClr val="00B050"/>
                    </a:gs>
                    <a:gs pos="97000">
                      <a:srgbClr val="3333FF"/>
                    </a:gs>
                    <a:gs pos="100000">
                      <a:srgbClr val="0066F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</a:p>
          <a:p>
            <a:pPr algn="just"/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257707" y="2787557"/>
            <a:ext cx="3139321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zh-TW" alt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价值观教育</a:t>
            </a:r>
          </a:p>
          <a:p>
            <a:r>
              <a:rPr lang="zh-TW" alt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高小及初中</a:t>
            </a:r>
          </a:p>
          <a:p>
            <a:r>
              <a:rPr lang="zh-TW" alt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</a:t>
            </a:r>
            <a:endParaRPr lang="en-US" altLang="zh-TW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德育、公民及国民教育组制作</a:t>
            </a:r>
          </a:p>
          <a:p>
            <a:r>
              <a:rPr lang="en-US" altLang="zh-TW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7707" y="6416534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6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101" y="1442334"/>
            <a:ext cx="7063882" cy="281982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我们每天都有机会遇见新的人与事，我们应如何看待旧事旧物？对于新事物的出现，我们又应抱甚么态度去面对呢？</a:t>
            </a:r>
            <a:endParaRPr lang="zh-TW" altLang="zh-HK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94211" y="436812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反思问题（二）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1" y="3788862"/>
            <a:ext cx="3226440" cy="27008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378">
            <a:off x="5425043" y="3992178"/>
            <a:ext cx="3243606" cy="24852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455378">
            <a:off x="5948171" y="4527360"/>
            <a:ext cx="2785030" cy="141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抱持的</a:t>
            </a:r>
            <a:r>
              <a:rPr lang="zh-TW" altLang="zh-HK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价值观和态度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？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  <a:p>
            <a:pPr>
              <a:lnSpc>
                <a:spcPts val="36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  <a:sym typeface="Wingdings 2" panose="05020102010507070707" pitchFamily="18" charset="2"/>
              </a:rPr>
              <a:t>薪火相传？传统？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  <a:sym typeface="Wingdings 2" panose="05020102010507070707" pitchFamily="18" charset="2"/>
              </a:rPr>
              <a:t> </a:t>
            </a:r>
            <a:endParaRPr lang="en-US" altLang="zh-TW" dirty="0">
              <a:solidFill>
                <a:schemeClr val="bg2">
                  <a:lumMod val="25000"/>
                </a:schemeClr>
              </a:solidFill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  <a:p>
            <a:pPr>
              <a:lnSpc>
                <a:spcPts val="36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送旧迎新？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  <a:latin typeface="華康華綜體W5" panose="020B0509000000000000" pitchFamily="49" charset="-120"/>
                <a:ea typeface="華康華綜體W5" panose="020B0509000000000000" pitchFamily="49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7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 contrast="-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742951" y="633351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补鞋店伯伯的话</a:t>
            </a:r>
            <a:r>
              <a:rPr lang="zh-HK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875930" y="1532438"/>
            <a:ext cx="7886700" cy="1873796"/>
          </a:xfrm>
          <a:prstGeom prst="wedgeRoundRectCallout">
            <a:avLst>
              <a:gd name="adj1" fmla="val -32546"/>
              <a:gd name="adj2" fmla="val 665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schemeClr val="accent1">
                <a:alpha val="87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值不值得不是用金钱来衡量的。鞋是死物，因为不是你的，你对它没有感情。但对于这对鞋的主人来说，这对鞋陪伴她走过重要的人生路，所以烂了也舍不得丢，我能帮她修补好，令她可以再穿上，我就觉得值得了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0" y="3557038"/>
            <a:ext cx="2686637" cy="35072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41" y="3698749"/>
            <a:ext cx="4341585" cy="25775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48226" y="4987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你对这番话有甚么看法？</a:t>
            </a:r>
            <a:endParaRPr lang="en-US" altLang="zh-TW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你也有类似的故事吗</a:t>
            </a:r>
            <a:r>
              <a:rPr lang="zh-TW" altLang="en-US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7547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385785" y="2732800"/>
            <a:ext cx="4257675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延伸活动</a:t>
            </a:r>
          </a:p>
        </p:txBody>
      </p:sp>
      <p:pic>
        <p:nvPicPr>
          <p:cNvPr id="4" name="19309071_footsteps-on-asphalt-high-heels_by_soundfxgarden_preview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0" end="13553.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499" y="6991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400050" y="1537299"/>
            <a:ext cx="8115300" cy="1933575"/>
          </a:xfrm>
          <a:prstGeom prst="roundRect">
            <a:avLst/>
          </a:prstGeom>
          <a:solidFill>
            <a:schemeClr val="accent1">
              <a:alpha val="18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0363" y="1840627"/>
            <a:ext cx="8004987" cy="1452722"/>
          </a:xfrm>
        </p:spPr>
        <p:txBody>
          <a:bodyPr>
            <a:noAutofit/>
          </a:bodyPr>
          <a:lstStyle/>
          <a:p>
            <a:pPr marL="354013" indent="-354013" algn="ctr">
              <a:lnSpc>
                <a:spcPts val="4500"/>
              </a:lnSpc>
              <a:buNone/>
            </a:pP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将你一件一直舍不得丢弃的东西带回</a:t>
            </a:r>
            <a:endParaRPr lang="en-US" altLang="zh-TW" sz="3200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 algn="ctr">
              <a:lnSpc>
                <a:spcPts val="4500"/>
              </a:lnSpc>
              <a:buNone/>
            </a:pP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学校</a:t>
            </a:r>
            <a:r>
              <a:rPr lang="zh-TW" altLang="zh-HK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，与同学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HK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享</a:t>
            </a:r>
            <a:r>
              <a:rPr lang="zh-TW" altLang="en-US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背后的故事</a:t>
            </a:r>
            <a:r>
              <a:rPr lang="zh-TW" altLang="zh-HK" sz="32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552838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HK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延伸活动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3942018"/>
            <a:ext cx="3584558" cy="26750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470874"/>
            <a:ext cx="2045336" cy="33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3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685800" y="2974185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教师参考数据</a:t>
            </a:r>
            <a:endParaRPr lang="zh-HK" alt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19309071_footsteps-on-asphalt-high-heels_by_soundfxgarden_prev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070" end="13553.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8499" y="6991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6" y="662400"/>
            <a:ext cx="8769890" cy="5941600"/>
          </a:xfrm>
          <a:prstGeom prst="rect">
            <a:avLst/>
          </a:prstGeom>
        </p:spPr>
      </p:pic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xfrm>
            <a:off x="2700193" y="897741"/>
            <a:ext cx="384077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教师参考数据</a:t>
            </a:r>
            <a:endParaRPr lang="zh-HK" altLang="en-US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29203" y="2011933"/>
            <a:ext cx="43827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主要学习领域／学科与</a:t>
            </a:r>
            <a:r>
              <a:rPr lang="zh-TW" altLang="en-US" sz="2000" dirty="0">
                <a:solidFill>
                  <a:srgbClr val="B21E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「感恩珍惜」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相关的课题举隅</a:t>
            </a:r>
            <a:endParaRPr lang="zh-TW" altLang="zh-HK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2000" dirty="0">
                <a:hlinkClick r:id="rId5"/>
              </a:rPr>
              <a:t>https://www.edb.gov.hk/attachment/tc/curriculum-development/4-key-tasks/moral-civic/mpd2019/MPA%20Website%20update%202020/Gratitude_Cherishing_Overall%20Summary_2019-2020.docx</a:t>
            </a:r>
            <a:endParaRPr lang="en-US" altLang="zh-HK" sz="2000" dirty="0"/>
          </a:p>
          <a:p>
            <a:endParaRPr lang="en-US" altLang="zh-HK" sz="2000" dirty="0"/>
          </a:p>
          <a:p>
            <a:endParaRPr lang="en-US" altLang="zh-HK" sz="2000" dirty="0"/>
          </a:p>
          <a:p>
            <a:endParaRPr lang="en-US" altLang="zh-HK" sz="2000" dirty="0"/>
          </a:p>
        </p:txBody>
      </p:sp>
    </p:spTree>
    <p:extLst>
      <p:ext uri="{BB962C8B-B14F-4D97-AF65-F5344CB8AC3E}">
        <p14:creationId xmlns:p14="http://schemas.microsoft.com/office/powerpoint/2010/main" val="1714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29049" y="2659925"/>
            <a:ext cx="387798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5503" y="64390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  <p:pic>
        <p:nvPicPr>
          <p:cNvPr id="6" name="19309071_footsteps-on-asphalt-high-heels_by_soundfxgarden_preview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0" end="13553.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499" y="6991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98" y="-229758"/>
            <a:ext cx="9643381" cy="708775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44272" y="510261"/>
            <a:ext cx="7573251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HK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  <a:endParaRPr lang="zh-TW" altLang="zh-HK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学习目标</a:t>
            </a:r>
            <a:r>
              <a:rPr lang="en-US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algn="just">
              <a:lnSpc>
                <a:spcPts val="4000"/>
              </a:lnSpc>
              <a:buAutoNum type="arabicPeriod"/>
            </a:pPr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让学生</a:t>
            </a:r>
            <a:r>
              <a:rPr lang="zh-HK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白每一件东西都有其价值和意义，并学会懂得珍惜身边拥有的一切</a:t>
            </a:r>
            <a:r>
              <a:rPr lang="en-US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algn="just">
              <a:lnSpc>
                <a:spcPts val="4000"/>
              </a:lnSpc>
              <a:buFontTx/>
              <a:buAutoNum type="arabicPeriod"/>
            </a:pPr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培养学生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以感恩、珍惜的态度面对身边的人与事。</a:t>
            </a:r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algn="just">
              <a:lnSpc>
                <a:spcPts val="4000"/>
              </a:lnSpc>
              <a:buAutoNum type="arabicPeriod"/>
            </a:pPr>
            <a:endParaRPr lang="zh-TW" altLang="zh-HK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价值观和态度：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感恩、珍惜、关爱</a:t>
            </a:r>
            <a:endParaRPr lang="zh-HK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956204" y="61469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0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04057" y="2336799"/>
            <a:ext cx="4630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短片简介</a:t>
            </a:r>
            <a:endParaRPr lang="en-US" altLang="zh-TW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2505" y="6320898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43" y="1303714"/>
            <a:ext cx="3338286" cy="51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43681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4068" y="1496918"/>
            <a:ext cx="473559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lnSpc>
                <a:spcPts val="4800"/>
              </a:lnSpc>
            </a:pPr>
            <a:r>
              <a:rPr lang="en-US" altLang="zh-TW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的妈妈有一双已收藏很久的高跟鞋，</a:t>
            </a:r>
            <a:r>
              <a:rPr lang="en-US" altLang="zh-TW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对妈妈这双看似平平无奇的高跟鞋充满好奇：「究竟妈妈为何始终不肯丢弃这双鞋呢？」。一天，</a:t>
            </a:r>
            <a:r>
              <a:rPr lang="en-US" altLang="zh-TW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sz="2400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趁妈妈不在时偷穿这双高跟鞋，怎料不小心弄坏了，无奈只好找补鞋师傅，希望能回复原貌</a:t>
            </a:r>
            <a:r>
              <a:rPr lang="en-US" altLang="zh-TW" sz="2400" dirty="0">
                <a:ln/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en-US" altLang="zh-TW" sz="2400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2700" y="676981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短片简介－妈妈的高跟鞋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299869"/>
            <a:ext cx="3410857" cy="34108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8" y="2299868"/>
            <a:ext cx="3410857" cy="34108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6" y="2299868"/>
            <a:ext cx="3410857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09" y="1714500"/>
            <a:ext cx="5527702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39193" y="2856884"/>
            <a:ext cx="248576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1036" y="513103"/>
            <a:ext cx="7913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观看短片</a:t>
            </a:r>
            <a:endParaRPr lang="en-US" altLang="zh-TW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56205" y="6451703"/>
            <a:ext cx="2187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rgbClr val="333300"/>
                </a:solidFill>
              </a:rPr>
              <a:t>Images: www.freepik.com</a:t>
            </a:r>
            <a:endParaRPr lang="zh-HK" altLang="en-US" sz="1100" dirty="0">
              <a:solidFill>
                <a:srgbClr val="333300"/>
              </a:solidFill>
            </a:endParaRPr>
          </a:p>
        </p:txBody>
      </p:sp>
      <p:pic>
        <p:nvPicPr>
          <p:cNvPr id="7" name="圖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1305697" y="2390355"/>
            <a:ext cx="4783016" cy="2557074"/>
          </a:xfrm>
          <a:prstGeom prst="rect">
            <a:avLst/>
          </a:prstGeom>
        </p:spPr>
      </p:pic>
      <p:pic>
        <p:nvPicPr>
          <p:cNvPr id="3" name="圖片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2" y="782893"/>
            <a:ext cx="6655856" cy="60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28677"/>
            <a:ext cx="914400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</a:p>
        </p:txBody>
      </p:sp>
      <p:pic>
        <p:nvPicPr>
          <p:cNvPr id="4" name="19309071_footsteps-on-asphalt-high-heels_by_soundfxgarden_preview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0" end="13553.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499" y="6991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031" y="1394995"/>
            <a:ext cx="8484169" cy="510802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44513" indent="-544513" algn="just">
              <a:lnSpc>
                <a:spcPct val="150000"/>
              </a:lnSpc>
              <a:buAutoNum type="arabicPeriod"/>
            </a:pP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在寻找补鞋店的过程中遇到甚么困难</a:t>
            </a: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544513" indent="-544513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说</a:t>
            </a: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「东西用烂了，旧了，买新的也很正常。」你对这番话有甚么看法</a:t>
            </a: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HK" dirty="0">
              <a:ln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4513" indent="-544513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在补鞋店避雨期间，伯伯为何叫</a:t>
            </a: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Cindy</a:t>
            </a: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尝试一起修补鞋子</a:t>
            </a:r>
            <a:r>
              <a:rPr lang="en-US" altLang="zh-HK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544513" indent="-544513" algn="just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TW" altLang="en-US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你怎样看修补鞋店在现代社会的价值</a:t>
            </a:r>
            <a:r>
              <a:rPr lang="en-US" altLang="zh-TW" dirty="0">
                <a:ln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94210" y="436812"/>
            <a:ext cx="4134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反思问题（一）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78" y="4622800"/>
            <a:ext cx="2054317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8C85C871-CBCB-4D20-8E8F-7875FD3494C7}"/>
</file>

<file path=customXml/itemProps2.xml><?xml version="1.0" encoding="utf-8"?>
<ds:datastoreItem xmlns:ds="http://schemas.openxmlformats.org/officeDocument/2006/customXml" ds:itemID="{478E97D5-D6BE-49FE-8D20-238F0D0CB7F3}"/>
</file>

<file path=customXml/itemProps3.xml><?xml version="1.0" encoding="utf-8"?>
<ds:datastoreItem xmlns:ds="http://schemas.openxmlformats.org/officeDocument/2006/customXml" ds:itemID="{AF938928-C150-4110-9A28-7FD3C646419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11259</TotalTime>
  <Words>1329</Words>
  <Application>Microsoft Office PowerPoint</Application>
  <PresentationFormat>On-screen Show (4:3)</PresentationFormat>
  <Paragraphs>98</Paragraphs>
  <Slides>15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華康華綜體W5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教师参考数据</vt:lpstr>
      <vt:lpstr>教师参考数据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</dc:creator>
  <cp:lastModifiedBy>SO, Ka-yan</cp:lastModifiedBy>
  <cp:revision>164</cp:revision>
  <cp:lastPrinted>2020-07-13T06:47:37Z</cp:lastPrinted>
  <dcterms:created xsi:type="dcterms:W3CDTF">2020-06-23T02:21:01Z</dcterms:created>
  <dcterms:modified xsi:type="dcterms:W3CDTF">2026-01-09T02:21:28Z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