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3"/>
  </p:notesMasterIdLst>
  <p:sldIdLst>
    <p:sldId id="256" r:id="rId2"/>
    <p:sldId id="257" r:id="rId3"/>
    <p:sldId id="270" r:id="rId4"/>
    <p:sldId id="271" r:id="rId5"/>
    <p:sldId id="272" r:id="rId6"/>
    <p:sldId id="259" r:id="rId7"/>
    <p:sldId id="260" r:id="rId8"/>
    <p:sldId id="267" r:id="rId9"/>
    <p:sldId id="268" r:id="rId10"/>
    <p:sldId id="269" r:id="rId11"/>
    <p:sldId id="266"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77878" autoAdjust="0"/>
  </p:normalViewPr>
  <p:slideViewPr>
    <p:cSldViewPr snapToGrid="0">
      <p:cViewPr varScale="1">
        <p:scale>
          <a:sx n="126" d="100"/>
          <a:sy n="126" d="100"/>
        </p:scale>
        <p:origin x="2712"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18FD4A-E634-4EE8-BC9B-A3F3AC6875DC}" type="datetimeFigureOut">
              <a:rPr lang="zh-HK" altLang="en-US" smtClean="0"/>
              <a:t>9/1/2026</a:t>
            </a:fld>
            <a:endParaRPr lang="zh-HK" altLang="en-US" dirty="0"/>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F7BA25-99BD-409F-BE4D-578BCA6CFC78}" type="slidenum">
              <a:rPr lang="zh-HK" altLang="en-US" smtClean="0"/>
              <a:t>‹#›</a:t>
            </a:fld>
            <a:endParaRPr lang="zh-HK" altLang="en-US" dirty="0"/>
          </a:p>
        </p:txBody>
      </p:sp>
    </p:spTree>
    <p:extLst>
      <p:ext uri="{BB962C8B-B14F-4D97-AF65-F5344CB8AC3E}">
        <p14:creationId xmlns:p14="http://schemas.microsoft.com/office/powerpoint/2010/main" val="64933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spc="100" baseline="0"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1</a:t>
            </a:fld>
            <a:endParaRPr lang="zh-HK" altLang="en-US" dirty="0"/>
          </a:p>
        </p:txBody>
      </p:sp>
    </p:spTree>
    <p:extLst>
      <p:ext uri="{BB962C8B-B14F-4D97-AF65-F5344CB8AC3E}">
        <p14:creationId xmlns:p14="http://schemas.microsoft.com/office/powerpoint/2010/main" val="165078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课堂中，同学学习以同理心去体谅别人，</a:t>
            </a:r>
            <a:r>
              <a:rPr lang="zh-TW" altLang="en-US"/>
              <a:t>并</a:t>
            </a:r>
            <a:r>
              <a:rPr lang="en-US"/>
              <a:t>以「同理心」感受别</a:t>
            </a:r>
            <a:r>
              <a:rPr lang="zh-TW" altLang="en-US"/>
              <a:t>人的感受，发挥守望相助的精神。教师可</a:t>
            </a:r>
            <a:r>
              <a:rPr lang="en-US"/>
              <a:t>请学生撰写助人记</a:t>
            </a:r>
            <a:r>
              <a:rPr lang="zh-TW" altLang="en-US"/>
              <a:t>录，并于一段时间后</a:t>
            </a:r>
            <a:r>
              <a:rPr lang="en-US" altLang="zh-TW"/>
              <a:t>(</a:t>
            </a:r>
            <a:r>
              <a:rPr lang="zh-TW" altLang="en-US"/>
              <a:t>如一至两星期</a:t>
            </a:r>
            <a:r>
              <a:rPr lang="en-US" altLang="zh-TW"/>
              <a:t>)</a:t>
            </a:r>
            <a:r>
              <a:rPr lang="zh-TW" altLang="en-US"/>
              <a:t>收回分享或讨论。</a:t>
            </a:r>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10</a:t>
            </a:fld>
            <a:endParaRPr lang="zh-HK" altLang="en-US" dirty="0"/>
          </a:p>
        </p:txBody>
      </p:sp>
    </p:spTree>
    <p:extLst>
      <p:ext uri="{BB962C8B-B14F-4D97-AF65-F5344CB8AC3E}">
        <p14:creationId xmlns:p14="http://schemas.microsoft.com/office/powerpoint/2010/main" val="417692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教师可引用有关助人为乐的中华名言作出总结</a:t>
            </a:r>
            <a:endParaRPr lang="en-US" altLang="zh-TW" dirty="0"/>
          </a:p>
          <a:p>
            <a:r>
              <a:rPr lang="zh-TW" altLang="en-US"/>
              <a:t>鼓励学生在日常活中实践关怀别人和守望相助的精神。</a:t>
            </a:r>
          </a:p>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11</a:t>
            </a:fld>
            <a:endParaRPr lang="zh-HK" altLang="en-US" dirty="0"/>
          </a:p>
        </p:txBody>
      </p:sp>
    </p:spTree>
    <p:extLst>
      <p:ext uri="{BB962C8B-B14F-4D97-AF65-F5344CB8AC3E}">
        <p14:creationId xmlns:p14="http://schemas.microsoft.com/office/powerpoint/2010/main" val="367561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2</a:t>
            </a:fld>
            <a:endParaRPr lang="zh-HK" altLang="en-US" dirty="0"/>
          </a:p>
        </p:txBody>
      </p:sp>
    </p:spTree>
    <p:extLst>
      <p:ext uri="{BB962C8B-B14F-4D97-AF65-F5344CB8AC3E}">
        <p14:creationId xmlns:p14="http://schemas.microsoft.com/office/powerpoint/2010/main" val="255333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a:p>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3</a:t>
            </a:fld>
            <a:endParaRPr lang="zh-HK" altLang="en-US" dirty="0"/>
          </a:p>
        </p:txBody>
      </p:sp>
    </p:spTree>
    <p:extLst>
      <p:ext uri="{BB962C8B-B14F-4D97-AF65-F5344CB8AC3E}">
        <p14:creationId xmlns:p14="http://schemas.microsoft.com/office/powerpoint/2010/main" val="226088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a:t>事件的详情</a:t>
            </a:r>
            <a:r>
              <a:rPr lang="en-US" altLang="zh-TW"/>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a:t>今天是学校第一天上学的日子，你赶</a:t>
            </a:r>
            <a:r>
              <a:rPr lang="zh-TW" altLang="en-US" sz="1200">
                <a:ln w="0"/>
                <a:solidFill>
                  <a:srgbClr val="0070C0"/>
                </a:solidFill>
                <a:latin typeface="微軟正黑體" panose="020B0604030504040204" pitchFamily="34" charset="-120"/>
                <a:ea typeface="微軟正黑體" panose="020B0604030504040204" pitchFamily="34" charset="-120"/>
              </a:rPr>
              <a:t>着到教员室递交今天早上将截止的比赛表格。这比赛你一直都很想参加，去年因为你卧病在医院一段时间而错过了，今年已是你毕业前最后一次可以参加，所以绝不可错过。但是，在你上学途中，你</a:t>
            </a:r>
            <a:r>
              <a:rPr lang="zh-HK" altLang="en-US" sz="1200">
                <a:ln w="0"/>
                <a:solidFill>
                  <a:srgbClr val="0070C0"/>
                </a:solidFill>
                <a:latin typeface="微軟正黑體" panose="020B0604030504040204" pitchFamily="34" charset="-120"/>
                <a:ea typeface="微軟正黑體" panose="020B0604030504040204" pitchFamily="34" charset="-120"/>
              </a:rPr>
              <a:t>遇见</a:t>
            </a:r>
            <a:r>
              <a:rPr lang="zh-TW" altLang="en-US" sz="1200">
                <a:ln w="0"/>
                <a:solidFill>
                  <a:srgbClr val="0070C0"/>
                </a:solidFill>
                <a:latin typeface="微軟正黑體" panose="020B0604030504040204" pitchFamily="34" charset="-120"/>
                <a:ea typeface="微軟正黑體" panose="020B0604030504040204" pitchFamily="34" charset="-120"/>
              </a:rPr>
              <a:t>一个中一级</a:t>
            </a:r>
            <a:r>
              <a:rPr lang="zh-HK" altLang="en-US" sz="1200">
                <a:ln w="0"/>
                <a:solidFill>
                  <a:srgbClr val="0070C0"/>
                </a:solidFill>
                <a:latin typeface="微軟正黑體" panose="020B0604030504040204" pitchFamily="34" charset="-120"/>
                <a:ea typeface="微軟正黑體" panose="020B0604030504040204" pitchFamily="34" charset="-120"/>
              </a:rPr>
              <a:t>的新生</a:t>
            </a:r>
            <a:r>
              <a:rPr lang="zh-TW" altLang="en-US" sz="1200">
                <a:ln w="0"/>
                <a:solidFill>
                  <a:srgbClr val="0070C0"/>
                </a:solidFill>
                <a:latin typeface="微軟正黑體" panose="020B0604030504040204" pitchFamily="34" charset="-120"/>
                <a:ea typeface="微軟正黑體" panose="020B0604030504040204" pitchFamily="34" charset="-120"/>
              </a:rPr>
              <a:t>急</a:t>
            </a:r>
            <a:r>
              <a:rPr lang="zh-HK" altLang="en-US" sz="1200">
                <a:ln w="0"/>
                <a:solidFill>
                  <a:srgbClr val="0070C0"/>
                </a:solidFill>
                <a:latin typeface="微軟正黑體" panose="020B0604030504040204" pitchFamily="34" charset="-120"/>
                <a:ea typeface="微軟正黑體" panose="020B0604030504040204" pitchFamily="34" charset="-120"/>
              </a:rPr>
              <a:t>需要帮忙</a:t>
            </a:r>
            <a:r>
              <a:rPr lang="zh-TW" altLang="en-US" sz="1200">
                <a:ln w="0"/>
                <a:solidFill>
                  <a:srgbClr val="0070C0"/>
                </a:solidFill>
                <a:latin typeface="微軟正黑體" panose="020B0604030504040204" pitchFamily="34" charset="-120"/>
                <a:ea typeface="微軟正黑體" panose="020B0604030504040204" pitchFamily="34" charset="-120"/>
              </a:rPr>
              <a:t>。这学弟在你经过的街道给小贩的手推车从斜路滑下撞倒了。他附近没有认识的同学，只有围观的途人和你在附近。</a:t>
            </a:r>
            <a:endParaRPr lang="en-US" altLang="zh-TW" sz="1200" dirty="0">
              <a:ln w="0"/>
              <a:solidFill>
                <a:srgbClr val="0070C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a:ln w="0"/>
                <a:solidFill>
                  <a:srgbClr val="0070C0"/>
                </a:solidFill>
                <a:latin typeface="微軟正黑體" panose="020B0604030504040204" pitchFamily="34" charset="-120"/>
                <a:ea typeface="微軟正黑體" panose="020B0604030504040204" pitchFamily="34" charset="-120"/>
              </a:rPr>
              <a:t>你会怎样做</a:t>
            </a:r>
            <a:r>
              <a:rPr lang="en-US" altLang="zh-TW" sz="1200">
                <a:ln w="0"/>
                <a:solidFill>
                  <a:srgbClr val="0070C0"/>
                </a:solidFill>
                <a:latin typeface="微軟正黑體" panose="020B0604030504040204" pitchFamily="34" charset="-120"/>
                <a:ea typeface="微軟正黑體" panose="020B0604030504040204" pitchFamily="34" charset="-120"/>
              </a:rPr>
              <a:t>?</a:t>
            </a:r>
            <a:endParaRPr lang="en-US" altLang="zh-TW" sz="1200" dirty="0">
              <a:ln w="0"/>
              <a:solidFill>
                <a:srgbClr val="0070C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a:ln w="0"/>
                <a:solidFill>
                  <a:srgbClr val="0070C0"/>
                </a:solidFill>
                <a:latin typeface="微軟正黑體" panose="020B0604030504040204" pitchFamily="34" charset="-120"/>
                <a:ea typeface="微軟正黑體" panose="020B0604030504040204" pitchFamily="34" charset="-120"/>
              </a:rPr>
              <a:t>试代入两人的角度，想想当时的心情、想法，然后作出决定。</a:t>
            </a:r>
            <a:endParaRPr lang="en-HK" altLang="zh-TW"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4</a:t>
            </a:fld>
            <a:endParaRPr lang="zh-TW" altLang="en-US" noProof="0" dirty="0"/>
          </a:p>
        </p:txBody>
      </p:sp>
    </p:spTree>
    <p:extLst>
      <p:ext uri="{BB962C8B-B14F-4D97-AF65-F5344CB8AC3E}">
        <p14:creationId xmlns:p14="http://schemas.microsoft.com/office/powerpoint/2010/main" val="414574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事件详情</a:t>
            </a:r>
            <a:r>
              <a:rPr lang="en-US" altLang="zh-TW"/>
              <a:t>:</a:t>
            </a:r>
            <a:endParaRPr lang="en-US" altLang="zh-TW" dirty="0"/>
          </a:p>
          <a:p>
            <a:r>
              <a:rPr lang="zh-TW" altLang="en-US" sz="3200">
                <a:ln w="0"/>
                <a:solidFill>
                  <a:srgbClr val="0070C0"/>
                </a:solidFill>
                <a:latin typeface="微軟正黑體" panose="020B0604030504040204" pitchFamily="34" charset="-120"/>
                <a:ea typeface="微軟正黑體" panose="020B0604030504040204" pitchFamily="34" charset="-120"/>
              </a:rPr>
              <a:t>健乐</a:t>
            </a:r>
            <a:r>
              <a:rPr lang="zh-HK" altLang="en-US" sz="3200">
                <a:ln w="0"/>
                <a:solidFill>
                  <a:srgbClr val="0070C0"/>
                </a:solidFill>
                <a:latin typeface="微軟正黑體" panose="020B0604030504040204" pitchFamily="34" charset="-120"/>
                <a:ea typeface="微軟正黑體" panose="020B0604030504040204" pitchFamily="34" charset="-120"/>
              </a:rPr>
              <a:t>家的经济紧</a:t>
            </a:r>
            <a:r>
              <a:rPr lang="zh-TW" altLang="en-US" sz="3200">
                <a:ln w="0"/>
                <a:solidFill>
                  <a:srgbClr val="0070C0"/>
                </a:solidFill>
                <a:latin typeface="微軟正黑體" panose="020B0604030504040204" pitchFamily="34" charset="-120"/>
                <a:ea typeface="微軟正黑體" panose="020B0604030504040204" pitchFamily="34" charset="-120"/>
              </a:rPr>
              <a:t>拙</a:t>
            </a:r>
            <a:r>
              <a:rPr lang="zh-HK" altLang="en-US" sz="3200">
                <a:ln w="0"/>
                <a:solidFill>
                  <a:srgbClr val="0070C0"/>
                </a:solidFill>
                <a:latin typeface="微軟正黑體" panose="020B0604030504040204" pitchFamily="34" charset="-120"/>
                <a:ea typeface="微軟正黑體" panose="020B0604030504040204" pitchFamily="34" charset="-120"/>
              </a:rPr>
              <a:t>，每月父母的薪金仅仅足够生活。</a:t>
            </a:r>
            <a:r>
              <a:rPr lang="zh-TW" altLang="en-US" sz="3200">
                <a:ln w="0"/>
                <a:solidFill>
                  <a:srgbClr val="0070C0"/>
                </a:solidFill>
                <a:latin typeface="微軟正黑體" panose="020B0604030504040204" pitchFamily="34" charset="-120"/>
                <a:ea typeface="微軟正黑體" panose="020B0604030504040204" pitchFamily="34" charset="-120"/>
              </a:rPr>
              <a:t>平日他都不会要求父母买东西给他。</a:t>
            </a:r>
            <a:r>
              <a:rPr lang="zh-HK" altLang="en-US" sz="3200">
                <a:ln w="0"/>
                <a:solidFill>
                  <a:srgbClr val="0070C0"/>
                </a:solidFill>
                <a:latin typeface="微軟正黑體" panose="020B0604030504040204" pitchFamily="34" charset="-120"/>
                <a:ea typeface="微軟正黑體" panose="020B0604030504040204" pitchFamily="34" charset="-120"/>
              </a:rPr>
              <a:t>本月</a:t>
            </a:r>
            <a:r>
              <a:rPr lang="zh-HK" altLang="en-US" sz="3200" dirty="0">
                <a:ln w="0"/>
                <a:solidFill>
                  <a:srgbClr val="0070C0"/>
                </a:solidFill>
                <a:latin typeface="微軟正黑體" panose="020B0604030504040204" pitchFamily="34" charset="-120"/>
                <a:ea typeface="微軟正黑體" panose="020B0604030504040204" pitchFamily="34" charset="-120"/>
              </a:rPr>
              <a:t>新</a:t>
            </a:r>
            <a:r>
              <a:rPr lang="zh-HK" altLang="en-US" sz="3200">
                <a:ln w="0"/>
                <a:solidFill>
                  <a:srgbClr val="0070C0"/>
                </a:solidFill>
                <a:latin typeface="微軟正黑體" panose="020B0604030504040204" pitchFamily="34" charset="-120"/>
                <a:ea typeface="微軟正黑體" panose="020B0604030504040204" pitchFamily="34" charset="-120"/>
              </a:rPr>
              <a:t>出了</a:t>
            </a:r>
            <a:r>
              <a:rPr lang="zh-TW" altLang="en-US" sz="3200">
                <a:ln w="0"/>
                <a:solidFill>
                  <a:srgbClr val="0070C0"/>
                </a:solidFill>
                <a:latin typeface="微軟正黑體" panose="020B0604030504040204" pitchFamily="34" charset="-120"/>
                <a:ea typeface="微軟正黑體" panose="020B0604030504040204" pitchFamily="34" charset="-120"/>
              </a:rPr>
              <a:t>对健乐公开试很有参考价值的参考书，而两月后就是公开试的日子。</a:t>
            </a:r>
            <a:r>
              <a:rPr lang="zh-HK" altLang="en-US" sz="3200">
                <a:ln w="0"/>
                <a:solidFill>
                  <a:srgbClr val="0070C0"/>
                </a:solidFill>
                <a:latin typeface="微軟正黑體" panose="020B0604030504040204" pitchFamily="34" charset="-120"/>
                <a:ea typeface="微軟正黑體" panose="020B0604030504040204" pitchFamily="34" charset="-120"/>
              </a:rPr>
              <a:t>妈妈早前答应</a:t>
            </a:r>
            <a:r>
              <a:rPr lang="zh-TW" altLang="en-US" sz="3200">
                <a:ln w="0"/>
                <a:solidFill>
                  <a:srgbClr val="0070C0"/>
                </a:solidFill>
                <a:latin typeface="微軟正黑體" panose="020B0604030504040204" pitchFamily="34" charset="-120"/>
                <a:ea typeface="微軟正黑體" panose="020B0604030504040204" pitchFamily="34" charset="-120"/>
              </a:rPr>
              <a:t>他</a:t>
            </a:r>
            <a:r>
              <a:rPr lang="zh-HK" altLang="en-US" sz="3200">
                <a:ln w="0"/>
                <a:solidFill>
                  <a:srgbClr val="0070C0"/>
                </a:solidFill>
                <a:latin typeface="微軟正黑體" panose="020B0604030504040204" pitchFamily="34" charset="-120"/>
                <a:ea typeface="微軟正黑體" panose="020B0604030504040204" pitchFamily="34" charset="-120"/>
              </a:rPr>
              <a:t>可以买</a:t>
            </a:r>
            <a:r>
              <a:rPr lang="zh-TW" altLang="en-US" sz="3200">
                <a:ln w="0"/>
                <a:solidFill>
                  <a:srgbClr val="0070C0"/>
                </a:solidFill>
                <a:latin typeface="微軟正黑體" panose="020B0604030504040204" pitchFamily="34" charset="-120"/>
                <a:ea typeface="微軟正黑體" panose="020B0604030504040204" pitchFamily="34" charset="-120"/>
              </a:rPr>
              <a:t>来参考</a:t>
            </a:r>
            <a:r>
              <a:rPr lang="zh-HK" altLang="en-US" sz="3200">
                <a:ln w="0"/>
                <a:solidFill>
                  <a:srgbClr val="0070C0"/>
                </a:solidFill>
                <a:latin typeface="微軟正黑體" panose="020B0604030504040204" pitchFamily="34" charset="-120"/>
                <a:ea typeface="微軟正黑體" panose="020B0604030504040204" pitchFamily="34" charset="-120"/>
              </a:rPr>
              <a:t>，</a:t>
            </a:r>
            <a:r>
              <a:rPr lang="zh-HK" altLang="en-US" sz="3200" dirty="0">
                <a:ln w="0"/>
                <a:solidFill>
                  <a:srgbClr val="0070C0"/>
                </a:solidFill>
                <a:latin typeface="微軟正黑體" panose="020B0604030504040204" pitchFamily="34" charset="-120"/>
                <a:ea typeface="微軟正黑體" panose="020B0604030504040204" pitchFamily="34" charset="-120"/>
              </a:rPr>
              <a:t>但昨天</a:t>
            </a:r>
            <a:r>
              <a:rPr lang="zh-TW" altLang="en-US" sz="3200">
                <a:ln w="0"/>
                <a:solidFill>
                  <a:srgbClr val="0070C0"/>
                </a:solidFill>
                <a:latin typeface="微軟正黑體" panose="020B0604030504040204" pitchFamily="34" charset="-120"/>
                <a:ea typeface="微軟正黑體" panose="020B0604030504040204" pitchFamily="34" charset="-120"/>
              </a:rPr>
              <a:t>他的</a:t>
            </a:r>
            <a:r>
              <a:rPr lang="zh-HK" altLang="en-US" sz="3200">
                <a:ln w="0"/>
                <a:solidFill>
                  <a:srgbClr val="0070C0"/>
                </a:solidFill>
                <a:latin typeface="微軟正黑體" panose="020B0604030504040204" pitchFamily="34" charset="-120"/>
                <a:ea typeface="微軟正黑體" panose="020B0604030504040204" pitchFamily="34" charset="-120"/>
              </a:rPr>
              <a:t>弟弟上学的波鞋穿了一个大洞，似乎不能再穿。</a:t>
            </a:r>
            <a:r>
              <a:rPr lang="zh-TW" altLang="en-US" sz="3200">
                <a:ln w="0"/>
                <a:solidFill>
                  <a:srgbClr val="0070C0"/>
                </a:solidFill>
                <a:latin typeface="微軟正黑體" panose="020B0604030504040204" pitchFamily="34" charset="-120"/>
                <a:ea typeface="微軟正黑體" panose="020B0604030504040204" pitchFamily="34" charset="-120"/>
              </a:rPr>
              <a:t>妈妈面对着健乐和弟弟，不知怎样做。</a:t>
            </a:r>
            <a:endParaRPr lang="en-US" altLang="zh-TW" sz="3200" dirty="0">
              <a:ln w="0"/>
              <a:solidFill>
                <a:srgbClr val="0070C0"/>
              </a:solidFill>
              <a:latin typeface="微軟正黑體" panose="020B0604030504040204" pitchFamily="34" charset="-120"/>
              <a:ea typeface="微軟正黑體" panose="020B0604030504040204" pitchFamily="34" charset="-120"/>
            </a:endParaRPr>
          </a:p>
          <a:p>
            <a:r>
              <a:rPr lang="zh-TW" altLang="en-US" sz="3200">
                <a:ln w="0"/>
                <a:solidFill>
                  <a:srgbClr val="0070C0"/>
                </a:solidFill>
                <a:latin typeface="微軟正黑體" panose="020B0604030504040204" pitchFamily="34" charset="-120"/>
                <a:ea typeface="微軟正黑體" panose="020B0604030504040204" pitchFamily="34" charset="-120"/>
              </a:rPr>
              <a:t>你认为健乐应该怎样做</a:t>
            </a:r>
            <a:r>
              <a:rPr lang="en-US" altLang="zh-TW" sz="3200">
                <a:ln w="0"/>
                <a:solidFill>
                  <a:srgbClr val="0070C0"/>
                </a:solidFill>
                <a:latin typeface="微軟正黑體" panose="020B0604030504040204" pitchFamily="34" charset="-120"/>
                <a:ea typeface="微軟正黑體" panose="020B0604030504040204" pitchFamily="34" charset="-120"/>
              </a:rPr>
              <a:t>?</a:t>
            </a:r>
            <a:endParaRPr lang="en-US" altLang="zh-TW" sz="3200" dirty="0">
              <a:ln w="0"/>
              <a:solidFill>
                <a:srgbClr val="0070C0"/>
              </a:solidFill>
              <a:latin typeface="微軟正黑體" panose="020B0604030504040204" pitchFamily="34" charset="-120"/>
              <a:ea typeface="微軟正黑體" panose="020B0604030504040204" pitchFamily="34" charset="-120"/>
            </a:endParaRPr>
          </a:p>
          <a:p>
            <a:r>
              <a:rPr lang="zh-TW" altLang="en-US" sz="3200">
                <a:ln w="0"/>
                <a:solidFill>
                  <a:srgbClr val="0070C0"/>
                </a:solidFill>
                <a:latin typeface="微軟正黑體" panose="020B0604030504040204" pitchFamily="34" charset="-120"/>
                <a:ea typeface="微軟正黑體" panose="020B0604030504040204" pitchFamily="34" charset="-120"/>
              </a:rPr>
              <a:t>试从两人的需要考虑，想想他们各有甚么心情、想法。</a:t>
            </a:r>
            <a:endParaRPr lang="en-US" altLang="zh-TW" sz="3200" dirty="0">
              <a:ln w="0"/>
              <a:solidFill>
                <a:srgbClr val="0070C0"/>
              </a:solidFill>
              <a:latin typeface="微軟正黑體" panose="020B0604030504040204" pitchFamily="34" charset="-120"/>
              <a:ea typeface="微軟正黑體" panose="020B0604030504040204" pitchFamily="34" charset="-120"/>
            </a:endParaRPr>
          </a:p>
          <a:p>
            <a:r>
              <a:rPr lang="zh-TW" altLang="en-US" sz="3200">
                <a:ln w="0"/>
                <a:solidFill>
                  <a:srgbClr val="0070C0"/>
                </a:solidFill>
                <a:latin typeface="微軟正黑體" panose="020B0604030504040204" pitchFamily="34" charset="-120"/>
                <a:ea typeface="微軟正黑體" panose="020B0604030504040204" pitchFamily="34" charset="-120"/>
              </a:rPr>
              <a:t>若你是健乐，你会怎样做</a:t>
            </a:r>
            <a:r>
              <a:rPr lang="en-US" altLang="zh-TW" sz="3200">
                <a:ln w="0"/>
                <a:solidFill>
                  <a:srgbClr val="0070C0"/>
                </a:solidFill>
                <a:latin typeface="微軟正黑體" panose="020B0604030504040204" pitchFamily="34" charset="-120"/>
                <a:ea typeface="微軟正黑體" panose="020B0604030504040204" pitchFamily="34" charset="-120"/>
              </a:rPr>
              <a:t>? </a:t>
            </a:r>
            <a:r>
              <a:rPr lang="zh-TW" altLang="en-US" sz="3200">
                <a:ln w="0"/>
                <a:solidFill>
                  <a:srgbClr val="0070C0"/>
                </a:solidFill>
                <a:latin typeface="微軟正黑體" panose="020B0604030504040204" pitchFamily="34" charset="-120"/>
                <a:ea typeface="微軟正黑體" panose="020B0604030504040204" pitchFamily="34" charset="-120"/>
              </a:rPr>
              <a:t>为甚么</a:t>
            </a:r>
            <a:r>
              <a:rPr lang="en-US" altLang="zh-TW" sz="3200">
                <a:ln w="0"/>
                <a:solidFill>
                  <a:srgbClr val="0070C0"/>
                </a:solidFill>
                <a:latin typeface="微軟正黑體" panose="020B0604030504040204" pitchFamily="34" charset="-120"/>
                <a:ea typeface="微軟正黑體" panose="020B0604030504040204" pitchFamily="34" charset="-120"/>
              </a:rPr>
              <a:t>?</a:t>
            </a:r>
            <a:endParaRPr lang="en-US" altLang="zh-TW"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5</a:t>
            </a:fld>
            <a:endParaRPr lang="zh-TW" altLang="en-US" noProof="0" dirty="0"/>
          </a:p>
        </p:txBody>
      </p:sp>
    </p:spTree>
    <p:extLst>
      <p:ext uri="{BB962C8B-B14F-4D97-AF65-F5344CB8AC3E}">
        <p14:creationId xmlns:p14="http://schemas.microsoft.com/office/powerpoint/2010/main" val="380328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教师可将学生分为</a:t>
            </a:r>
            <a:r>
              <a:rPr lang="en-US" altLang="zh-TW"/>
              <a:t>3-4</a:t>
            </a:r>
            <a:r>
              <a:rPr lang="zh-TW" altLang="en-US"/>
              <a:t>人一组，进行讨论。</a:t>
            </a:r>
            <a:endParaRPr lang="en-US" altLang="zh-TW" dirty="0"/>
          </a:p>
          <a:p>
            <a:endParaRPr lang="zh-TW" altLang="en-US" dirty="0"/>
          </a:p>
          <a:p>
            <a:r>
              <a:rPr lang="zh-TW" altLang="en-US"/>
              <a:t>教师请学生分享意见，如有不同看法，教师可邀请学生互相提问和表达意见，教师可适时向学生讲解短片中妈妈的响应，反映不同文化背景对性别平等概念可能存在文化差异，从而引导学生思考关怀、尊重、平等机会、守望相助，乐观等价值观和态度，并藉此培养学生的同理心。</a:t>
            </a:r>
          </a:p>
          <a:p>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6</a:t>
            </a:fld>
            <a:endParaRPr lang="zh-HK" altLang="en-US" dirty="0"/>
          </a:p>
        </p:txBody>
      </p:sp>
    </p:spTree>
    <p:extLst>
      <p:ext uri="{BB962C8B-B14F-4D97-AF65-F5344CB8AC3E}">
        <p14:creationId xmlns:p14="http://schemas.microsoft.com/office/powerpoint/2010/main" val="8372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教师鼓励学生分享意见。</a:t>
            </a:r>
            <a:endParaRPr lang="en-US" altLang="zh-TW" dirty="0"/>
          </a:p>
          <a:p>
            <a:endParaRPr lang="en-US" altLang="zh-TW" dirty="0"/>
          </a:p>
          <a:p>
            <a:r>
              <a:rPr lang="zh-TW" altLang="en-US"/>
              <a:t>通过提问引导学生思考以积极乐观的态度面对生活上遇到的种种困难和挑战。</a:t>
            </a:r>
            <a:endParaRPr lang="en-US" altLang="zh-TW" dirty="0"/>
          </a:p>
          <a:p>
            <a:r>
              <a:rPr lang="zh-TW" altLang="en-US"/>
              <a:t>讨论过程中，教师可适时邀请持不同看法的同学互相提问和表达意见，帮助学生作出价值澄清。</a:t>
            </a:r>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7</a:t>
            </a:fld>
            <a:endParaRPr lang="zh-HK" altLang="en-US" dirty="0"/>
          </a:p>
        </p:txBody>
      </p:sp>
    </p:spTree>
    <p:extLst>
      <p:ext uri="{BB962C8B-B14F-4D97-AF65-F5344CB8AC3E}">
        <p14:creationId xmlns:p14="http://schemas.microsoft.com/office/powerpoint/2010/main" val="8903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教师鼓励学生分享意见。</a:t>
            </a:r>
            <a:endParaRPr lang="en-US" altLang="zh-TW" dirty="0"/>
          </a:p>
          <a:p>
            <a:endParaRPr lang="en-US" altLang="zh-TW" dirty="0"/>
          </a:p>
          <a:p>
            <a:r>
              <a:rPr lang="zh-TW" altLang="en-US"/>
              <a:t>通过提问引导学生思考以积极乐观的态度面对生活上遇到的种种困难和挑战。</a:t>
            </a:r>
            <a:endParaRPr lang="en-US" altLang="zh-TW" dirty="0"/>
          </a:p>
          <a:p>
            <a:r>
              <a:rPr lang="zh-TW" altLang="en-US"/>
              <a:t>讨论过程中，教师可适时邀请持不同看法的同学互相提问和表达意见，帮助学生作出价值澄清。</a:t>
            </a:r>
            <a:endParaRPr lang="zh-HK" altLang="en-US" dirty="0"/>
          </a:p>
        </p:txBody>
      </p:sp>
      <p:sp>
        <p:nvSpPr>
          <p:cNvPr id="4" name="投影片編號版面配置區 3"/>
          <p:cNvSpPr>
            <a:spLocks noGrp="1"/>
          </p:cNvSpPr>
          <p:nvPr>
            <p:ph type="sldNum" sz="quarter" idx="10"/>
          </p:nvPr>
        </p:nvSpPr>
        <p:spPr/>
        <p:txBody>
          <a:bodyPr/>
          <a:lstStyle/>
          <a:p>
            <a:fld id="{3EF7BA25-99BD-409F-BE4D-578BCA6CFC78}" type="slidenum">
              <a:rPr lang="zh-HK" altLang="en-US" smtClean="0"/>
              <a:t>8</a:t>
            </a:fld>
            <a:endParaRPr lang="zh-HK" altLang="en-US" dirty="0"/>
          </a:p>
        </p:txBody>
      </p:sp>
    </p:spTree>
    <p:extLst>
      <p:ext uri="{BB962C8B-B14F-4D97-AF65-F5344CB8AC3E}">
        <p14:creationId xmlns:p14="http://schemas.microsoft.com/office/powerpoint/2010/main" val="400010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a:solidFill>
                  <a:schemeClr val="tx1"/>
                </a:solidFill>
                <a:effectLst/>
                <a:latin typeface="+mn-lt"/>
                <a:ea typeface="+mn-ea"/>
                <a:cs typeface="+mn-cs"/>
              </a:rPr>
              <a:t>生活情境小总结：</a:t>
            </a:r>
            <a:endParaRPr lang="en-HK" altLang="zh-TW" sz="1200" kern="1200" dirty="0">
              <a:solidFill>
                <a:schemeClr val="tx1"/>
              </a:solidFill>
              <a:effectLst/>
              <a:latin typeface="+mn-lt"/>
              <a:ea typeface="+mn-ea"/>
              <a:cs typeface="+mn-cs"/>
            </a:endParaRPr>
          </a:p>
          <a:p>
            <a:endParaRPr lang="en-HK" altLang="zh-TW" sz="1200" kern="1200" dirty="0">
              <a:solidFill>
                <a:schemeClr val="tx1"/>
              </a:solidFill>
              <a:effectLst/>
              <a:latin typeface="+mn-lt"/>
              <a:ea typeface="+mn-ea"/>
              <a:cs typeface="+mn-cs"/>
            </a:endParaRPr>
          </a:p>
          <a:p>
            <a:r>
              <a:rPr lang="zh-TW" altLang="en-US" sz="1200" kern="1200">
                <a:solidFill>
                  <a:schemeClr val="tx1"/>
                </a:solidFill>
                <a:effectLst/>
                <a:latin typeface="+mn-lt"/>
                <a:ea typeface="+mn-ea"/>
                <a:cs typeface="+mn-cs"/>
              </a:rPr>
              <a:t>每个同学可能都有过帮助别人的经验，又或是接受过别人的帮助。其实，能够帮助别人是一件值得高兴的事，且应是一种自发的行为，毋须斤斤计较，期望他人感激及回报。</a:t>
            </a:r>
            <a:endParaRPr lang="en-HK"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 </a:t>
            </a:r>
            <a:endParaRPr lang="en-HK" altLang="zh-HK" sz="1200" kern="1200" dirty="0">
              <a:solidFill>
                <a:schemeClr val="tx1"/>
              </a:solidFill>
              <a:effectLst/>
              <a:latin typeface="+mn-lt"/>
              <a:ea typeface="+mn-ea"/>
              <a:cs typeface="+mn-cs"/>
            </a:endParaRPr>
          </a:p>
          <a:p>
            <a:r>
              <a:rPr lang="zh-TW" altLang="en-US" sz="1200" kern="1200">
                <a:solidFill>
                  <a:schemeClr val="tx1"/>
                </a:solidFill>
                <a:effectLst/>
                <a:latin typeface="+mn-lt"/>
                <a:ea typeface="+mn-ea"/>
                <a:cs typeface="+mn-cs"/>
              </a:rPr>
              <a:t>虽然助人是由心出发的行为，然而，帮助别人之前，同学亦应考虑别人真正的需要、衡量个人的能力，想想帮人后的后果，以及会否为对方和自己带来不良的影响，例如</a:t>
            </a:r>
            <a:r>
              <a:rPr lang="en-US" altLang="zh-TW" sz="1200" kern="1200">
                <a:solidFill>
                  <a:schemeClr val="tx1"/>
                </a:solidFill>
                <a:effectLst/>
                <a:latin typeface="+mn-lt"/>
                <a:ea typeface="+mn-ea"/>
                <a:cs typeface="+mn-cs"/>
              </a:rPr>
              <a:t>︰</a:t>
            </a:r>
            <a:r>
              <a:rPr lang="zh-TW" altLang="en-US" sz="1200" kern="1200">
                <a:solidFill>
                  <a:schemeClr val="tx1"/>
                </a:solidFill>
                <a:effectLst/>
                <a:latin typeface="+mn-lt"/>
                <a:ea typeface="+mn-ea"/>
                <a:cs typeface="+mn-cs"/>
              </a:rPr>
              <a:t>借同学抄功课，可能是「举手之劳」，亦能解决同学「燃眉之急」；然而借对方抄功课，不但会令对方无法真正吸收课堂的知识，且一旦被老师发现，亦可能会与同学一起受责罚。</a:t>
            </a:r>
            <a:endParaRPr lang="en-HK" altLang="zh-HK"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EF7BA25-99BD-409F-BE4D-578BCA6CFC78}" type="slidenum">
              <a:rPr lang="zh-HK" altLang="en-US" smtClean="0"/>
              <a:t>9</a:t>
            </a:fld>
            <a:endParaRPr lang="zh-HK" altLang="en-US" dirty="0"/>
          </a:p>
        </p:txBody>
      </p:sp>
    </p:spTree>
    <p:extLst>
      <p:ext uri="{BB962C8B-B14F-4D97-AF65-F5344CB8AC3E}">
        <p14:creationId xmlns:p14="http://schemas.microsoft.com/office/powerpoint/2010/main" val="85066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22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单击图标以新增图片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559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7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555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0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26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单击图标以新增图片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单击图标以新增图片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单击图标以新增图片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79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60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170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675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92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04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169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489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92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9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单击图标以新增图片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50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accent3"/>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1/9/2026</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18747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hyperlink" Target="https://drive.google.com/drive/folders/1SviKAGAz0V-EKfyYzF-KrPitp-FyAqQ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1">
                <a:tint val="90000"/>
                <a:lumMod val="110000"/>
              </a:schemeClr>
            </a:gs>
            <a:gs pos="100000">
              <a:schemeClr val="accent3"/>
            </a:gs>
          </a:gsLst>
          <a:lin ang="5400000" scaled="0"/>
          <a:tileRect/>
        </a:gradFill>
        <a:effectLst/>
      </p:bgPr>
    </p:bg>
    <p:spTree>
      <p:nvGrpSpPr>
        <p:cNvPr id="1" name=""/>
        <p:cNvGrpSpPr/>
        <p:nvPr/>
      </p:nvGrpSpPr>
      <p:grpSpPr>
        <a:xfrm>
          <a:off x="0" y="0"/>
          <a:ext cx="0" cy="0"/>
          <a:chOff x="0" y="0"/>
          <a:chExt cx="0" cy="0"/>
        </a:xfrm>
      </p:grpSpPr>
      <p:sp>
        <p:nvSpPr>
          <p:cNvPr id="5" name="矩形 4"/>
          <p:cNvSpPr/>
          <p:nvPr/>
        </p:nvSpPr>
        <p:spPr>
          <a:xfrm>
            <a:off x="4725742" y="1561925"/>
            <a:ext cx="4280472" cy="1919051"/>
          </a:xfrm>
          <a:prstGeom prst="rect">
            <a:avLst/>
          </a:prstGeom>
          <a:noFill/>
        </p:spPr>
        <p:txBody>
          <a:bodyPr wrap="square">
            <a:spAutoFit/>
          </a:bodyPr>
          <a:lstStyle/>
          <a:p>
            <a:pPr>
              <a:lnSpc>
                <a:spcPct val="150000"/>
              </a:lnSpc>
            </a:pPr>
            <a:r>
              <a:rPr lang="zh-TW" altLang="en-US" sz="4000" dirty="0">
                <a:ln w="6600">
                  <a:solidFill>
                    <a:srgbClr val="FF0000"/>
                  </a:solidFill>
                  <a:prstDash val="solid"/>
                </a:ln>
                <a:solidFill>
                  <a:schemeClr val="bg1">
                    <a:lumMod val="75000"/>
                  </a:schemeClr>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 </a:t>
            </a:r>
            <a:r>
              <a:rPr lang="zh-TW" altLang="en-US" sz="3200" dirty="0">
                <a:ln w="6600">
                  <a:solidFill>
                    <a:srgbClr val="FF0000"/>
                  </a:solidFill>
                  <a:prstDash val="solid"/>
                </a:ln>
                <a:solidFill>
                  <a:schemeClr val="bg1">
                    <a:lumMod val="75000"/>
                  </a:schemeClr>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生活事件事例</a:t>
            </a:r>
            <a:br>
              <a:rPr lang="en-US" altLang="zh-TW" sz="360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br>
            <a:r>
              <a:rPr lang="zh-TW" altLang="en-US" sz="440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「让我来帮吧！</a:t>
            </a:r>
            <a:r>
              <a:rPr lang="zh-TW" altLang="en-US" sz="440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sym typeface="Wingdings" panose="05000000000000000000" pitchFamily="2" charset="2"/>
              </a:rPr>
              <a:t>」</a:t>
            </a:r>
            <a:endParaRPr lang="zh-HK" altLang="en-US" dirty="0">
              <a:ln w="6600">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prstDash val="solid"/>
              </a:ln>
              <a:solidFill>
                <a:srgbClr val="C00000"/>
              </a:solidFill>
            </a:endParaRPr>
          </a:p>
        </p:txBody>
      </p:sp>
      <p:sp>
        <p:nvSpPr>
          <p:cNvPr id="6" name="副標題 2"/>
          <p:cNvSpPr txBox="1">
            <a:spLocks/>
          </p:cNvSpPr>
          <p:nvPr/>
        </p:nvSpPr>
        <p:spPr>
          <a:xfrm>
            <a:off x="4983780" y="3683609"/>
            <a:ext cx="3764395" cy="154232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价值观教育 </a:t>
            </a:r>
            <a:r>
              <a:rPr kumimoji="0" lang="en-US" altLang="zh-TW" sz="2000" i="0" u="none" strike="noStrike" kern="1200" cap="none" spc="0" normalizeH="0" baseline="0" noProof="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a:t>
            </a:r>
            <a:r>
              <a:rPr kumimoji="0" lang="zh-TW" altLang="en-US"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品德教育</a:t>
            </a:r>
            <a:r>
              <a:rPr kumimoji="0" lang="en-US" altLang="zh-TW"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a:t>
            </a:r>
            <a:endParaRPr kumimoji="0" lang="zh-TW" altLang="en-US"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高小至初中</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教育局</a:t>
            </a:r>
            <a:endParaRPr kumimoji="0" lang="en-US" altLang="zh-TW"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zh-TW" altLang="en-US" sz="2000" i="0" u="none" strike="noStrike" kern="1200" cap="none" spc="0" normalizeH="0" baseline="0" noProof="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rPr>
              <a:t>德育、公民及国民教育组制作</a:t>
            </a:r>
            <a:endParaRPr kumimoji="0" lang="en-US" altLang="zh-TW"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sz="2000" dirty="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2020</a:t>
            </a:r>
            <a:r>
              <a:rPr lang="zh-TW" altLang="en-US" sz="2000" dirty="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000" dirty="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12</a:t>
            </a:r>
            <a:r>
              <a:rPr lang="zh-TW" altLang="en-US" sz="2000" dirty="0">
                <a:ln w="10160">
                  <a:solidFill>
                    <a:srgbClr val="0070C0"/>
                  </a:solidFill>
                  <a:prstDash val="solid"/>
                </a:ln>
                <a:solidFill>
                  <a:schemeClr val="accent3">
                    <a:lumMod val="75000"/>
                  </a:schemeClr>
                </a:solidFill>
                <a:latin typeface="微軟正黑體" panose="020B0604030504040204" pitchFamily="34" charset="-120"/>
                <a:ea typeface="微軟正黑體" panose="020B0604030504040204" pitchFamily="34" charset="-120"/>
                <a:sym typeface="Arial" panose="020B0604020202020204" pitchFamily="34" charset="0"/>
              </a:rPr>
              <a:t>月</a:t>
            </a:r>
            <a:endParaRPr kumimoji="0" lang="en-US" altLang="zh-TW" sz="2000" i="0" u="none" strike="noStrike" kern="1200" cap="none" spc="0" normalizeH="0" baseline="0" noProof="0" dirty="0">
              <a:ln w="10160">
                <a:solidFill>
                  <a:srgbClr val="0070C0"/>
                </a:solidFill>
                <a:prstDash val="solid"/>
              </a:ln>
              <a:solidFill>
                <a:schemeClr val="accent3">
                  <a:lumMod val="75000"/>
                </a:schemeClr>
              </a:solidFill>
              <a:uLnTx/>
              <a:uFillTx/>
              <a:latin typeface="微軟正黑體" panose="020B0604030504040204" pitchFamily="34" charset="-120"/>
              <a:ea typeface="微軟正黑體" panose="020B0604030504040204" pitchFamily="34" charset="-120"/>
              <a:cs typeface="+mn-cs"/>
              <a:sym typeface="Arial" panose="020B0604020202020204" pitchFamily="34" charset="0"/>
            </a:endParaRPr>
          </a:p>
        </p:txBody>
      </p:sp>
      <p:pic>
        <p:nvPicPr>
          <p:cNvPr id="2050" name="Picture 2" descr="Cyclist man racing bike outdoor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5013"/>
            <a:ext cx="4597052" cy="357719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247F3C5E-FD3D-49C0-9AA8-36BFE7D479B4}"/>
              </a:ext>
            </a:extLst>
          </p:cNvPr>
          <p:cNvSpPr/>
          <p:nvPr/>
        </p:nvSpPr>
        <p:spPr>
          <a:xfrm>
            <a:off x="196912" y="6292334"/>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64085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7399A1CF-9D7C-104A-9D73-05B1771C4120}"/>
              </a:ext>
            </a:extLst>
          </p:cNvPr>
          <p:cNvSpPr/>
          <p:nvPr/>
        </p:nvSpPr>
        <p:spPr>
          <a:xfrm>
            <a:off x="2360295" y="1105805"/>
            <a:ext cx="4423410" cy="5397500"/>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en-HK" sz="140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altLang="en-US" sz="140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en-HK" sz="140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b="1" u="sng">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我的助人记录</a:t>
            </a:r>
            <a:r>
              <a:rPr lang="en-HK" sz="140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lnSpc>
                <a:spcPct val="200000"/>
              </a:lnSpc>
            </a:pPr>
            <a:r>
              <a:rPr lang="zh-TW" sz="1400">
                <a:solidFill>
                  <a:srgbClr val="000000"/>
                </a:solidFill>
                <a:effectLst/>
                <a:ea typeface="DFKai-SB" panose="03000509000000000000" pitchFamily="49" charset="-120"/>
                <a:cs typeface="Times New Roman" panose="02020603050405020304" pitchFamily="18" charset="0"/>
              </a:rPr>
              <a:t>（以文字或绘画的形式记录本</a:t>
            </a:r>
            <a:r>
              <a:rPr lang="zh-TW" altLang="en-US" sz="1400" dirty="0">
                <a:solidFill>
                  <a:srgbClr val="000000"/>
                </a:solidFill>
                <a:effectLst/>
                <a:ea typeface="DFKai-SB" panose="03000509000000000000" pitchFamily="49" charset="-120"/>
                <a:cs typeface="Times New Roman" panose="02020603050405020304" pitchFamily="18" charset="0"/>
              </a:rPr>
              <a:t>周</a:t>
            </a:r>
            <a:r>
              <a:rPr lang="zh-TW" sz="1400">
                <a:solidFill>
                  <a:srgbClr val="000000"/>
                </a:solidFill>
                <a:effectLst/>
                <a:ea typeface="DFKai-SB" panose="03000509000000000000" pitchFamily="49" charset="-120"/>
                <a:cs typeface="Times New Roman" panose="02020603050405020304" pitchFamily="18" charset="0"/>
              </a:rPr>
              <a:t>的</a:t>
            </a:r>
            <a:r>
              <a:rPr lang="zh-TW" altLang="en-US" sz="1400">
                <a:solidFill>
                  <a:srgbClr val="000000"/>
                </a:solidFill>
                <a:ea typeface="DFKai-SB" panose="03000509000000000000" pitchFamily="49" charset="-120"/>
                <a:cs typeface="Times New Roman" panose="02020603050405020304" pitchFamily="18" charset="0"/>
              </a:rPr>
              <a:t>助人</a:t>
            </a:r>
            <a:r>
              <a:rPr lang="zh-TW" sz="1400">
                <a:solidFill>
                  <a:srgbClr val="000000"/>
                </a:solidFill>
                <a:effectLst/>
                <a:ea typeface="DFKai-SB" panose="03000509000000000000" pitchFamily="49" charset="-120"/>
                <a:cs typeface="Times New Roman" panose="02020603050405020304" pitchFamily="18" charset="0"/>
              </a:rPr>
              <a:t>经历）</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日期：</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_____________________</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FFFFFF"/>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gn="ct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 </a:t>
            </a:r>
            <a:r>
              <a:rPr lang="zh-TW"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我的感受： </a:t>
            </a:r>
            <a:r>
              <a:rPr lang="en-HK" sz="1400" dirty="0">
                <a:solidFill>
                  <a:srgbClr val="000000"/>
                </a:solidFill>
                <a:effectLst/>
                <a:latin typeface="DFKai-SB" panose="03000509000000000000" pitchFamily="49" charset="-120"/>
                <a:ea typeface="PMingLiU" panose="02020500000000000000" pitchFamily="18" charset="-120"/>
                <a:cs typeface="Times New Roman" panose="02020603050405020304" pitchFamily="18" charset="0"/>
              </a:rPr>
              <a:t>_________________________________________</a:t>
            </a:r>
            <a:endParaRPr lang="en-HK" sz="1200" dirty="0">
              <a:effectLst/>
              <a:ea typeface="PMingLiU" panose="02020500000000000000" pitchFamily="18" charset="-120"/>
              <a:cs typeface="Times New Roman" panose="02020603050405020304" pitchFamily="18" charset="0"/>
            </a:endParaRPr>
          </a:p>
          <a:p>
            <a:pPr>
              <a:lnSpc>
                <a:spcPct val="200000"/>
              </a:lnSpc>
            </a:pPr>
            <a:r>
              <a:rPr lang="en-HK" sz="1400" dirty="0">
                <a:solidFill>
                  <a:srgbClr val="000000"/>
                </a:solidFill>
                <a:latin typeface="DFKai-SB" panose="03000509000000000000" pitchFamily="49" charset="-120"/>
                <a:ea typeface="PMingLiU" panose="02020500000000000000" pitchFamily="18" charset="-120"/>
                <a:cs typeface="Times New Roman" panose="02020603050405020304" pitchFamily="18" charset="0"/>
              </a:rPr>
              <a:t>__________________________________________</a:t>
            </a:r>
            <a:r>
              <a:rPr lang="en-HK" sz="1800" dirty="0">
                <a:solidFill>
                  <a:srgbClr val="000000"/>
                </a:solidFill>
                <a:effectLst/>
                <a:ea typeface="PMingLiU" panose="02020500000000000000" pitchFamily="18" charset="-120"/>
                <a:cs typeface="Times New Roman" panose="02020603050405020304" pitchFamily="18" charset="0"/>
              </a:rPr>
              <a:t> </a:t>
            </a:r>
            <a:endParaRPr lang="en-HK" sz="1200" dirty="0">
              <a:effectLst/>
              <a:ea typeface="PMingLiU" panose="02020500000000000000" pitchFamily="18" charset="-120"/>
              <a:cs typeface="Times New Roman" panose="02020603050405020304" pitchFamily="18" charset="0"/>
            </a:endParaRPr>
          </a:p>
        </p:txBody>
      </p:sp>
      <p:sp>
        <p:nvSpPr>
          <p:cNvPr id="12" name="文字方塊 1">
            <a:extLst>
              <a:ext uri="{FF2B5EF4-FFF2-40B4-BE49-F238E27FC236}">
                <a16:creationId xmlns:a16="http://schemas.microsoft.com/office/drawing/2014/main" id="{7864FBB0-49A3-FC4C-B32B-E9BD80042B9B}"/>
              </a:ext>
            </a:extLst>
          </p:cNvPr>
          <p:cNvSpPr txBox="1"/>
          <p:nvPr/>
        </p:nvSpPr>
        <p:spPr>
          <a:xfrm>
            <a:off x="7853820" y="6581001"/>
            <a:ext cx="1290180" cy="276999"/>
          </a:xfrm>
          <a:prstGeom prst="rect">
            <a:avLst/>
          </a:prstGeom>
          <a:noFill/>
        </p:spPr>
        <p:txBody>
          <a:bodyPr wrap="square" rtlCol="0">
            <a:spAutoFit/>
          </a:bodyPr>
          <a:lstStyle/>
          <a:p>
            <a:r>
              <a:rPr lang="en-US" altLang="zh-HK" sz="1200" dirty="0"/>
              <a:t>www.freepik.com</a:t>
            </a:r>
            <a:endParaRPr lang="zh-HK" altLang="en-US" sz="1200" dirty="0"/>
          </a:p>
        </p:txBody>
      </p:sp>
      <p:sp>
        <p:nvSpPr>
          <p:cNvPr id="17" name="標題 1">
            <a:extLst>
              <a:ext uri="{FF2B5EF4-FFF2-40B4-BE49-F238E27FC236}">
                <a16:creationId xmlns:a16="http://schemas.microsoft.com/office/drawing/2014/main" id="{0CE32AA8-F9DB-494C-BEB6-871F02275155}"/>
              </a:ext>
            </a:extLst>
          </p:cNvPr>
          <p:cNvSpPr txBox="1">
            <a:spLocks/>
          </p:cNvSpPr>
          <p:nvPr/>
        </p:nvSpPr>
        <p:spPr>
          <a:xfrm>
            <a:off x="685332" y="455680"/>
            <a:ext cx="7773338" cy="93470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en-US" b="1">
                <a:solidFill>
                  <a:srgbClr val="7030A0"/>
                </a:solidFill>
              </a:rPr>
              <a:t>课堂延伸活动</a:t>
            </a:r>
            <a:endParaRPr lang="zh-HK" altLang="en-US" b="1" dirty="0">
              <a:solidFill>
                <a:srgbClr val="7030A0"/>
              </a:solidFill>
            </a:endParaRPr>
          </a:p>
        </p:txBody>
      </p:sp>
      <p:pic>
        <p:nvPicPr>
          <p:cNvPr id="23" name="Graphic 22" descr="Handshake">
            <a:extLst>
              <a:ext uri="{FF2B5EF4-FFF2-40B4-BE49-F238E27FC236}">
                <a16:creationId xmlns:a16="http://schemas.microsoft.com/office/drawing/2014/main" id="{302896C4-908D-4047-A321-9A8A3192F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1471" y="1245892"/>
            <a:ext cx="914400" cy="914400"/>
          </a:xfrm>
          <a:prstGeom prst="rect">
            <a:avLst/>
          </a:prstGeom>
        </p:spPr>
      </p:pic>
    </p:spTree>
    <p:extLst>
      <p:ext uri="{BB962C8B-B14F-4D97-AF65-F5344CB8AC3E}">
        <p14:creationId xmlns:p14="http://schemas.microsoft.com/office/powerpoint/2010/main" val="247111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332" y="455680"/>
            <a:ext cx="7773338" cy="934709"/>
          </a:xfrm>
        </p:spPr>
        <p:txBody>
          <a:bodyPr/>
          <a:lstStyle/>
          <a:p>
            <a:r>
              <a:rPr lang="zh-TW" altLang="en-US" b="1">
                <a:solidFill>
                  <a:srgbClr val="7030A0"/>
                </a:solidFill>
              </a:rPr>
              <a:t>教师参考数据</a:t>
            </a:r>
            <a:endParaRPr lang="zh-HK" altLang="en-US" b="1" dirty="0">
              <a:solidFill>
                <a:srgbClr val="7030A0"/>
              </a:solidFill>
            </a:endParaRPr>
          </a:p>
        </p:txBody>
      </p:sp>
      <p:sp>
        <p:nvSpPr>
          <p:cNvPr id="3" name="內容版面配置區 2"/>
          <p:cNvSpPr>
            <a:spLocks noGrp="1"/>
          </p:cNvSpPr>
          <p:nvPr>
            <p:ph sz="quarter" idx="13"/>
          </p:nvPr>
        </p:nvSpPr>
        <p:spPr>
          <a:xfrm>
            <a:off x="685332" y="1515649"/>
            <a:ext cx="7772870" cy="3424107"/>
          </a:xfrm>
        </p:spPr>
        <p:txBody>
          <a:bodyPr>
            <a:noAutofit/>
          </a:bodyPr>
          <a:lstStyle/>
          <a:p>
            <a:pPr marL="0" indent="0">
              <a:buNone/>
            </a:pPr>
            <a:r>
              <a:rPr lang="zh-TW" altLang="en-US" sz="3200" b="1">
                <a:solidFill>
                  <a:schemeClr val="accent5">
                    <a:lumMod val="50000"/>
                  </a:schemeClr>
                </a:solidFill>
                <a:latin typeface="微軟正黑體" panose="020B0604030504040204" pitchFamily="34" charset="-120"/>
                <a:ea typeface="微軟正黑體" panose="020B0604030504040204" pitchFamily="34" charset="-120"/>
              </a:rPr>
              <a:t>有关助人为乐的中华名言摘录：</a:t>
            </a:r>
            <a:endParaRPr lang="en-US" altLang="zh-TW" sz="3200" b="1" dirty="0">
              <a:solidFill>
                <a:schemeClr val="accent5">
                  <a:lumMod val="50000"/>
                </a:schemeClr>
              </a:solidFill>
              <a:latin typeface="微軟正黑體" panose="020B0604030504040204" pitchFamily="34" charset="-120"/>
              <a:ea typeface="微軟正黑體" panose="020B0604030504040204" pitchFamily="34" charset="-120"/>
            </a:endParaRPr>
          </a:p>
          <a:p>
            <a:r>
              <a:rPr lang="zh-TW" altLang="en-US" sz="2200" b="1">
                <a:solidFill>
                  <a:schemeClr val="tx2"/>
                </a:solidFill>
                <a:latin typeface="微軟正黑體" panose="020B0604030504040204" pitchFamily="34" charset="-120"/>
                <a:ea typeface="微軟正黑體" panose="020B0604030504040204" pitchFamily="34" charset="-120"/>
              </a:rPr>
              <a:t>勿以恶小而为之，勿以善小而不为。惟贤惟德，能服于人。</a:t>
            </a:r>
            <a:r>
              <a:rPr lang="en-US" altLang="zh-TW" sz="2200" b="1">
                <a:solidFill>
                  <a:schemeClr val="tx2"/>
                </a:solidFill>
                <a:latin typeface="微軟正黑體" panose="020B0604030504040204" pitchFamily="34" charset="-120"/>
                <a:ea typeface="微軟正黑體" panose="020B0604030504040204" pitchFamily="34" charset="-120"/>
              </a:rPr>
              <a:t>(</a:t>
            </a:r>
            <a:r>
              <a:rPr lang="zh-TW" altLang="en-US" sz="2200" b="1">
                <a:solidFill>
                  <a:schemeClr val="tx2"/>
                </a:solidFill>
                <a:latin typeface="微軟正黑體" panose="020B0604030504040204" pitchFamily="34" charset="-120"/>
                <a:ea typeface="微軟正黑體" panose="020B0604030504040204" pitchFamily="34" charset="-120"/>
              </a:rPr>
              <a:t>刘备</a:t>
            </a:r>
            <a:r>
              <a:rPr lang="en-US" altLang="zh-TW" sz="2200" b="1">
                <a:solidFill>
                  <a:schemeClr val="tx2"/>
                </a:solidFill>
                <a:latin typeface="微軟正黑體" panose="020B0604030504040204" pitchFamily="34" charset="-120"/>
                <a:ea typeface="微軟正黑體" panose="020B0604030504040204" pitchFamily="34" charset="-120"/>
              </a:rPr>
              <a:t>)</a:t>
            </a:r>
            <a:endParaRPr lang="en-US" altLang="zh-TW" sz="2200" b="1" dirty="0">
              <a:solidFill>
                <a:schemeClr val="tx2"/>
              </a:solidFill>
              <a:latin typeface="微軟正黑體" panose="020B0604030504040204" pitchFamily="34" charset="-120"/>
              <a:ea typeface="微軟正黑體" panose="020B0604030504040204" pitchFamily="34" charset="-120"/>
            </a:endParaRPr>
          </a:p>
          <a:p>
            <a:r>
              <a:rPr lang="zh-TW" altLang="en-US" sz="2200" b="1">
                <a:solidFill>
                  <a:schemeClr val="tx2"/>
                </a:solidFill>
                <a:latin typeface="微軟正黑體" panose="020B0604030504040204" pitchFamily="34" charset="-120"/>
                <a:ea typeface="微軟正黑體" panose="020B0604030504040204" pitchFamily="34" charset="-120"/>
              </a:rPr>
              <a:t>每有患急，先人后己。   陈寿</a:t>
            </a:r>
            <a:r>
              <a:rPr lang="en-US" altLang="zh-TW" sz="2200" b="1">
                <a:solidFill>
                  <a:schemeClr val="tx2"/>
                </a:solidFill>
                <a:latin typeface="微軟正黑體" panose="020B0604030504040204" pitchFamily="34" charset="-120"/>
                <a:ea typeface="微軟正黑體" panose="020B0604030504040204" pitchFamily="34" charset="-120"/>
              </a:rPr>
              <a:t>《</a:t>
            </a:r>
            <a:r>
              <a:rPr lang="zh-TW" altLang="en-US" sz="2200" b="1">
                <a:solidFill>
                  <a:schemeClr val="tx2"/>
                </a:solidFill>
                <a:latin typeface="微軟正黑體" panose="020B0604030504040204" pitchFamily="34" charset="-120"/>
                <a:ea typeface="微軟正黑體" panose="020B0604030504040204" pitchFamily="34" charset="-120"/>
              </a:rPr>
              <a:t>三国志</a:t>
            </a:r>
            <a:r>
              <a:rPr lang="en-US" altLang="zh-TW" sz="2200" b="1">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蜀志</a:t>
            </a:r>
            <a:r>
              <a:rPr lang="en-US" altLang="zh-TW" sz="2200" b="1" dirty="0">
                <a:solidFill>
                  <a:schemeClr val="tx2"/>
                </a:solidFill>
                <a:latin typeface="微軟正黑體" panose="020B0604030504040204" pitchFamily="34" charset="-120"/>
                <a:ea typeface="微軟正黑體" panose="020B0604030504040204" pitchFamily="34" charset="-120"/>
              </a:rPr>
              <a:t>》</a:t>
            </a:r>
          </a:p>
          <a:p>
            <a:r>
              <a:rPr lang="zh-TW" altLang="en-US" sz="2200" b="1">
                <a:solidFill>
                  <a:schemeClr val="tx2"/>
                </a:solidFill>
                <a:latin typeface="微軟正黑體" panose="020B0604030504040204" pitchFamily="34" charset="-120"/>
                <a:ea typeface="微軟正黑體" panose="020B0604030504040204" pitchFamily="34" charset="-120"/>
              </a:rPr>
              <a:t>路见不平，拔刀相助。   马致远</a:t>
            </a:r>
            <a:r>
              <a:rPr lang="en-US" altLang="zh-TW" sz="2200" b="1">
                <a:solidFill>
                  <a:schemeClr val="tx2"/>
                </a:solidFill>
                <a:latin typeface="微軟正黑體" panose="020B0604030504040204" pitchFamily="34" charset="-120"/>
                <a:ea typeface="微軟正黑體" panose="020B0604030504040204" pitchFamily="34" charset="-120"/>
              </a:rPr>
              <a:t>《</a:t>
            </a:r>
            <a:r>
              <a:rPr lang="zh-TW" altLang="en-US" sz="2200" b="1">
                <a:solidFill>
                  <a:schemeClr val="tx2"/>
                </a:solidFill>
                <a:latin typeface="微軟正黑體" panose="020B0604030504040204" pitchFamily="34" charset="-120"/>
                <a:ea typeface="微軟正黑體" panose="020B0604030504040204" pitchFamily="34" charset="-120"/>
              </a:rPr>
              <a:t>陈情高卧</a:t>
            </a:r>
            <a:r>
              <a:rPr lang="en-US" altLang="zh-TW" sz="2200" b="1">
                <a:solidFill>
                  <a:schemeClr val="tx2"/>
                </a:solidFill>
                <a:latin typeface="微軟正黑體" panose="020B0604030504040204" pitchFamily="34" charset="-120"/>
                <a:ea typeface="微軟正黑體" panose="020B0604030504040204" pitchFamily="34" charset="-120"/>
              </a:rPr>
              <a:t>》</a:t>
            </a:r>
            <a:endParaRPr lang="en-US" altLang="zh-TW" sz="2200" b="1" dirty="0">
              <a:solidFill>
                <a:schemeClr val="tx2"/>
              </a:solidFill>
              <a:latin typeface="微軟正黑體" panose="020B0604030504040204" pitchFamily="34" charset="-120"/>
              <a:ea typeface="微軟正黑體" panose="020B0604030504040204" pitchFamily="34" charset="-120"/>
            </a:endParaRPr>
          </a:p>
          <a:p>
            <a:r>
              <a:rPr lang="zh-TW" altLang="en-US" sz="2200" b="1">
                <a:solidFill>
                  <a:schemeClr val="tx2"/>
                </a:solidFill>
                <a:latin typeface="微軟正黑體" panose="020B0604030504040204" pitchFamily="34" charset="-120"/>
                <a:ea typeface="微軟正黑體" panose="020B0604030504040204" pitchFamily="34" charset="-120"/>
              </a:rPr>
              <a:t>君子贵人贱己，先人而后己。   </a:t>
            </a:r>
            <a:r>
              <a:rPr lang="en-US" altLang="zh-TW" sz="2200" b="1">
                <a:solidFill>
                  <a:schemeClr val="tx2"/>
                </a:solidFill>
                <a:latin typeface="微軟正黑體" panose="020B0604030504040204" pitchFamily="34" charset="-120"/>
                <a:ea typeface="微軟正黑體" panose="020B0604030504040204" pitchFamily="34" charset="-120"/>
              </a:rPr>
              <a:t>《 </a:t>
            </a:r>
            <a:r>
              <a:rPr lang="zh-TW" altLang="en-US" sz="2200" b="1">
                <a:solidFill>
                  <a:schemeClr val="tx2"/>
                </a:solidFill>
                <a:latin typeface="微軟正黑體" panose="020B0604030504040204" pitchFamily="34" charset="-120"/>
                <a:ea typeface="微軟正黑體" panose="020B0604030504040204" pitchFamily="34" charset="-120"/>
              </a:rPr>
              <a:t>礼记</a:t>
            </a:r>
            <a:r>
              <a:rPr lang="en-US" altLang="zh-TW" sz="2200" b="1">
                <a:solidFill>
                  <a:schemeClr val="tx2"/>
                </a:solidFill>
                <a:latin typeface="微軟正黑體" panose="020B0604030504040204" pitchFamily="34" charset="-120"/>
                <a:ea typeface="微軟正黑體" panose="020B0604030504040204" pitchFamily="34" charset="-120"/>
              </a:rPr>
              <a:t>·</a:t>
            </a:r>
            <a:r>
              <a:rPr lang="zh-TW" altLang="en-US" sz="2200" b="1">
                <a:solidFill>
                  <a:schemeClr val="tx2"/>
                </a:solidFill>
                <a:latin typeface="微軟正黑體" panose="020B0604030504040204" pitchFamily="34" charset="-120"/>
                <a:ea typeface="微軟正黑體" panose="020B0604030504040204" pitchFamily="34" charset="-120"/>
              </a:rPr>
              <a:t>访记 </a:t>
            </a:r>
            <a:r>
              <a:rPr lang="en-US" altLang="zh-TW" sz="2200" b="1">
                <a:solidFill>
                  <a:schemeClr val="tx2"/>
                </a:solidFill>
                <a:latin typeface="微軟正黑體" panose="020B0604030504040204" pitchFamily="34" charset="-120"/>
                <a:ea typeface="微軟正黑體" panose="020B0604030504040204" pitchFamily="34" charset="-120"/>
              </a:rPr>
              <a:t>》</a:t>
            </a:r>
            <a:endParaRPr lang="en-US" altLang="zh-TW" sz="2200" b="1" dirty="0">
              <a:solidFill>
                <a:schemeClr val="tx2"/>
              </a:solidFill>
              <a:latin typeface="微軟正黑體" panose="020B0604030504040204" pitchFamily="34" charset="-120"/>
              <a:ea typeface="微軟正黑體" panose="020B0604030504040204" pitchFamily="34" charset="-120"/>
            </a:endParaRPr>
          </a:p>
          <a:p>
            <a:r>
              <a:rPr lang="zh-TW" altLang="en-US" sz="2200" b="1">
                <a:solidFill>
                  <a:schemeClr val="tx2"/>
                </a:solidFill>
                <a:latin typeface="微軟正黑體" panose="020B0604030504040204" pitchFamily="34" charset="-120"/>
                <a:ea typeface="微軟正黑體" panose="020B0604030504040204" pitchFamily="34" charset="-120"/>
              </a:rPr>
              <a:t>病人之病，忧人之忧。    </a:t>
            </a:r>
            <a:r>
              <a:rPr lang="zh-TW" altLang="en-US" sz="2200" b="1" dirty="0">
                <a:solidFill>
                  <a:schemeClr val="tx2"/>
                </a:solidFill>
                <a:latin typeface="微軟正黑體" panose="020B0604030504040204" pitchFamily="34" charset="-120"/>
                <a:ea typeface="微軟正黑體" panose="020B0604030504040204" pitchFamily="34" charset="-120"/>
              </a:rPr>
              <a:t>白居易</a:t>
            </a:r>
            <a:r>
              <a:rPr lang="en-US" altLang="zh-TW" sz="2200" b="1" dirty="0">
                <a:solidFill>
                  <a:schemeClr val="tx2"/>
                </a:solidFill>
                <a:latin typeface="微軟正黑體" panose="020B0604030504040204" pitchFamily="34" charset="-120"/>
                <a:ea typeface="微軟正黑體" panose="020B0604030504040204" pitchFamily="34" charset="-120"/>
              </a:rPr>
              <a:t>《</a:t>
            </a:r>
            <a:r>
              <a:rPr lang="zh-TW" altLang="en-US" sz="2200" b="1" dirty="0">
                <a:solidFill>
                  <a:schemeClr val="tx2"/>
                </a:solidFill>
                <a:latin typeface="微軟正黑體" panose="020B0604030504040204" pitchFamily="34" charset="-120"/>
                <a:ea typeface="微軟正黑體" panose="020B0604030504040204" pitchFamily="34" charset="-120"/>
              </a:rPr>
              <a:t>策林</a:t>
            </a:r>
            <a:r>
              <a:rPr lang="en-US" altLang="zh-TW" sz="2200" b="1" dirty="0">
                <a:solidFill>
                  <a:schemeClr val="tx2"/>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28590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18" y="147781"/>
            <a:ext cx="8808205" cy="6433219"/>
          </a:xfrm>
          <a:prstGeom prst="rect">
            <a:avLst/>
          </a:prstGeom>
        </p:spPr>
      </p:pic>
      <p:sp>
        <p:nvSpPr>
          <p:cNvPr id="7" name="標題 1"/>
          <p:cNvSpPr txBox="1">
            <a:spLocks/>
          </p:cNvSpPr>
          <p:nvPr/>
        </p:nvSpPr>
        <p:spPr>
          <a:xfrm>
            <a:off x="3847663" y="769330"/>
            <a:ext cx="1952548" cy="99123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zh-TW" altLang="zh-HK" sz="3200" b="1" i="0" u="none" strike="noStrike" kern="1200" cap="all" spc="0" normalizeH="0" baseline="0" noProof="0">
                <a:ln w="3175" cmpd="sng">
                  <a:noFill/>
                </a:ln>
                <a:solidFill>
                  <a:sysClr val="window" lastClr="FFFFFF"/>
                </a:solidFill>
                <a:effectLst/>
                <a:uLnTx/>
                <a:uFillTx/>
                <a:latin typeface="Century Gothic" panose="020B0502020202020204"/>
                <a:ea typeface="微軟正黑體" panose="020B0604030504040204" pitchFamily="34" charset="-120"/>
                <a:cs typeface="+mj-cs"/>
              </a:rPr>
              <a:t>学习目标</a:t>
            </a:r>
            <a:endParaRPr kumimoji="0" lang="zh-HK" altLang="en-US" sz="3200" b="0" i="0" u="none" strike="noStrike" kern="1200" cap="all" spc="0" normalizeH="0" baseline="0" noProof="0" dirty="0">
              <a:ln w="3175" cmpd="sng">
                <a:noFill/>
              </a:ln>
              <a:solidFill>
                <a:sysClr val="window" lastClr="FFFFFF"/>
              </a:solidFill>
              <a:effectLst/>
              <a:uLnTx/>
              <a:uFillTx/>
              <a:latin typeface="Century Gothic" panose="020B0502020202020204"/>
              <a:ea typeface="微軟正黑體" panose="020B0604030504040204" pitchFamily="34" charset="-120"/>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381388812"/>
              </p:ext>
            </p:extLst>
          </p:nvPr>
        </p:nvGraphicFramePr>
        <p:xfrm>
          <a:off x="1455364" y="1760565"/>
          <a:ext cx="6212911" cy="3900476"/>
        </p:xfrm>
        <a:graphic>
          <a:graphicData uri="http://schemas.openxmlformats.org/drawingml/2006/table">
            <a:tbl>
              <a:tblPr/>
              <a:tblGrid>
                <a:gridCol w="1402915">
                  <a:extLst>
                    <a:ext uri="{9D8B030D-6E8A-4147-A177-3AD203B41FA5}">
                      <a16:colId xmlns:a16="http://schemas.microsoft.com/office/drawing/2014/main" val="671913260"/>
                    </a:ext>
                  </a:extLst>
                </a:gridCol>
                <a:gridCol w="4809996">
                  <a:extLst>
                    <a:ext uri="{9D8B030D-6E8A-4147-A177-3AD203B41FA5}">
                      <a16:colId xmlns:a16="http://schemas.microsoft.com/office/drawing/2014/main" val="3911223499"/>
                    </a:ext>
                  </a:extLst>
                </a:gridCol>
              </a:tblGrid>
              <a:tr h="16094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dirty="0">
                          <a:solidFill>
                            <a:schemeClr val="bg1"/>
                          </a:solidFill>
                          <a:latin typeface="微軟正黑體" panose="020B0604030504040204" pitchFamily="34" charset="-120"/>
                          <a:ea typeface="微軟正黑體" panose="020B0604030504040204" pitchFamily="34" charset="-120"/>
                        </a:rPr>
                        <a:t>短片概要：</a:t>
                      </a:r>
                      <a:r>
                        <a:rPr lang="en-US" altLang="zh-TW" sz="2000" b="0" spc="100" baseline="0" dirty="0">
                          <a:solidFill>
                            <a:schemeClr val="bg1"/>
                          </a:solidFill>
                          <a:latin typeface="微軟正黑體" panose="020B0604030504040204" pitchFamily="34" charset="-120"/>
                          <a:ea typeface="微軟正黑體" panose="020B0604030504040204" pitchFamily="34" charset="-120"/>
                        </a:rPr>
                        <a:t> </a:t>
                      </a:r>
                    </a:p>
                    <a:p>
                      <a:pPr>
                        <a:lnSpc>
                          <a:spcPct val="100000"/>
                        </a:lnSpc>
                        <a:spcBef>
                          <a:spcPts val="600"/>
                        </a:spcBef>
                        <a:spcAft>
                          <a:spcPts val="600"/>
                        </a:spcAft>
                      </a:pP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lnSpc>
                          <a:spcPct val="100000"/>
                        </a:lnSpc>
                        <a:spcBef>
                          <a:spcPts val="600"/>
                        </a:spcBef>
                        <a:spcAft>
                          <a:spcPts val="600"/>
                        </a:spcAft>
                      </a:pPr>
                      <a:r>
                        <a:rPr lang="en-US" altLang="zh-TW" sz="2000" b="0" spc="100" baseline="0">
                          <a:solidFill>
                            <a:schemeClr val="bg1"/>
                          </a:solidFill>
                          <a:latin typeface="微軟正黑體" panose="020B0604030504040204" pitchFamily="34" charset="-120"/>
                          <a:ea typeface="微軟正黑體" panose="020B0604030504040204" pitchFamily="34" charset="-120"/>
                        </a:rPr>
                        <a:t>Azeem</a:t>
                      </a:r>
                      <a:r>
                        <a:rPr lang="zh-TW" altLang="en-US" sz="2000" b="0" spc="100" baseline="0">
                          <a:solidFill>
                            <a:schemeClr val="bg1"/>
                          </a:solidFill>
                          <a:latin typeface="微軟正黑體" panose="020B0604030504040204" pitchFamily="34" charset="-120"/>
                          <a:ea typeface="微軟正黑體" panose="020B0604030504040204" pitchFamily="34" charset="-120"/>
                        </a:rPr>
                        <a:t>一直梦想拥有一辆单车。而姊姊深受近视的困扰，急需更换新的眼镜，为此经常与母亲争执。最后，</a:t>
                      </a:r>
                      <a:r>
                        <a:rPr lang="en-GB" altLang="zh-TW" sz="2000" b="0" spc="100" baseline="0">
                          <a:solidFill>
                            <a:schemeClr val="bg1"/>
                          </a:solidFill>
                          <a:latin typeface="微軟正黑體" panose="020B0604030504040204" pitchFamily="34" charset="-120"/>
                          <a:ea typeface="微軟正黑體" panose="020B0604030504040204" pitchFamily="34" charset="-120"/>
                        </a:rPr>
                        <a:t>Azeem</a:t>
                      </a:r>
                      <a:r>
                        <a:rPr lang="zh-TW" altLang="en-US" sz="2000" b="0" spc="100" baseline="0">
                          <a:solidFill>
                            <a:schemeClr val="bg1"/>
                          </a:solidFill>
                          <a:latin typeface="微軟正黑體" panose="020B0604030504040204" pitchFamily="34" charset="-120"/>
                          <a:ea typeface="微軟正黑體" panose="020B0604030504040204" pitchFamily="34" charset="-120"/>
                        </a:rPr>
                        <a:t>决定</a:t>
                      </a:r>
                      <a:r>
                        <a:rPr lang="en-US" altLang="zh-TW" sz="2000" b="0" spc="100" baseline="0">
                          <a:solidFill>
                            <a:schemeClr val="bg1"/>
                          </a:solidFill>
                          <a:latin typeface="微軟正黑體" panose="020B0604030504040204" pitchFamily="34" charset="-120"/>
                          <a:ea typeface="微軟正黑體" panose="020B0604030504040204" pitchFamily="34" charset="-120"/>
                        </a:rPr>
                        <a:t>……</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8304074"/>
                  </a:ext>
                </a:extLst>
              </a:tr>
              <a:tr h="137334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a:solidFill>
                            <a:schemeClr val="bg1"/>
                          </a:solidFill>
                          <a:latin typeface="微軟正黑體" panose="020B0604030504040204" pitchFamily="34" charset="-120"/>
                          <a:ea typeface="微軟正黑體" panose="020B0604030504040204" pitchFamily="34" charset="-120"/>
                        </a:rPr>
                        <a:t>学习目标：</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lnSpc>
                          <a:spcPct val="100000"/>
                        </a:lnSpc>
                        <a:spcBef>
                          <a:spcPts val="600"/>
                        </a:spcBef>
                        <a:spcAft>
                          <a:spcPts val="600"/>
                        </a:spcAft>
                        <a:buFont typeface="+mj-lt"/>
                        <a:buAutoNum type="arabicPeriod"/>
                      </a:pPr>
                      <a:r>
                        <a:rPr lang="zh-TW" altLang="en-US" sz="2000" spc="100" baseline="0">
                          <a:solidFill>
                            <a:schemeClr val="bg1"/>
                          </a:solidFill>
                          <a:latin typeface="微軟正黑體" panose="020B0604030504040204" pitchFamily="34" charset="-120"/>
                          <a:ea typeface="微軟正黑體" panose="020B0604030504040204" pitchFamily="34" charset="-120"/>
                        </a:rPr>
                        <a:t>培养学生</a:t>
                      </a:r>
                      <a:r>
                        <a:rPr lang="zh-TW" altLang="en-US" sz="2000" kern="1200" spc="100" baseline="0">
                          <a:solidFill>
                            <a:schemeClr val="bg1"/>
                          </a:solidFill>
                          <a:latin typeface="微軟正黑體" panose="020B0604030504040204" pitchFamily="34" charset="-120"/>
                          <a:ea typeface="微軟正黑體" panose="020B0604030504040204" pitchFamily="34" charset="-120"/>
                          <a:cs typeface="+mn-cs"/>
                        </a:rPr>
                        <a:t>的同理心，以及守望相助和关爱他人的态度。</a:t>
                      </a:r>
                    </a:p>
                    <a:p>
                      <a:pPr marL="342900" indent="-342900">
                        <a:lnSpc>
                          <a:spcPct val="100000"/>
                        </a:lnSpc>
                        <a:spcBef>
                          <a:spcPts val="600"/>
                        </a:spcBef>
                        <a:spcAft>
                          <a:spcPts val="600"/>
                        </a:spcAft>
                        <a:buFont typeface="+mj-lt"/>
                        <a:buAutoNum type="arabicPeriod"/>
                      </a:pPr>
                      <a:r>
                        <a:rPr lang="zh-TW" altLang="en-US" sz="2000" kern="1200" spc="100" baseline="0">
                          <a:solidFill>
                            <a:schemeClr val="bg1"/>
                          </a:solidFill>
                          <a:latin typeface="微軟正黑體" panose="020B0604030504040204" pitchFamily="34" charset="-120"/>
                          <a:ea typeface="微軟正黑體" panose="020B0604030504040204" pitchFamily="34" charset="-120"/>
                          <a:cs typeface="+mn-cs"/>
                        </a:rPr>
                        <a:t>学习以积极、乐观</a:t>
                      </a:r>
                      <a:r>
                        <a:rPr lang="zh-TW" altLang="en-US" sz="2000" spc="100" baseline="0">
                          <a:solidFill>
                            <a:schemeClr val="bg1"/>
                          </a:solidFill>
                          <a:latin typeface="微軟正黑體" panose="020B0604030504040204" pitchFamily="34" charset="-120"/>
                          <a:ea typeface="微軟正黑體" panose="020B0604030504040204" pitchFamily="34" charset="-120"/>
                        </a:rPr>
                        <a:t>的态度</a:t>
                      </a:r>
                      <a:r>
                        <a:rPr lang="zh-TW" altLang="en-US" sz="2000" spc="100" baseline="0">
                          <a:solidFill>
                            <a:srgbClr val="00B050"/>
                          </a:solidFill>
                          <a:latin typeface="微軟正黑體" panose="020B0604030504040204" pitchFamily="34" charset="-120"/>
                          <a:ea typeface="微軟正黑體" panose="020B0604030504040204" pitchFamily="34" charset="-120"/>
                        </a:rPr>
                        <a:t>，</a:t>
                      </a:r>
                      <a:r>
                        <a:rPr lang="zh-TW" altLang="en-US" sz="2000" spc="100" baseline="0">
                          <a:solidFill>
                            <a:schemeClr val="bg1"/>
                          </a:solidFill>
                          <a:latin typeface="微軟正黑體" panose="020B0604030504040204" pitchFamily="34" charset="-120"/>
                          <a:ea typeface="微軟正黑體" panose="020B0604030504040204" pitchFamily="34" charset="-120"/>
                        </a:rPr>
                        <a:t>面对日常生活中遇到的困难和挑战。</a:t>
                      </a:r>
                      <a:endParaRPr lang="zh-TW" altLang="en-US" sz="200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0042857"/>
                  </a:ext>
                </a:extLst>
              </a:tr>
              <a:tr h="8508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b="0" spc="100" baseline="0">
                          <a:solidFill>
                            <a:schemeClr val="bg1"/>
                          </a:solidFill>
                          <a:latin typeface="微軟正黑體" panose="020B0604030504040204" pitchFamily="34" charset="-120"/>
                          <a:ea typeface="微軟正黑體" panose="020B0604030504040204" pitchFamily="34" charset="-120"/>
                        </a:rPr>
                        <a:t>价值观和态度：</a:t>
                      </a:r>
                      <a:endParaRPr lang="zh-TW" altLang="en-US" sz="2000" b="0" spc="100" baseline="0" dirty="0">
                        <a:solidFill>
                          <a:schemeClr val="bg1"/>
                        </a:solidFill>
                        <a:latin typeface="微軟正黑體" panose="020B0604030504040204" pitchFamily="34" charset="-120"/>
                        <a:ea typeface="微軟正黑體" panose="020B0604030504040204" pitchFamily="34" charset="-120"/>
                      </a:endParaRPr>
                    </a:p>
                  </a:txBody>
                  <a:tcPr marL="68580" marR="68580" marT="34290" marB="34290">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zh-TW" altLang="en-US" sz="2000" kern="1200" spc="100" baseline="0">
                          <a:solidFill>
                            <a:schemeClr val="bg1"/>
                          </a:solidFill>
                          <a:latin typeface="微軟正黑體" panose="020B0604030504040204" pitchFamily="34" charset="-120"/>
                          <a:ea typeface="微軟正黑體" panose="020B0604030504040204" pitchFamily="34" charset="-120"/>
                          <a:cs typeface="+mn-cs"/>
                        </a:rPr>
                        <a:t>关爱、同理心、守望相助、积极、乐观</a:t>
                      </a:r>
                      <a:endParaRPr lang="zh-TW" altLang="en-US" sz="20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marL="68580" marR="68580" marT="34290" marB="34290">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798219"/>
                  </a:ext>
                </a:extLst>
              </a:tr>
            </a:tbl>
          </a:graphicData>
        </a:graphic>
      </p:graphicFrame>
      <p:sp>
        <p:nvSpPr>
          <p:cNvPr id="6" name="矩形 5">
            <a:extLst>
              <a:ext uri="{FF2B5EF4-FFF2-40B4-BE49-F238E27FC236}">
                <a16:creationId xmlns:a16="http://schemas.microsoft.com/office/drawing/2014/main" id="{247F3C5E-FD3D-49C0-9AA8-36BFE7D479B4}"/>
              </a:ext>
            </a:extLst>
          </p:cNvPr>
          <p:cNvSpPr/>
          <p:nvPr/>
        </p:nvSpPr>
        <p:spPr>
          <a:xfrm>
            <a:off x="358277" y="6488668"/>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300971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74788" y="2559121"/>
            <a:ext cx="3570208" cy="1107996"/>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生活情境</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9" y="3675895"/>
            <a:ext cx="3188031" cy="3182105"/>
          </a:xfrm>
          <a:prstGeom prst="rect">
            <a:avLst/>
          </a:prstGeom>
        </p:spPr>
      </p:pic>
      <p:sp>
        <p:nvSpPr>
          <p:cNvPr id="6" name="文字方塊 5"/>
          <p:cNvSpPr txBox="1"/>
          <p:nvPr/>
        </p:nvSpPr>
        <p:spPr>
          <a:xfrm>
            <a:off x="6523346" y="6394998"/>
            <a:ext cx="2620654" cy="369332"/>
          </a:xfrm>
          <a:prstGeom prst="rect">
            <a:avLst/>
          </a:prstGeom>
          <a:noFill/>
        </p:spPr>
        <p:txBody>
          <a:bodyPr wrap="none" rtlCol="0">
            <a:spAutoFit/>
          </a:bodyPr>
          <a:lstStyle/>
          <a:p>
            <a:r>
              <a:rPr lang="en-US" altLang="zh-HK" dirty="0"/>
              <a:t>Image: www. Freepik.com</a:t>
            </a:r>
            <a:endParaRPr lang="zh-HK" altLang="en-US" dirty="0"/>
          </a:p>
        </p:txBody>
      </p:sp>
    </p:spTree>
    <p:extLst>
      <p:ext uri="{BB962C8B-B14F-4D97-AF65-F5344CB8AC3E}">
        <p14:creationId xmlns:p14="http://schemas.microsoft.com/office/powerpoint/2010/main" val="21684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423A-CDEF-9942-9687-BCEEA6295E43}"/>
              </a:ext>
            </a:extLst>
          </p:cNvPr>
          <p:cNvSpPr>
            <a:spLocks noGrp="1"/>
          </p:cNvSpPr>
          <p:nvPr>
            <p:ph type="title"/>
          </p:nvPr>
        </p:nvSpPr>
        <p:spPr>
          <a:xfrm>
            <a:off x="456262" y="770916"/>
            <a:ext cx="7773338" cy="1596177"/>
          </a:xfrm>
        </p:spPr>
        <p:txBody>
          <a:bodyPr>
            <a:normAutofit/>
          </a:bodyPr>
          <a:lstStyle/>
          <a:p>
            <a:r>
              <a:rPr lang="zh-TW" altLang="en-US" sz="4800" dirty="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生活情境 一</a:t>
            </a:r>
            <a:endParaRPr lang="en-US" sz="4800" dirty="0"/>
          </a:p>
        </p:txBody>
      </p:sp>
      <p:sp>
        <p:nvSpPr>
          <p:cNvPr id="3" name="內容版面配置區 2"/>
          <p:cNvSpPr>
            <a:spLocks noGrp="1"/>
          </p:cNvSpPr>
          <p:nvPr>
            <p:ph sz="quarter" idx="13"/>
          </p:nvPr>
        </p:nvSpPr>
        <p:spPr>
          <a:xfrm>
            <a:off x="346075" y="2367093"/>
            <a:ext cx="8112125" cy="342410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457200" lvl="1" indent="0" algn="just" hangingPunct="0">
              <a:lnSpc>
                <a:spcPct val="150000"/>
              </a:lnSpc>
              <a:buNone/>
            </a:pPr>
            <a:r>
              <a:rPr lang="zh-HK" altLang="en-US" sz="3600">
                <a:ln w="0"/>
                <a:solidFill>
                  <a:srgbClr val="0070C0"/>
                </a:solidFill>
                <a:latin typeface="微軟正黑體" panose="020B0604030504040204" pitchFamily="34" charset="-120"/>
                <a:ea typeface="微軟正黑體" panose="020B0604030504040204" pitchFamily="34" charset="-120"/>
              </a:rPr>
              <a:t>今天是开学日，</a:t>
            </a:r>
            <a:r>
              <a:rPr lang="zh-TW" altLang="en-US" sz="3600">
                <a:ln w="0"/>
                <a:solidFill>
                  <a:srgbClr val="0070C0"/>
                </a:solidFill>
                <a:latin typeface="微軟正黑體" panose="020B0604030504040204" pitchFamily="34" charset="-120"/>
                <a:ea typeface="微軟正黑體" panose="020B0604030504040204" pitchFamily="34" charset="-120"/>
              </a:rPr>
              <a:t>你</a:t>
            </a:r>
            <a:r>
              <a:rPr lang="zh-HK" altLang="en-US" sz="3600">
                <a:ln w="0"/>
                <a:solidFill>
                  <a:srgbClr val="0070C0"/>
                </a:solidFill>
                <a:latin typeface="微軟正黑體" panose="020B0604030504040204" pitchFamily="34" charset="-120"/>
                <a:ea typeface="微軟正黑體" panose="020B0604030504040204" pitchFamily="34" charset="-120"/>
              </a:rPr>
              <a:t>遇见校内低年级的新生</a:t>
            </a:r>
            <a:r>
              <a:rPr lang="zh-TW" altLang="en-US" sz="3600">
                <a:ln w="0"/>
                <a:solidFill>
                  <a:srgbClr val="0070C0"/>
                </a:solidFill>
                <a:latin typeface="微軟正黑體" panose="020B0604030504040204" pitchFamily="34" charset="-120"/>
                <a:ea typeface="微軟正黑體" panose="020B0604030504040204" pitchFamily="34" charset="-120"/>
              </a:rPr>
              <a:t>急</a:t>
            </a:r>
            <a:r>
              <a:rPr lang="zh-HK" altLang="en-US" sz="3600">
                <a:ln w="0"/>
                <a:solidFill>
                  <a:srgbClr val="0070C0"/>
                </a:solidFill>
                <a:latin typeface="微軟正黑體" panose="020B0604030504040204" pitchFamily="34" charset="-120"/>
                <a:ea typeface="微軟正黑體" panose="020B0604030504040204" pitchFamily="34" charset="-120"/>
              </a:rPr>
              <a:t>需要帮忙，但你</a:t>
            </a:r>
            <a:r>
              <a:rPr lang="zh-TW" altLang="en-US" sz="3600">
                <a:ln w="0"/>
                <a:solidFill>
                  <a:srgbClr val="0070C0"/>
                </a:solidFill>
                <a:latin typeface="微軟正黑體" panose="020B0604030504040204" pitchFamily="34" charset="-120"/>
                <a:ea typeface="微軟正黑體" panose="020B0604030504040204" pitchFamily="34" charset="-120"/>
              </a:rPr>
              <a:t>赶着到教员室递交今天截止的比赛表格</a:t>
            </a:r>
            <a:r>
              <a:rPr lang="en-US" altLang="zh-TW" sz="3600">
                <a:ln w="0"/>
                <a:solidFill>
                  <a:srgbClr val="0070C0"/>
                </a:solidFill>
                <a:latin typeface="微軟正黑體" panose="020B0604030504040204" pitchFamily="34" charset="-120"/>
                <a:ea typeface="微軟正黑體" panose="020B0604030504040204" pitchFamily="34" charset="-120"/>
              </a:rPr>
              <a:t>……</a:t>
            </a:r>
            <a:endParaRPr lang="en-HK" altLang="zh-HK" sz="36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en-HK" altLang="zh-HK" sz="2400" b="1"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zh-HK" altLang="en-US" sz="2400" b="1" dirty="0">
              <a:ln w="0"/>
              <a:solidFill>
                <a:srgbClr val="0070C0"/>
              </a:solidFill>
              <a:latin typeface="微軟正黑體" panose="020B0604030504040204" pitchFamily="34" charset="-120"/>
              <a:ea typeface="微軟正黑體" panose="020B0604030504040204" pitchFamily="34" charset="-120"/>
            </a:endParaRPr>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01" y="406064"/>
            <a:ext cx="1213356" cy="1578580"/>
          </a:xfrm>
          <a:prstGeom prst="rect">
            <a:avLst/>
          </a:prstGeom>
        </p:spPr>
      </p:pic>
      <p:sp>
        <p:nvSpPr>
          <p:cNvPr id="8" name="文字方塊 8">
            <a:extLst>
              <a:ext uri="{FF2B5EF4-FFF2-40B4-BE49-F238E27FC236}">
                <a16:creationId xmlns:a16="http://schemas.microsoft.com/office/drawing/2014/main" id="{37398722-01DE-0B4E-83C8-B7BB835B110F}"/>
              </a:ext>
            </a:extLst>
          </p:cNvPr>
          <p:cNvSpPr txBox="1"/>
          <p:nvPr/>
        </p:nvSpPr>
        <p:spPr>
          <a:xfrm>
            <a:off x="7584510" y="6513049"/>
            <a:ext cx="1290180" cy="276999"/>
          </a:xfrm>
          <a:prstGeom prst="rect">
            <a:avLst/>
          </a:prstGeom>
          <a:noFill/>
        </p:spPr>
        <p:txBody>
          <a:bodyPr wrap="square" rtlCol="0">
            <a:spAutoFit/>
          </a:bodyPr>
          <a:lstStyle/>
          <a:p>
            <a:r>
              <a:rPr lang="en-US" altLang="zh-HK" sz="1200" dirty="0"/>
              <a:t>www.freepik.com</a:t>
            </a:r>
            <a:endParaRPr lang="zh-HK" altLang="en-US" sz="1200" dirty="0"/>
          </a:p>
        </p:txBody>
      </p:sp>
    </p:spTree>
    <p:extLst>
      <p:ext uri="{BB962C8B-B14F-4D97-AF65-F5344CB8AC3E}">
        <p14:creationId xmlns:p14="http://schemas.microsoft.com/office/powerpoint/2010/main" val="119547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423A-CDEF-9942-9687-BCEEA6295E43}"/>
              </a:ext>
            </a:extLst>
          </p:cNvPr>
          <p:cNvSpPr>
            <a:spLocks noGrp="1"/>
          </p:cNvSpPr>
          <p:nvPr>
            <p:ph type="title"/>
          </p:nvPr>
        </p:nvSpPr>
        <p:spPr>
          <a:xfrm>
            <a:off x="456262" y="770916"/>
            <a:ext cx="7773338" cy="1596177"/>
          </a:xfrm>
        </p:spPr>
        <p:txBody>
          <a:bodyPr>
            <a:normAutofit/>
          </a:bodyPr>
          <a:lstStyle/>
          <a:p>
            <a:r>
              <a:rPr lang="zh-TW" altLang="en-US" sz="4800" dirty="0">
                <a:ln w="0"/>
                <a:solidFill>
                  <a:schemeClr val="accent1"/>
                </a:solidFill>
                <a:effectLst>
                  <a:outerShdw blurRad="38100" dist="25400" dir="5400000" algn="ctr" rotWithShape="0">
                    <a:schemeClr val="tx1">
                      <a:alpha val="43000"/>
                    </a:schemeClr>
                  </a:outerShdw>
                </a:effectLst>
                <a:latin typeface="微軟正黑體" panose="020B0604030504040204" pitchFamily="34" charset="-120"/>
                <a:ea typeface="微軟正黑體" panose="020B0604030504040204" pitchFamily="34" charset="-120"/>
              </a:rPr>
              <a:t>生活情境 二</a:t>
            </a:r>
            <a:endParaRPr lang="en-US" sz="4800" dirty="0"/>
          </a:p>
        </p:txBody>
      </p:sp>
      <p:sp>
        <p:nvSpPr>
          <p:cNvPr id="3" name="內容版面配置區 2"/>
          <p:cNvSpPr>
            <a:spLocks noGrp="1"/>
          </p:cNvSpPr>
          <p:nvPr>
            <p:ph sz="quarter" idx="13"/>
          </p:nvPr>
        </p:nvSpPr>
        <p:spPr>
          <a:xfrm>
            <a:off x="515937" y="1871805"/>
            <a:ext cx="8112125" cy="3424107"/>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457200" lvl="1" indent="0" algn="just" hangingPunct="0">
              <a:lnSpc>
                <a:spcPct val="150000"/>
              </a:lnSpc>
              <a:buNone/>
            </a:pPr>
            <a:r>
              <a:rPr lang="zh-TW" altLang="en-US" sz="3200">
                <a:ln w="0"/>
                <a:solidFill>
                  <a:srgbClr val="0070C0"/>
                </a:solidFill>
                <a:latin typeface="微軟正黑體" panose="020B0604030504040204" pitchFamily="34" charset="-120"/>
                <a:ea typeface="微軟正黑體" panose="020B0604030504040204" pitchFamily="34" charset="-120"/>
              </a:rPr>
              <a:t>健乐</a:t>
            </a:r>
            <a:r>
              <a:rPr lang="zh-HK" altLang="en-US" sz="3200">
                <a:ln w="0"/>
                <a:solidFill>
                  <a:srgbClr val="0070C0"/>
                </a:solidFill>
                <a:latin typeface="微軟正黑體" panose="020B0604030504040204" pitchFamily="34" charset="-120"/>
                <a:ea typeface="微軟正黑體" panose="020B0604030504040204" pitchFamily="34" charset="-120"/>
              </a:rPr>
              <a:t>家的经济紧</a:t>
            </a:r>
            <a:r>
              <a:rPr lang="zh-TW" altLang="en-US" sz="3200">
                <a:ln w="0"/>
                <a:solidFill>
                  <a:srgbClr val="0070C0"/>
                </a:solidFill>
                <a:latin typeface="微軟正黑體" panose="020B0604030504040204" pitchFamily="34" charset="-120"/>
                <a:ea typeface="微軟正黑體" panose="020B0604030504040204" pitchFamily="34" charset="-120"/>
              </a:rPr>
              <a:t>拙</a:t>
            </a:r>
            <a:r>
              <a:rPr lang="zh-HK" altLang="en-US" sz="3200">
                <a:ln w="0"/>
                <a:solidFill>
                  <a:srgbClr val="0070C0"/>
                </a:solidFill>
                <a:latin typeface="微軟正黑體" panose="020B0604030504040204" pitchFamily="34" charset="-120"/>
                <a:ea typeface="微軟正黑體" panose="020B0604030504040204" pitchFamily="34" charset="-120"/>
              </a:rPr>
              <a:t>，每月父母的薪金仅仅足够生活。</a:t>
            </a:r>
            <a:endParaRPr lang="en-HK" altLang="zh-HK" sz="3200" dirty="0">
              <a:ln w="0"/>
              <a:solidFill>
                <a:srgbClr val="0070C0"/>
              </a:solidFill>
              <a:latin typeface="微軟正黑體" panose="020B0604030504040204" pitchFamily="34" charset="-120"/>
              <a:ea typeface="微軟正黑體" panose="020B0604030504040204" pitchFamily="34" charset="-120"/>
            </a:endParaRPr>
          </a:p>
          <a:p>
            <a:pPr marL="457200" lvl="1" indent="0" algn="just" hangingPunct="0">
              <a:lnSpc>
                <a:spcPct val="150000"/>
              </a:lnSpc>
              <a:buNone/>
            </a:pPr>
            <a:r>
              <a:rPr lang="zh-HK" altLang="en-US" sz="3200" dirty="0">
                <a:ln w="0"/>
                <a:solidFill>
                  <a:srgbClr val="0070C0"/>
                </a:solidFill>
                <a:latin typeface="微軟正黑體" panose="020B0604030504040204" pitchFamily="34" charset="-120"/>
                <a:ea typeface="微軟正黑體" panose="020B0604030504040204" pitchFamily="34" charset="-120"/>
              </a:rPr>
              <a:t>本月新</a:t>
            </a:r>
            <a:r>
              <a:rPr lang="zh-HK" altLang="en-US" sz="3200">
                <a:ln w="0"/>
                <a:solidFill>
                  <a:srgbClr val="0070C0"/>
                </a:solidFill>
                <a:latin typeface="微軟正黑體" panose="020B0604030504040204" pitchFamily="34" charset="-120"/>
                <a:ea typeface="微軟正黑體" panose="020B0604030504040204" pitchFamily="34" charset="-120"/>
              </a:rPr>
              <a:t>出了</a:t>
            </a:r>
            <a:r>
              <a:rPr lang="zh-TW" altLang="en-US" sz="3200">
                <a:ln w="0"/>
                <a:solidFill>
                  <a:srgbClr val="0070C0"/>
                </a:solidFill>
                <a:latin typeface="微軟正黑體" panose="020B0604030504040204" pitchFamily="34" charset="-120"/>
                <a:ea typeface="微軟正黑體" panose="020B0604030504040204" pitchFamily="34" charset="-120"/>
              </a:rPr>
              <a:t>对我公开试很有参考价值的参考书</a:t>
            </a:r>
            <a:r>
              <a:rPr lang="zh-HK" altLang="en-US" sz="3200">
                <a:ln w="0"/>
                <a:solidFill>
                  <a:srgbClr val="0070C0"/>
                </a:solidFill>
                <a:latin typeface="微軟正黑體" panose="020B0604030504040204" pitchFamily="34" charset="-120"/>
                <a:ea typeface="微軟正黑體" panose="020B0604030504040204" pitchFamily="34" charset="-120"/>
              </a:rPr>
              <a:t>，妈妈早前答应</a:t>
            </a:r>
            <a:r>
              <a:rPr lang="zh-TW" altLang="en-US" sz="3200">
                <a:ln w="0"/>
                <a:solidFill>
                  <a:srgbClr val="0070C0"/>
                </a:solidFill>
                <a:latin typeface="微軟正黑體" panose="020B0604030504040204" pitchFamily="34" charset="-120"/>
                <a:ea typeface="微軟正黑體" panose="020B0604030504040204" pitchFamily="34" charset="-120"/>
              </a:rPr>
              <a:t>他</a:t>
            </a:r>
            <a:r>
              <a:rPr lang="zh-HK" altLang="en-US" sz="3200">
                <a:ln w="0"/>
                <a:solidFill>
                  <a:srgbClr val="0070C0"/>
                </a:solidFill>
                <a:latin typeface="微軟正黑體" panose="020B0604030504040204" pitchFamily="34" charset="-120"/>
                <a:ea typeface="微軟正黑體" panose="020B0604030504040204" pitchFamily="34" charset="-120"/>
              </a:rPr>
              <a:t>可以买，但昨天</a:t>
            </a:r>
            <a:r>
              <a:rPr lang="zh-TW" altLang="en-US" sz="3200" dirty="0">
                <a:ln w="0"/>
                <a:solidFill>
                  <a:srgbClr val="0070C0"/>
                </a:solidFill>
                <a:latin typeface="微軟正黑體" panose="020B0604030504040204" pitchFamily="34" charset="-120"/>
                <a:ea typeface="微軟正黑體" panose="020B0604030504040204" pitchFamily="34" charset="-120"/>
              </a:rPr>
              <a:t>他</a:t>
            </a:r>
            <a:r>
              <a:rPr lang="zh-TW" altLang="en-US" sz="3200">
                <a:ln w="0"/>
                <a:solidFill>
                  <a:srgbClr val="0070C0"/>
                </a:solidFill>
                <a:latin typeface="微軟正黑體" panose="020B0604030504040204" pitchFamily="34" charset="-120"/>
                <a:ea typeface="微軟正黑體" panose="020B0604030504040204" pitchFamily="34" charset="-120"/>
              </a:rPr>
              <a:t>的</a:t>
            </a:r>
            <a:r>
              <a:rPr lang="zh-HK" altLang="en-US" sz="3200">
                <a:ln w="0"/>
                <a:solidFill>
                  <a:srgbClr val="0070C0"/>
                </a:solidFill>
                <a:latin typeface="微軟正黑體" panose="020B0604030504040204" pitchFamily="34" charset="-120"/>
                <a:ea typeface="微軟正黑體" panose="020B0604030504040204" pitchFamily="34" charset="-120"/>
              </a:rPr>
              <a:t>弟弟上学的波鞋穿了一个大洞，似乎不能再穿</a:t>
            </a:r>
            <a:r>
              <a:rPr lang="en-US" altLang="zh-TW" sz="3200" dirty="0">
                <a:ln w="0"/>
                <a:solidFill>
                  <a:srgbClr val="0070C0"/>
                </a:solidFill>
                <a:latin typeface="微軟正黑體" panose="020B0604030504040204" pitchFamily="34" charset="-120"/>
                <a:ea typeface="微軟正黑體" panose="020B0604030504040204" pitchFamily="34" charset="-120"/>
              </a:rPr>
              <a:t>……</a:t>
            </a:r>
            <a:endParaRPr lang="en-HK" altLang="zh-HK" sz="32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en-HK" altLang="zh-HK" sz="2000" b="1"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defTabSz="914400" hangingPunct="0">
              <a:lnSpc>
                <a:spcPct val="150000"/>
              </a:lnSpc>
              <a:buFont typeface="+mj-lt"/>
              <a:buAutoNum type="arabicPeriod"/>
            </a:pPr>
            <a:endParaRPr lang="zh-HK" altLang="en-US" sz="2000" b="1" dirty="0">
              <a:ln w="0"/>
              <a:solidFill>
                <a:srgbClr val="0070C0"/>
              </a:solidFill>
              <a:latin typeface="微軟正黑體" panose="020B0604030504040204" pitchFamily="34" charset="-120"/>
              <a:ea typeface="微軟正黑體" panose="020B0604030504040204" pitchFamily="34" charset="-120"/>
            </a:endParaRPr>
          </a:p>
        </p:txBody>
      </p:sp>
      <p:pic>
        <p:nvPicPr>
          <p:cNvPr id="2054" name="Picture 6" descr="https://newsstatic.rthk.hk/frontend_images/images/icons/icon_pthnew_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01" y="406064"/>
            <a:ext cx="1213356" cy="1578580"/>
          </a:xfrm>
          <a:prstGeom prst="rect">
            <a:avLst/>
          </a:prstGeom>
        </p:spPr>
      </p:pic>
      <p:sp>
        <p:nvSpPr>
          <p:cNvPr id="8" name="文字方塊 8">
            <a:extLst>
              <a:ext uri="{FF2B5EF4-FFF2-40B4-BE49-F238E27FC236}">
                <a16:creationId xmlns:a16="http://schemas.microsoft.com/office/drawing/2014/main" id="{37398722-01DE-0B4E-83C8-B7BB835B110F}"/>
              </a:ext>
            </a:extLst>
          </p:cNvPr>
          <p:cNvSpPr txBox="1"/>
          <p:nvPr/>
        </p:nvSpPr>
        <p:spPr>
          <a:xfrm>
            <a:off x="7584510" y="6513049"/>
            <a:ext cx="1290180" cy="276999"/>
          </a:xfrm>
          <a:prstGeom prst="rect">
            <a:avLst/>
          </a:prstGeom>
          <a:noFill/>
        </p:spPr>
        <p:txBody>
          <a:bodyPr wrap="square" rtlCol="0">
            <a:spAutoFit/>
          </a:bodyPr>
          <a:lstStyle/>
          <a:p>
            <a:r>
              <a:rPr lang="en-US" altLang="zh-HK" sz="1200" dirty="0"/>
              <a:t>www.freepik.com</a:t>
            </a:r>
            <a:endParaRPr lang="zh-HK" altLang="en-US" sz="1200" dirty="0"/>
          </a:p>
        </p:txBody>
      </p:sp>
    </p:spTree>
    <p:extLst>
      <p:ext uri="{BB962C8B-B14F-4D97-AF65-F5344CB8AC3E}">
        <p14:creationId xmlns:p14="http://schemas.microsoft.com/office/powerpoint/2010/main" val="35736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85330" y="495300"/>
            <a:ext cx="7773338" cy="576395"/>
          </a:xfrm>
        </p:spPr>
        <p:txBody>
          <a:bodyPr>
            <a:normAutofit fontScale="90000"/>
          </a:bodyPr>
          <a:lstStyle/>
          <a:p>
            <a:r>
              <a:rPr lang="zh-TW" altLang="en-US" sz="4000" cap="none" spc="5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观看短片</a:t>
            </a:r>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3794" t="17988" r="4658" b="18623"/>
          <a:stretch/>
        </p:blipFill>
        <p:spPr>
          <a:xfrm>
            <a:off x="16047" y="1389195"/>
            <a:ext cx="9127953" cy="5329105"/>
          </a:xfrm>
          <a:prstGeom prst="rect">
            <a:avLst/>
          </a:prstGeom>
        </p:spPr>
      </p:pic>
      <p:pic>
        <p:nvPicPr>
          <p:cNvPr id="8" name="圖片 7">
            <a:hlinkClick r:id="rId4"/>
          </p:cNvPr>
          <p:cNvPicPr>
            <a:picLocks noChangeAspect="1"/>
          </p:cNvPicPr>
          <p:nvPr/>
        </p:nvPicPr>
        <p:blipFill>
          <a:blip r:embed="rId5"/>
          <a:stretch>
            <a:fillRect/>
          </a:stretch>
        </p:blipFill>
        <p:spPr>
          <a:xfrm>
            <a:off x="1100222" y="1819640"/>
            <a:ext cx="6994430" cy="4136659"/>
          </a:xfrm>
          <a:prstGeom prst="rect">
            <a:avLst/>
          </a:prstGeom>
        </p:spPr>
      </p:pic>
      <p:sp>
        <p:nvSpPr>
          <p:cNvPr id="7" name="矩形 6">
            <a:extLst>
              <a:ext uri="{FF2B5EF4-FFF2-40B4-BE49-F238E27FC236}">
                <a16:creationId xmlns:a16="http://schemas.microsoft.com/office/drawing/2014/main" id="{247F3C5E-FD3D-49C0-9AA8-36BFE7D479B4}"/>
              </a:ext>
            </a:extLst>
          </p:cNvPr>
          <p:cNvSpPr/>
          <p:nvPr/>
        </p:nvSpPr>
        <p:spPr>
          <a:xfrm>
            <a:off x="6820247" y="6348968"/>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23498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79368" y="2256314"/>
            <a:ext cx="7796480" cy="3247043"/>
          </a:xfrm>
          <a:prstGeom prst="rect">
            <a:avLst/>
          </a:prstGeom>
          <a:noFill/>
        </p:spPr>
        <p:txBody>
          <a:bodyPr wrap="square" rtlCol="0">
            <a:spAutoFit/>
          </a:bodyPr>
          <a:lstStyle/>
          <a:p>
            <a:pPr marL="444500" indent="-444500">
              <a:lnSpc>
                <a:spcPts val="3500"/>
              </a:lnSpc>
              <a:spcBef>
                <a:spcPts val="1200"/>
              </a:spcBef>
              <a:spcAft>
                <a:spcPts val="600"/>
              </a:spcAft>
              <a:buAutoNum type="arabicPeriod"/>
            </a:pP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 </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有什么梦想</a:t>
            </a: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他为达成梦想怎样做</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444500" indent="-444500" algn="just">
              <a:lnSpc>
                <a:spcPts val="3500"/>
              </a:lnSpc>
              <a:spcBef>
                <a:spcPts val="1200"/>
              </a:spcBef>
              <a:spcAft>
                <a:spcPts val="600"/>
              </a:spcAft>
              <a:buFontTx/>
              <a:buAutoNum type="arabicPeriod"/>
            </a:pPr>
            <a:r>
              <a:rPr lang="zh-HK"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假如你</a:t>
            </a:r>
            <a:r>
              <a:rPr lang="zh-HK"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a:t>
            </a: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，当你看到姐姐在近距离才能看清楚书本内容，你有什么感受？你认为姐姐读书时困难吗？</a:t>
            </a:r>
            <a:endPar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44500" indent="-444500" algn="just" hangingPunct="0">
              <a:lnSpc>
                <a:spcPts val="3500"/>
              </a:lnSpc>
              <a:spcBef>
                <a:spcPts val="1200"/>
              </a:spcBef>
              <a:spcAft>
                <a:spcPts val="600"/>
              </a:spcAft>
              <a:buFontTx/>
              <a:buAutoNum type="arabicPeriod"/>
            </a:pP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假如你</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a:t>
            </a: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，你会帮助姐姐吗？ 你会怎样做？ 为什么？</a:t>
            </a:r>
            <a:endPar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01733" y="713967"/>
            <a:ext cx="4351751" cy="1061563"/>
          </a:xfrm>
          <a:prstGeom prst="rect">
            <a:avLst/>
          </a:prstGeom>
        </p:spPr>
      </p:pic>
      <p:sp>
        <p:nvSpPr>
          <p:cNvPr id="9" name="標題 1"/>
          <p:cNvSpPr>
            <a:spLocks noGrp="1"/>
          </p:cNvSpPr>
          <p:nvPr>
            <p:ph type="title"/>
          </p:nvPr>
        </p:nvSpPr>
        <p:spPr>
          <a:xfrm>
            <a:off x="2009669" y="811002"/>
            <a:ext cx="4522124" cy="659297"/>
          </a:xfrm>
        </p:spPr>
        <p:txBody>
          <a:bodyPr>
            <a:noAutofit/>
          </a:bodyPr>
          <a:lstStyle/>
          <a:p>
            <a:r>
              <a:rPr lang="zh-TW" altLang="en-US" sz="6000" cap="none">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反思问题</a:t>
            </a:r>
            <a:endPar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247F3C5E-FD3D-49C0-9AA8-36BFE7D479B4}"/>
              </a:ext>
            </a:extLst>
          </p:cNvPr>
          <p:cNvSpPr/>
          <p:nvPr/>
        </p:nvSpPr>
        <p:spPr>
          <a:xfrm>
            <a:off x="6953484" y="6294482"/>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3415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63426" y="2256314"/>
            <a:ext cx="7796480" cy="2089098"/>
          </a:xfrm>
          <a:prstGeom prst="rect">
            <a:avLst/>
          </a:prstGeom>
          <a:noFill/>
        </p:spPr>
        <p:txBody>
          <a:bodyPr wrap="square" rtlCol="0">
            <a:spAutoFit/>
          </a:bodyPr>
          <a:lstStyle/>
          <a:p>
            <a:pPr marL="514350" indent="-514350" algn="just" hangingPunct="0">
              <a:lnSpc>
                <a:spcPts val="3500"/>
              </a:lnSpc>
              <a:spcBef>
                <a:spcPts val="1200"/>
              </a:spcBef>
              <a:spcAft>
                <a:spcPts val="600"/>
              </a:spcAft>
              <a:buFont typeface="+mj-lt"/>
              <a:buAutoNum type="arabicPeriod" startAt="4"/>
            </a:pPr>
            <a:r>
              <a:rPr lang="en-HK"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最后选择了帮助姐姐，你认为姐姐及</a:t>
            </a: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Azeem</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的感受如何？</a:t>
            </a:r>
            <a:endParaRPr lang="en-US" altLang="zh-TW"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14350" indent="-514350" algn="just" hangingPunct="0">
              <a:lnSpc>
                <a:spcPts val="3500"/>
              </a:lnSpc>
              <a:spcBef>
                <a:spcPts val="1200"/>
              </a:spcBef>
              <a:spcAft>
                <a:spcPts val="600"/>
              </a:spcAft>
              <a:buFont typeface="+mj-lt"/>
              <a:buAutoNum type="arabicPeriod" startAt="4"/>
            </a:pP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有人说：「金钱 能</a:t>
            </a:r>
            <a:r>
              <a:rPr lang="en-US" altLang="zh-TW"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70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不能 买到世上所有东西」。你同意吗？为什么？</a:t>
            </a:r>
            <a:endParaRPr lang="zh-TW" altLang="en-US" sz="2700" dirty="0">
              <a:ln/>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2601733" y="713967"/>
            <a:ext cx="4351751" cy="1061563"/>
          </a:xfrm>
          <a:prstGeom prst="rect">
            <a:avLst/>
          </a:prstGeom>
        </p:spPr>
      </p:pic>
      <p:sp>
        <p:nvSpPr>
          <p:cNvPr id="9" name="標題 1"/>
          <p:cNvSpPr>
            <a:spLocks noGrp="1"/>
          </p:cNvSpPr>
          <p:nvPr>
            <p:ph type="title"/>
          </p:nvPr>
        </p:nvSpPr>
        <p:spPr>
          <a:xfrm>
            <a:off x="2009669" y="811002"/>
            <a:ext cx="4522124" cy="659297"/>
          </a:xfrm>
        </p:spPr>
        <p:txBody>
          <a:bodyPr>
            <a:noAutofit/>
          </a:bodyPr>
          <a:lstStyle/>
          <a:p>
            <a:r>
              <a:rPr lang="zh-TW" altLang="en-US" sz="6000" cap="none">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rPr>
              <a:t>反思问题</a:t>
            </a:r>
            <a:endParaRPr lang="zh-TW" altLang="en-US" sz="6000"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247F3C5E-FD3D-49C0-9AA8-36BFE7D479B4}"/>
              </a:ext>
            </a:extLst>
          </p:cNvPr>
          <p:cNvSpPr/>
          <p:nvPr/>
        </p:nvSpPr>
        <p:spPr>
          <a:xfrm>
            <a:off x="6953484" y="6294482"/>
            <a:ext cx="1899431" cy="369332"/>
          </a:xfrm>
          <a:prstGeom prst="rect">
            <a:avLst/>
          </a:prstGeom>
        </p:spPr>
        <p:txBody>
          <a:bodyPr wrap="none">
            <a:spAutoFit/>
          </a:bodyPr>
          <a:lstStyle/>
          <a:p>
            <a:r>
              <a:rPr lang="en-US" altLang="zh-HK" dirty="0" err="1"/>
              <a:t>Image:Freepik.com</a:t>
            </a:r>
            <a:endParaRPr lang="zh-HK" altLang="en-US" dirty="0"/>
          </a:p>
        </p:txBody>
      </p:sp>
    </p:spTree>
    <p:extLst>
      <p:ext uri="{BB962C8B-B14F-4D97-AF65-F5344CB8AC3E}">
        <p14:creationId xmlns:p14="http://schemas.microsoft.com/office/powerpoint/2010/main" val="10953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B5A35-00CE-DA4F-8F35-3A33BF27D911}"/>
              </a:ext>
            </a:extLst>
          </p:cNvPr>
          <p:cNvSpPr>
            <a:spLocks noGrp="1"/>
          </p:cNvSpPr>
          <p:nvPr>
            <p:ph idx="4294967295"/>
          </p:nvPr>
        </p:nvSpPr>
        <p:spPr>
          <a:xfrm>
            <a:off x="-110751" y="1501520"/>
            <a:ext cx="7420424" cy="5178239"/>
          </a:xfrm>
          <a:prstGeom prst="rect">
            <a:avLst/>
          </a:prstGeom>
        </p:spPr>
        <p:txBody>
          <a:bodyPr>
            <a:normAutofit fontScale="92500"/>
          </a:bodyPr>
          <a:lstStyle/>
          <a:p>
            <a:pPr marL="914400" lvl="1" indent="-457200" algn="just" hangingPunct="0">
              <a:lnSpc>
                <a:spcPct val="150000"/>
              </a:lnSpc>
              <a:buFont typeface="+mj-lt"/>
              <a:buAutoNum type="arabicPeriod"/>
            </a:pPr>
            <a:r>
              <a:rPr lang="zh-TW" altLang="en-US" sz="2400" dirty="0">
                <a:ln w="0"/>
                <a:solidFill>
                  <a:srgbClr val="0070C0"/>
                </a:solidFill>
                <a:latin typeface="微軟正黑體" panose="020B0604030504040204" pitchFamily="34" charset="-120"/>
                <a:ea typeface="微軟正黑體" panose="020B0604030504040204" pitchFamily="34" charset="-120"/>
              </a:rPr>
              <a:t>日常生活</a:t>
            </a:r>
            <a:r>
              <a:rPr lang="zh-TW" altLang="en-US" sz="2400">
                <a:ln w="0"/>
                <a:solidFill>
                  <a:srgbClr val="0070C0"/>
                </a:solidFill>
                <a:latin typeface="微軟正黑體" panose="020B0604030504040204" pitchFamily="34" charset="-120"/>
                <a:ea typeface="微軟正黑體" panose="020B0604030504040204" pitchFamily="34" charset="-120"/>
              </a:rPr>
              <a:t>中，我们应以同理</a:t>
            </a:r>
            <a:r>
              <a:rPr lang="zh-TW" altLang="en-US" sz="2400" dirty="0">
                <a:ln w="0"/>
                <a:solidFill>
                  <a:srgbClr val="0070C0"/>
                </a:solidFill>
                <a:latin typeface="微軟正黑體" panose="020B0604030504040204" pitchFamily="34" charset="-120"/>
                <a:ea typeface="微軟正黑體" panose="020B0604030504040204" pitchFamily="34" charset="-120"/>
              </a:rPr>
              <a:t>心去理解其</a:t>
            </a:r>
            <a:r>
              <a:rPr lang="zh-TW" altLang="en-US" sz="2400">
                <a:ln w="0"/>
                <a:solidFill>
                  <a:srgbClr val="0070C0"/>
                </a:solidFill>
                <a:latin typeface="微軟正黑體" panose="020B0604030504040204" pitchFamily="34" charset="-120"/>
                <a:ea typeface="微軟正黑體" panose="020B0604030504040204" pitchFamily="34" charset="-120"/>
              </a:rPr>
              <a:t>他人的想法及感受，多关心及尊重别人。</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a:ln w="0"/>
                <a:solidFill>
                  <a:srgbClr val="0070C0"/>
                </a:solidFill>
                <a:latin typeface="微軟正黑體" panose="020B0604030504040204" pitchFamily="34" charset="-120"/>
                <a:ea typeface="微軟正黑體" panose="020B0604030504040204" pitchFamily="34" charset="-120"/>
              </a:rPr>
              <a:t>有能力帮助别人是一件值得高兴的事，而帮助别人应是一种自发的行为，毋须期望他人感激或回报。</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a:ln w="0"/>
                <a:solidFill>
                  <a:srgbClr val="0070C0"/>
                </a:solidFill>
                <a:latin typeface="微軟正黑體" panose="020B0604030504040204" pitchFamily="34" charset="-120"/>
                <a:ea typeface="微軟正黑體" panose="020B0604030504040204" pitchFamily="34" charset="-120"/>
              </a:rPr>
              <a:t>在帮助别人前，我们应考虑别人的</a:t>
            </a:r>
            <a:r>
              <a:rPr lang="zh-TW" altLang="en-US" sz="2400" dirty="0">
                <a:ln w="0"/>
                <a:solidFill>
                  <a:srgbClr val="0070C0"/>
                </a:solidFill>
                <a:latin typeface="微軟正黑體" panose="020B0604030504040204" pitchFamily="34" charset="-120"/>
                <a:ea typeface="微軟正黑體" panose="020B0604030504040204" pitchFamily="34" charset="-120"/>
              </a:rPr>
              <a:t>真正需要</a:t>
            </a:r>
            <a:r>
              <a:rPr lang="zh-TW" altLang="en-US" sz="2400">
                <a:ln w="0"/>
                <a:solidFill>
                  <a:srgbClr val="0070C0"/>
                </a:solidFill>
                <a:latin typeface="微軟正黑體" panose="020B0604030504040204" pitchFamily="34" charset="-120"/>
                <a:ea typeface="微軟正黑體" panose="020B0604030504040204" pitchFamily="34" charset="-120"/>
              </a:rPr>
              <a:t>和衡量个人的能力。</a:t>
            </a:r>
            <a:endParaRPr lang="en-HK" altLang="zh-TW" sz="2400" dirty="0">
              <a:ln w="0"/>
              <a:solidFill>
                <a:srgbClr val="0070C0"/>
              </a:solidFill>
              <a:latin typeface="微軟正黑體" panose="020B0604030504040204" pitchFamily="34" charset="-120"/>
              <a:ea typeface="微軟正黑體" panose="020B0604030504040204" pitchFamily="34" charset="-120"/>
            </a:endParaRPr>
          </a:p>
          <a:p>
            <a:pPr marL="914400" lvl="1" indent="-457200" algn="just" hangingPunct="0">
              <a:lnSpc>
                <a:spcPct val="150000"/>
              </a:lnSpc>
              <a:buFont typeface="+mj-lt"/>
              <a:buAutoNum type="arabicPeriod"/>
            </a:pPr>
            <a:r>
              <a:rPr lang="zh-TW" altLang="en-US" sz="2400">
                <a:ln w="0"/>
                <a:solidFill>
                  <a:srgbClr val="0070C0"/>
                </a:solidFill>
                <a:latin typeface="微軟正黑體" panose="020B0604030504040204" pitchFamily="34" charset="-120"/>
                <a:ea typeface="微軟正黑體" panose="020B0604030504040204" pitchFamily="34" charset="-120"/>
              </a:rPr>
              <a:t>在日常生活中，我们或会遇到不少困难和挑战，</a:t>
            </a:r>
            <a:r>
              <a:rPr lang="en-US" sz="2400">
                <a:ln w="0"/>
                <a:solidFill>
                  <a:srgbClr val="0070C0"/>
                </a:solidFill>
                <a:latin typeface="微軟正黑體" panose="020B0604030504040204" pitchFamily="34" charset="-120"/>
                <a:ea typeface="微軟正黑體" panose="020B0604030504040204" pitchFamily="34" charset="-120"/>
              </a:rPr>
              <a:t>当遇上</a:t>
            </a:r>
            <a:r>
              <a:rPr lang="zh-TW" altLang="en-US" sz="2400">
                <a:ln w="0"/>
                <a:solidFill>
                  <a:srgbClr val="0070C0"/>
                </a:solidFill>
                <a:latin typeface="微軟正黑體" panose="020B0604030504040204" pitchFamily="34" charset="-120"/>
                <a:ea typeface="微軟正黑體" panose="020B0604030504040204" pitchFamily="34" charset="-120"/>
              </a:rPr>
              <a:t>我们</a:t>
            </a:r>
            <a:r>
              <a:rPr lang="en-US" sz="2400">
                <a:ln w="0"/>
                <a:solidFill>
                  <a:srgbClr val="0070C0"/>
                </a:solidFill>
                <a:latin typeface="微軟正黑體" panose="020B0604030504040204" pitchFamily="34" charset="-120"/>
                <a:ea typeface="微軟正黑體" panose="020B0604030504040204" pitchFamily="34" charset="-120"/>
              </a:rPr>
              <a:t>未能处理的问题，可向身边</a:t>
            </a:r>
            <a:r>
              <a:rPr lang="zh-TW" altLang="en-US" sz="2400">
                <a:ln w="0"/>
                <a:solidFill>
                  <a:srgbClr val="0070C0"/>
                </a:solidFill>
                <a:latin typeface="微軟正黑體" panose="020B0604030504040204" pitchFamily="34" charset="-120"/>
                <a:ea typeface="微軟正黑體" panose="020B0604030504040204" pitchFamily="34" charset="-120"/>
              </a:rPr>
              <a:t>的</a:t>
            </a:r>
            <a:r>
              <a:rPr lang="en-US" sz="2400">
                <a:ln w="0"/>
                <a:solidFill>
                  <a:srgbClr val="0070C0"/>
                </a:solidFill>
                <a:latin typeface="微軟正黑體" panose="020B0604030504040204" pitchFamily="34" charset="-120"/>
                <a:ea typeface="微軟正黑體" panose="020B0604030504040204" pitchFamily="34" charset="-120"/>
              </a:rPr>
              <a:t>人求助，并</a:t>
            </a:r>
            <a:r>
              <a:rPr lang="zh-TW" altLang="en-US" sz="2400">
                <a:ln w="0"/>
                <a:solidFill>
                  <a:srgbClr val="0070C0"/>
                </a:solidFill>
                <a:latin typeface="微軟正黑體" panose="020B0604030504040204" pitchFamily="34" charset="-120"/>
                <a:ea typeface="微軟正黑體" panose="020B0604030504040204" pitchFamily="34" charset="-120"/>
              </a:rPr>
              <a:t>以积极、乐观的态度面对。</a:t>
            </a:r>
          </a:p>
          <a:p>
            <a:pPr marL="457200" indent="-457200">
              <a:buFont typeface="+mj-lt"/>
              <a:buAutoNum type="arabicPeriod"/>
            </a:pPr>
            <a:endParaRPr lang="en-US" dirty="0"/>
          </a:p>
        </p:txBody>
      </p:sp>
      <p:sp>
        <p:nvSpPr>
          <p:cNvPr id="7" name="矩形 4">
            <a:extLst>
              <a:ext uri="{FF2B5EF4-FFF2-40B4-BE49-F238E27FC236}">
                <a16:creationId xmlns:a16="http://schemas.microsoft.com/office/drawing/2014/main" id="{BAFFE5E2-483C-DF40-AF18-D3B7CBAF9AF6}"/>
              </a:ext>
            </a:extLst>
          </p:cNvPr>
          <p:cNvSpPr/>
          <p:nvPr/>
        </p:nvSpPr>
        <p:spPr>
          <a:xfrm>
            <a:off x="3707050" y="342421"/>
            <a:ext cx="1723550" cy="1015663"/>
          </a:xfrm>
          <a:prstGeom prst="rect">
            <a:avLst/>
          </a:prstGeom>
          <a:noFill/>
        </p:spPr>
        <p:txBody>
          <a:bodyPr wrap="none" lIns="91440" tIns="45720" rIns="91440" bIns="45720">
            <a:spAutoFit/>
          </a:bodyPr>
          <a:lstStyle/>
          <a:p>
            <a:pPr algn="ctr"/>
            <a:r>
              <a:rPr lang="zh-TW" altLang="en-US" sz="6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cs typeface="+mj-cs"/>
              </a:rPr>
              <a:t>总结</a:t>
            </a:r>
            <a:endParaRPr lang="zh-HK" altLang="en-US" sz="6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cs typeface="+mj-cs"/>
            </a:endParaRPr>
          </a:p>
        </p:txBody>
      </p:sp>
      <p:sp>
        <p:nvSpPr>
          <p:cNvPr id="2" name="AutoShape 2" descr="https://www.edb.gov.hk/attachment/tc/curriculum-development/kla/chi-edu/chinese-culture/Grateful-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665" y="1990164"/>
            <a:ext cx="1877620" cy="1877620"/>
          </a:xfrm>
          <a:prstGeom prst="rect">
            <a:avLst/>
          </a:prstGeom>
        </p:spPr>
      </p:pic>
    </p:spTree>
    <p:extLst>
      <p:ext uri="{BB962C8B-B14F-4D97-AF65-F5344CB8AC3E}">
        <p14:creationId xmlns:p14="http://schemas.microsoft.com/office/powerpoint/2010/main" val="3403838118"/>
      </p:ext>
    </p:extLst>
  </p:cSld>
  <p:clrMapOvr>
    <a:masterClrMapping/>
  </p:clrMapOvr>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D0DDAE22-5C8D-4F59-B552-44203F405805}"/>
</file>

<file path=customXml/itemProps2.xml><?xml version="1.0" encoding="utf-8"?>
<ds:datastoreItem xmlns:ds="http://schemas.openxmlformats.org/officeDocument/2006/customXml" ds:itemID="{4D250FF9-DBDB-4962-AFEC-5D5FA55F8129}"/>
</file>

<file path=customXml/itemProps3.xml><?xml version="1.0" encoding="utf-8"?>
<ds:datastoreItem xmlns:ds="http://schemas.openxmlformats.org/officeDocument/2006/customXml" ds:itemID="{A8350C18-0ADD-43CB-A694-2AA70CA1BDC9}"/>
</file>

<file path=docProps/app.xml><?xml version="1.0" encoding="utf-8"?>
<Properties xmlns="http://schemas.openxmlformats.org/officeDocument/2006/extended-properties" xmlns:vt="http://schemas.openxmlformats.org/officeDocument/2006/docPropsVTypes">
  <Template>小水滴</Template>
  <TotalTime>833</TotalTime>
  <Words>1666</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微軟正黑體</vt:lpstr>
      <vt:lpstr>DFKai-SB</vt:lpstr>
      <vt:lpstr>Arial</vt:lpstr>
      <vt:lpstr>Calibri</vt:lpstr>
      <vt:lpstr>Century Gothic</vt:lpstr>
      <vt:lpstr>Tw Cen MT</vt:lpstr>
      <vt:lpstr>小水滴</vt:lpstr>
      <vt:lpstr>PowerPoint Presentation</vt:lpstr>
      <vt:lpstr>PowerPoint Presentation</vt:lpstr>
      <vt:lpstr>PowerPoint Presentation</vt:lpstr>
      <vt:lpstr>生活情境 一</vt:lpstr>
      <vt:lpstr>生活情境 二</vt:lpstr>
      <vt:lpstr>观看短片</vt:lpstr>
      <vt:lpstr>反思问题</vt:lpstr>
      <vt:lpstr>反思问题</vt:lpstr>
      <vt:lpstr>PowerPoint Presentation</vt:lpstr>
      <vt:lpstr>PowerPoint Presentation</vt:lpstr>
      <vt:lpstr>教师参考数据</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NG, Shun-tak Derrick</dc:creator>
  <cp:lastModifiedBy>SO, Ka-yan</cp:lastModifiedBy>
  <cp:revision>91</cp:revision>
  <cp:lastPrinted>2020-07-16T00:40:20Z</cp:lastPrinted>
  <dcterms:created xsi:type="dcterms:W3CDTF">2020-07-15T02:53:21Z</dcterms:created>
  <dcterms:modified xsi:type="dcterms:W3CDTF">2026-01-09T02:30:04Z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