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4" r:id="rId10"/>
    <p:sldId id="263" r:id="rId11"/>
    <p:sldId id="268" r:id="rId12"/>
    <p:sldId id="265" r:id="rId13"/>
    <p:sldId id="269" r:id="rId14"/>
    <p:sldId id="266" r:id="rId15"/>
    <p:sldId id="270" r:id="rId16"/>
  </p:sldIdLst>
  <p:sldSz cx="9144000" cy="6858000" type="screen4x3"/>
  <p:notesSz cx="6669088" cy="97536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98" autoAdjust="0"/>
    <p:restoredTop sz="78035" autoAdjust="0"/>
  </p:normalViewPr>
  <p:slideViewPr>
    <p:cSldViewPr>
      <p:cViewPr varScale="1">
        <p:scale>
          <a:sx n="127" d="100"/>
          <a:sy n="127" d="100"/>
        </p:scale>
        <p:origin x="3192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CF2D1-8708-4DE8-AC10-D21605A2CD02}" type="datetimeFigureOut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264227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777607" y="9264227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BCD4C-93BE-43C9-A6FC-85CCF38E4FA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8704055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EBB09-AC74-46CA-B780-E408FD74A368}" type="datetimeFigureOut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31838"/>
            <a:ext cx="4875212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264227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777607" y="9264227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1825FB-8DF0-4F84-8B6D-101253939009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428349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825FB-8DF0-4F84-8B6D-101253939009}" type="slidenum">
              <a:rPr lang="zh-HK" altLang="en-US" smtClean="0"/>
              <a:t>8</a:t>
            </a:fld>
            <a:endParaRPr lang="zh-HK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75913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825FB-8DF0-4F84-8B6D-101253939009}" type="slidenum">
              <a:rPr lang="zh-HK" altLang="en-US" smtClean="0"/>
              <a:t>12</a:t>
            </a:fld>
            <a:endParaRPr lang="zh-HK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66330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78361-E5C7-4318-9F04-BBD1DC4682EE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D1B4A-1429-450C-923D-2C6CA9094DFE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8284-BDAE-476A-B35E-B68E7E4C0BD9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D1B4A-1429-450C-923D-2C6CA9094DFE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B7B6-7CF4-4E9A-893A-31ECAC0AE2F7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D1B4A-1429-450C-923D-2C6CA9094DFE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084C1-06BE-491E-8CE7-CE90CC26510A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D1B4A-1429-450C-923D-2C6CA9094DFE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44EE-0CF1-47D1-9CA5-B5BDCC0EACED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D1B4A-1429-450C-923D-2C6CA9094DFE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72E61-5C23-4978-ABD1-2BB5E44937EE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D1B4A-1429-450C-923D-2C6CA9094DFE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0A20-3681-4E04-ADBE-0D361AD74A3E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D1B4A-1429-450C-923D-2C6CA9094DFE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DA155-AF20-418C-9531-ADE9BB38090C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D1B4A-1429-450C-923D-2C6CA9094DFE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98267-CBD1-4EC8-86C8-088D1562A127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D1B4A-1429-450C-923D-2C6CA9094DFE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3A6C0-A9E7-4E15-89D2-F6600575B6A2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D1B4A-1429-450C-923D-2C6CA9094DFE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ACE18-0FD6-435B-8FA8-8AEFCAEC7CE0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D1B4A-1429-450C-923D-2C6CA9094DFE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6D37A49-609B-4E19-83BF-52DEF1B2710E}" type="datetime1">
              <a:rPr lang="zh-HK" altLang="en-US" smtClean="0"/>
              <a:t>9/1/2026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B2D1B4A-1429-450C-923D-2C6CA9094DFE}" type="slidenum">
              <a:rPr lang="zh-HK" altLang="en-US" smtClean="0"/>
              <a:t>‹#›</a:t>
            </a:fld>
            <a:endParaRPr lang="zh-HK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HK" altLang="en-US" dirty="0"/>
              <a:t>个人成长及健康生活 </a:t>
            </a:r>
            <a:r>
              <a:rPr lang="en-US" altLang="zh-HK" dirty="0"/>
              <a:t>(</a:t>
            </a:r>
            <a:r>
              <a:rPr lang="zh-HK" altLang="en-US" dirty="0"/>
              <a:t>第二学习阶段</a:t>
            </a:r>
            <a:r>
              <a:rPr lang="en-US" altLang="zh-HK" dirty="0"/>
              <a:t>)</a:t>
            </a:r>
            <a:endParaRPr lang="zh-HK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zh-TW" altLang="en-US" dirty="0"/>
              <a:t>生活事件</a:t>
            </a:r>
            <a:r>
              <a:rPr lang="en-US" altLang="zh-TW" dirty="0"/>
              <a:t>:</a:t>
            </a:r>
            <a:br>
              <a:rPr lang="en-US" altLang="zh-TW" dirty="0"/>
            </a:br>
            <a:r>
              <a:rPr lang="zh-HK" altLang="en-US" dirty="0"/>
              <a:t>自理自律我通晓</a:t>
            </a:r>
          </a:p>
        </p:txBody>
      </p:sp>
      <p:pic>
        <p:nvPicPr>
          <p:cNvPr id="1026" name="Picture 2" descr="C:\Users\denisetslam\AppData\Local\Microsoft\Windows\Temporary Internet Files\Content.IE5\ITBV3YP2\MM900356611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692696"/>
            <a:ext cx="1800200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enisetslam\AppData\Local\Microsoft\Windows\Temporary Internet Files\Content.IE5\CCOZBBA8\MC90035589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893" y="1916832"/>
            <a:ext cx="1264693" cy="2026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denisetslam\AppData\Local\Microsoft\Windows\Temporary Internet Files\Content.IE5\OYDJFHN3\MC900232153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737" y="4293096"/>
            <a:ext cx="1831651" cy="1800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7542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AutoShape 2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827584" y="731520"/>
            <a:ext cx="7560840" cy="5145752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rgbClr val="F7964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2400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2400" b="1" u="sng" dirty="0">
              <a:solidFill>
                <a:schemeClr val="tx1"/>
              </a:solidFill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2400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2400" b="1" u="sng" dirty="0">
              <a:solidFill>
                <a:schemeClr val="tx1"/>
              </a:solidFill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新細明體" pitchFamily="18" charset="-120"/>
              </a:rPr>
              <a:t>个案二</a:t>
            </a:r>
            <a:r>
              <a:rPr kumimoji="1" lang="en-US" altLang="zh-HK" sz="2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itchFamily="18" charset="-120"/>
              </a:rPr>
              <a:t>: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zh-TW" altLang="zh-HK" sz="2400" u="sng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美仪</a:t>
            </a:r>
            <a:r>
              <a:rPr lang="zh-TW" altLang="zh-HK" sz="24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今年小四，是父母的独生女，家人对她呵护备至。她的责任除了需要完成自己的学校功课外，家中大小事情，包括洗理衣服、收拾书包，甚至绑鞋带全不用她操心，必定有外佣姐姐或父母代劳。有一天，她忘记带一份功课回校，心里很不高兴。回家后跟妈妈说：「昨晚你没有帮我把书包收拾好，连累我今天欠带家课，更被老师口头警告，这全都是你大意所致。」</a:t>
            </a:r>
            <a:endParaRPr kumimoji="1" lang="zh-HK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新細明體" pitchFamily="18" charset="-12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zh-HK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092280" y="6165304"/>
            <a:ext cx="1828800" cy="365125"/>
          </a:xfrm>
        </p:spPr>
        <p:txBody>
          <a:bodyPr/>
          <a:lstStyle/>
          <a:p>
            <a:fld id="{9B2D1B4A-1429-450C-923D-2C6CA9094DFE}" type="slidenum">
              <a:rPr lang="zh-HK" altLang="en-US" smtClean="0"/>
              <a:t>10</a:t>
            </a:fld>
            <a:endParaRPr lang="zh-HK" altLang="en-US" dirty="0"/>
          </a:p>
        </p:txBody>
      </p:sp>
      <p:pic>
        <p:nvPicPr>
          <p:cNvPr id="5123" name="Picture 3" descr="C:\Users\denisetslam\AppData\Local\Microsoft\Windows\Temporary Internet Files\Content.IE5\OYDJFHN3\MC90034484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359923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3163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19672" y="0"/>
            <a:ext cx="6512511" cy="1143000"/>
          </a:xfrm>
        </p:spPr>
        <p:txBody>
          <a:bodyPr/>
          <a:lstStyle/>
          <a:p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8208912" cy="5649808"/>
          </a:xfrm>
        </p:spPr>
        <p:txBody>
          <a:bodyPr>
            <a:normAutofit fontScale="25000" lnSpcReduction="200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zh-TW" altLang="en-US" sz="8400" b="1" u="sng" dirty="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新細明體" pitchFamily="18" charset="-120"/>
              </a:rPr>
              <a:t>个案二：</a:t>
            </a:r>
            <a:r>
              <a:rPr kumimoji="1" lang="zh-HK" altLang="en-US" sz="8400" b="1" u="sng" dirty="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新細明體" pitchFamily="18" charset="-120"/>
              </a:rPr>
              <a:t>情境讨论</a:t>
            </a:r>
            <a:endParaRPr kumimoji="1" lang="en-US" altLang="zh-TW" sz="8400" b="1" u="sng" dirty="0">
              <a:solidFill>
                <a:schemeClr val="tx1"/>
              </a:solidFill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1" lang="en-US" altLang="zh-TW" sz="8400" b="1" dirty="0">
              <a:solidFill>
                <a:schemeClr val="tx1"/>
              </a:solidFill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HK" sz="84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1.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在待人处事方面，</a:t>
            </a:r>
            <a:r>
              <a:rPr lang="zh-TW" altLang="en-US" sz="8400" u="sng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美仪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表现出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甚么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态度？</a:t>
            </a:r>
            <a:endParaRPr lang="en-US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2.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你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认为</a:t>
            </a:r>
            <a:r>
              <a:rPr lang="zh-TW" altLang="en-US" sz="8400" u="sng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美仪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为何会表现出这种态度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？</a:t>
            </a:r>
            <a:endParaRPr lang="en-US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TW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3.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你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认为</a:t>
            </a:r>
            <a:r>
              <a:rPr lang="zh-TW" altLang="en-US" sz="8400" u="sng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美仪的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态度会带来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甚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么后果</a:t>
            </a: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 (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包括对自己、对身边的人</a:t>
            </a:r>
            <a:endParaRPr lang="en-US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    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和对社会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等</a:t>
            </a: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) 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？</a:t>
            </a:r>
            <a:endParaRPr lang="en-US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TW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4.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你认为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自理能力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重要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吗？为甚么</a:t>
            </a: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?</a:t>
            </a:r>
            <a:endParaRPr lang="zh-TW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endParaRPr lang="zh-TW" altLang="zh-HK" sz="2400" b="1" dirty="0"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endParaRPr lang="zh-TW" altLang="zh-HK" sz="2400" b="1" dirty="0"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00000"/>
              </a:lnSpc>
              <a:buNone/>
            </a:pPr>
            <a:r>
              <a:rPr lang="en-US" altLang="zh-HK" sz="2400" b="1" dirty="0">
                <a:latin typeface="新細明體" pitchFamily="18" charset="-120"/>
                <a:ea typeface="新細明體" pitchFamily="18" charset="-120"/>
              </a:rPr>
              <a:t> </a:t>
            </a:r>
            <a:endParaRPr lang="zh-TW" altLang="zh-HK" sz="2400" b="1" dirty="0">
              <a:latin typeface="新細明體" pitchFamily="18" charset="-120"/>
              <a:ea typeface="新細明體" pitchFamily="18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020272" y="6165304"/>
            <a:ext cx="1828800" cy="365125"/>
          </a:xfrm>
        </p:spPr>
        <p:txBody>
          <a:bodyPr/>
          <a:lstStyle/>
          <a:p>
            <a:fld id="{9B2D1B4A-1429-450C-923D-2C6CA9094DFE}" type="slidenum">
              <a:rPr lang="zh-HK" altLang="en-US" smtClean="0"/>
              <a:t>11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26291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7092280" y="6093296"/>
            <a:ext cx="1828800" cy="365125"/>
          </a:xfrm>
        </p:spPr>
        <p:txBody>
          <a:bodyPr/>
          <a:lstStyle/>
          <a:p>
            <a:fld id="{9B2D1B4A-1429-450C-923D-2C6CA9094DFE}" type="slidenum">
              <a:rPr lang="zh-HK" altLang="en-US" smtClean="0"/>
              <a:t>12</a:t>
            </a:fld>
            <a:endParaRPr lang="zh-HK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6" name="AutoShape 2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899592" y="731520"/>
            <a:ext cx="7776864" cy="4569688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rgbClr val="F7964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HK" sz="2400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zh-TW" altLang="en-US" sz="2400" b="1" dirty="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新細明體" pitchFamily="18" charset="-120"/>
              </a:rPr>
              <a:t>个案</a:t>
            </a:r>
            <a:r>
              <a:rPr kumimoji="1" lang="zh-HK" altLang="en-US" sz="2400" b="1" dirty="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新細明體" pitchFamily="18" charset="-120"/>
              </a:rPr>
              <a:t>三</a:t>
            </a:r>
            <a:r>
              <a:rPr kumimoji="1" lang="en-US" altLang="zh-HK" sz="2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: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zh-TW" altLang="zh-HK" sz="2400" u="sng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小方</a:t>
            </a:r>
            <a:r>
              <a:rPr lang="zh-TW" altLang="zh-HK" sz="24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是个小五学生。每逢他乘搭长途巴士时，他也会飞快地找到最前排的空位坐下，唯恐吃亏。然后他便会戴起耳机玩计算机游戏，不顾身边的人和事。有次，一位拿着两袋餸菜的孕妇站在他座位旁，他由于「看不见也听不到」，因此即使这位孕妇满头大汗，</a:t>
            </a:r>
            <a:r>
              <a:rPr lang="zh-TW" altLang="zh-HK" sz="2400" u="sng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小方</a:t>
            </a:r>
            <a:r>
              <a:rPr lang="zh-TW" altLang="zh-HK" sz="24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也没有让座。在旁的乘客看见此情景也为之侧目。</a:t>
            </a:r>
            <a:endParaRPr kumimoji="1" lang="zh-HK" altLang="en-US" sz="2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新細明體" pitchFamily="18" charset="-12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zh-H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pic>
        <p:nvPicPr>
          <p:cNvPr id="6147" name="Picture 3" descr="C:\Users\denisetslam\AppData\Local\Microsoft\Windows\Temporary Internet Files\Content.IE5\XKYL9B6V\MC90023379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789040"/>
            <a:ext cx="2073244" cy="1937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498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19672" y="0"/>
            <a:ext cx="6512511" cy="1143000"/>
          </a:xfrm>
        </p:spPr>
        <p:txBody>
          <a:bodyPr/>
          <a:lstStyle/>
          <a:p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8208912" cy="5649808"/>
          </a:xfrm>
        </p:spPr>
        <p:txBody>
          <a:bodyPr>
            <a:normAutofit fontScale="25000" lnSpcReduction="200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zh-TW" altLang="en-US" sz="8400" b="1" u="sng" dirty="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新細明體" pitchFamily="18" charset="-120"/>
              </a:rPr>
              <a:t>个案三：</a:t>
            </a:r>
            <a:r>
              <a:rPr kumimoji="1" lang="zh-HK" altLang="en-US" sz="8400" b="1" u="sng" dirty="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新細明體" pitchFamily="18" charset="-120"/>
              </a:rPr>
              <a:t>情境讨论</a:t>
            </a:r>
            <a:endParaRPr kumimoji="1" lang="en-US" altLang="zh-TW" sz="8400" b="1" u="sng" dirty="0">
              <a:solidFill>
                <a:schemeClr val="tx1"/>
              </a:solidFill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1" lang="en-US" altLang="zh-TW" sz="8400" b="1" dirty="0">
              <a:solidFill>
                <a:schemeClr val="tx1"/>
              </a:solidFill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HK" sz="84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1.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在待人处事方面，</a:t>
            </a:r>
            <a:r>
              <a:rPr lang="zh-TW" altLang="en-US" sz="8400" u="sng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小方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表现出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甚么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态度？</a:t>
            </a:r>
            <a:endParaRPr lang="en-US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2.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你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认为</a:t>
            </a:r>
            <a:r>
              <a:rPr lang="zh-TW" altLang="en-US" sz="8400" u="sng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小方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为何会表现出这种态度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？</a:t>
            </a:r>
            <a:endParaRPr lang="en-US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TW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3.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你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认为</a:t>
            </a:r>
            <a:r>
              <a:rPr lang="zh-TW" altLang="en-US" sz="8400" u="sng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小方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的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态度会带来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甚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么后果</a:t>
            </a: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 (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包括对自己、对身边的人</a:t>
            </a:r>
            <a:endParaRPr lang="en-US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    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和对社会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等</a:t>
            </a: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) 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？</a:t>
            </a:r>
            <a:endParaRPr lang="en-US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TW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4.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你认为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拥有同理心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重要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吗？为甚么</a:t>
            </a: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?</a:t>
            </a:r>
            <a:endParaRPr lang="zh-TW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endParaRPr lang="zh-TW" altLang="zh-HK" sz="2400" b="1" dirty="0"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00000"/>
              </a:lnSpc>
              <a:buNone/>
            </a:pPr>
            <a:r>
              <a:rPr lang="en-US" altLang="zh-HK" sz="2400" b="1" dirty="0">
                <a:latin typeface="新細明體" pitchFamily="18" charset="-120"/>
                <a:ea typeface="新細明體" pitchFamily="18" charset="-120"/>
              </a:rPr>
              <a:t> </a:t>
            </a:r>
            <a:endParaRPr lang="zh-TW" altLang="zh-HK" sz="2400" b="1" dirty="0">
              <a:latin typeface="新細明體" pitchFamily="18" charset="-120"/>
              <a:ea typeface="新細明體" pitchFamily="18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020272" y="6165304"/>
            <a:ext cx="1828800" cy="365125"/>
          </a:xfrm>
        </p:spPr>
        <p:txBody>
          <a:bodyPr/>
          <a:lstStyle/>
          <a:p>
            <a:fld id="{9B2D1B4A-1429-450C-923D-2C6CA9094DFE}" type="slidenum">
              <a:rPr lang="zh-HK" altLang="en-US" smtClean="0"/>
              <a:t>13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26291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7092280" y="6165304"/>
            <a:ext cx="1828800" cy="365125"/>
          </a:xfrm>
        </p:spPr>
        <p:txBody>
          <a:bodyPr/>
          <a:lstStyle/>
          <a:p>
            <a:fld id="{9B2D1B4A-1429-450C-923D-2C6CA9094DFE}" type="slidenum">
              <a:rPr lang="zh-HK" altLang="en-US" smtClean="0"/>
              <a:t>14</a:t>
            </a:fld>
            <a:endParaRPr lang="zh-HK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AutoShape 2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899592" y="404664"/>
            <a:ext cx="7264896" cy="5217760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rgbClr val="F7964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2400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2400" b="1" u="sng" dirty="0">
              <a:solidFill>
                <a:schemeClr val="tx1"/>
              </a:solidFill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2400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zh-TW" altLang="en-US" sz="2400" b="1" dirty="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新細明體" pitchFamily="18" charset="-120"/>
              </a:rPr>
              <a:t>个案四</a:t>
            </a:r>
            <a:r>
              <a:rPr kumimoji="1" lang="en-US" altLang="zh-HK" sz="2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新細明體" pitchFamily="18" charset="-120"/>
              </a:rPr>
              <a:t>:</a:t>
            </a:r>
          </a:p>
          <a:p>
            <a:pPr marL="45720" indent="0" algn="just">
              <a:buNone/>
            </a:pPr>
            <a:r>
              <a:rPr lang="zh-TW" altLang="zh-HK" sz="2400" u="sng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小轩</a:t>
            </a:r>
            <a:r>
              <a:rPr lang="zh-TW" altLang="zh-HK" sz="24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今年小学四年级。他跟学校到</a:t>
            </a:r>
            <a:r>
              <a:rPr lang="zh-TW" altLang="zh-HK" sz="2400" u="sng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乌溪沙</a:t>
            </a:r>
            <a:r>
              <a:rPr lang="zh-TW" altLang="zh-HK" sz="24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秋季旅行。妈妈替</a:t>
            </a:r>
            <a:r>
              <a:rPr lang="zh-TW" altLang="zh-HK" sz="2400" u="sng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小轩</a:t>
            </a:r>
            <a:r>
              <a:rPr lang="zh-TW" altLang="zh-HK" sz="24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弄了很多食物，如鸡翼、鱼蛋、三文治等。全都是他最喜爱的食物。抵达旅行目的地后，同学们都将拿来的食物一起分享，但</a:t>
            </a:r>
            <a:r>
              <a:rPr lang="zh-TW" altLang="zh-HK" sz="2400" u="sng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小轩</a:t>
            </a:r>
            <a:r>
              <a:rPr lang="zh-TW" altLang="zh-HK" sz="24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却觉得没有这个必要。在极不愿意的情况下，他请</a:t>
            </a:r>
            <a:r>
              <a:rPr lang="zh-TW" altLang="zh-HK" sz="2400" u="sng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嘉琪</a:t>
            </a:r>
            <a:r>
              <a:rPr lang="zh-TW" altLang="zh-HK" sz="24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吃了一只鸡翼，并对她说：「我请你吃鸡翼，那你会用甚么来和我交换呢？」旅行后，</a:t>
            </a:r>
            <a:r>
              <a:rPr lang="zh-TW" altLang="zh-HK" sz="2400" u="sng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小轩</a:t>
            </a:r>
            <a:r>
              <a:rPr lang="zh-TW" altLang="zh-HK" sz="24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不明白为何他的同学渐渐疏远他。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zh-HK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pic>
        <p:nvPicPr>
          <p:cNvPr id="7171" name="Picture 3" descr="C:\Users\denisetslam\AppData\Local\Microsoft\Windows\Temporary Internet Files\Content.IE5\ITBV3YP2\MC90009052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725144"/>
            <a:ext cx="2088232" cy="1312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4214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19672" y="0"/>
            <a:ext cx="6512511" cy="1143000"/>
          </a:xfrm>
        </p:spPr>
        <p:txBody>
          <a:bodyPr/>
          <a:lstStyle/>
          <a:p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8208912" cy="5649808"/>
          </a:xfrm>
        </p:spPr>
        <p:txBody>
          <a:bodyPr>
            <a:normAutofit fontScale="25000" lnSpcReduction="200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zh-TW" altLang="en-US" sz="8400" b="1" u="sng" dirty="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新細明體" pitchFamily="18" charset="-120"/>
              </a:rPr>
              <a:t>个案四：</a:t>
            </a:r>
            <a:r>
              <a:rPr kumimoji="1" lang="zh-HK" altLang="en-US" sz="8400" b="1" u="sng" dirty="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新細明體" pitchFamily="18" charset="-120"/>
              </a:rPr>
              <a:t>情境讨论</a:t>
            </a:r>
            <a:endParaRPr kumimoji="1" lang="en-US" altLang="zh-TW" sz="8400" b="1" u="sng" dirty="0">
              <a:solidFill>
                <a:schemeClr val="tx1"/>
              </a:solidFill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1" lang="en-US" altLang="zh-TW" sz="8400" b="1" dirty="0">
              <a:solidFill>
                <a:schemeClr val="tx1"/>
              </a:solidFill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HK" sz="84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1.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在待人处事方面，</a:t>
            </a:r>
            <a:r>
              <a:rPr lang="zh-TW" altLang="en-US" sz="8400" u="sng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小轩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表现出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甚么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态度？</a:t>
            </a:r>
            <a:endParaRPr lang="en-US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2.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你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认为</a:t>
            </a:r>
            <a:r>
              <a:rPr lang="zh-TW" altLang="en-US" sz="8400" u="sng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小轩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为何会表现出这种态度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？</a:t>
            </a:r>
            <a:endParaRPr lang="en-US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TW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3.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你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认为</a:t>
            </a:r>
            <a:r>
              <a:rPr lang="zh-TW" altLang="en-US" sz="8400" u="sng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小轩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的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态度会带来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甚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么后果</a:t>
            </a: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 (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包括对自己、对身边的人</a:t>
            </a:r>
            <a:endParaRPr lang="en-US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    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和对社会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等</a:t>
            </a: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) 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？</a:t>
            </a:r>
            <a:endParaRPr lang="en-US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TW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4.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你认为懂得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与人分享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重要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吗？为甚么</a:t>
            </a: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?</a:t>
            </a:r>
            <a:endParaRPr lang="zh-TW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endParaRPr lang="zh-TW" altLang="zh-HK" sz="2400" b="1" dirty="0"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endParaRPr lang="zh-TW" altLang="zh-HK" sz="2400" b="1" dirty="0"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00000"/>
              </a:lnSpc>
              <a:buNone/>
            </a:pPr>
            <a:r>
              <a:rPr lang="en-US" altLang="zh-HK" sz="2400" b="1" dirty="0">
                <a:latin typeface="新細明體" pitchFamily="18" charset="-120"/>
                <a:ea typeface="新細明體" pitchFamily="18" charset="-120"/>
              </a:rPr>
              <a:t> </a:t>
            </a:r>
            <a:endParaRPr lang="zh-TW" altLang="zh-HK" sz="2400" b="1" dirty="0">
              <a:latin typeface="新細明體" pitchFamily="18" charset="-120"/>
              <a:ea typeface="新細明體" pitchFamily="18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020272" y="6165304"/>
            <a:ext cx="1828800" cy="365125"/>
          </a:xfrm>
        </p:spPr>
        <p:txBody>
          <a:bodyPr/>
          <a:lstStyle/>
          <a:p>
            <a:fld id="{9B2D1B4A-1429-450C-923D-2C6CA9094DFE}" type="slidenum">
              <a:rPr lang="zh-HK" altLang="en-US" smtClean="0"/>
              <a:t>15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26291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矩形 3"/>
          <p:cNvSpPr/>
          <p:nvPr/>
        </p:nvSpPr>
        <p:spPr>
          <a:xfrm>
            <a:off x="1403649" y="2967335"/>
            <a:ext cx="591605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活动一</a:t>
            </a:r>
            <a:r>
              <a:rPr lang="en-US" altLang="zh-TW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: </a:t>
            </a:r>
            <a:r>
              <a:rPr lang="zh-HK" altLang="en-US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新闻讨论</a:t>
            </a:r>
            <a:endParaRPr lang="zh-TW" alt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020272" y="6237312"/>
            <a:ext cx="1828800" cy="365125"/>
          </a:xfrm>
        </p:spPr>
        <p:txBody>
          <a:bodyPr/>
          <a:lstStyle/>
          <a:p>
            <a:fld id="{9B2D1B4A-1429-450C-923D-2C6CA9094DFE}" type="slidenum">
              <a:rPr lang="zh-HK" altLang="en-US" smtClean="0"/>
              <a:t>2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223692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　</a:t>
            </a:r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圓角矩形 1"/>
          <p:cNvSpPr>
            <a:spLocks noChangeArrowheads="1"/>
          </p:cNvSpPr>
          <p:nvPr/>
        </p:nvSpPr>
        <p:spPr bwMode="auto">
          <a:xfrm>
            <a:off x="683568" y="1196752"/>
            <a:ext cx="7200799" cy="446449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zh-HK" altLang="zh-HK" sz="2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银纸当画纸</a:t>
            </a:r>
            <a:endParaRPr lang="en-US" altLang="zh-HK" sz="2400" b="1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zh-HK" sz="2400" b="1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一名年仅八岁的女生已拥有手提电话、数码相机、游戏机及平板计算机等昂贵电子产品。这名女生对于金钱的概念薄弱，曾一次便将五百元代币花在一个游戏中心内的游戏上，更曾用多张一百元纸币写字和绘画，其后将之弃掉。</a:t>
            </a:r>
            <a:endParaRPr lang="en-US" altLang="zh-HK" sz="24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zh-HK" sz="2400" b="1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algn="r"/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综合自</a:t>
            </a:r>
            <a:r>
              <a:rPr lang="en-US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2010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年</a:t>
            </a:r>
            <a:r>
              <a:rPr lang="en-US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5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月之香港报章</a:t>
            </a:r>
            <a:endParaRPr kumimoji="1" lang="zh-H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新細明體" panose="02020500000000000000" pitchFamily="18" charset="-120"/>
              <a:ea typeface="新細明體" panose="02020500000000000000" pitchFamily="18" charset="-120"/>
              <a:cs typeface="新細明體" pitchFamily="18" charset="-120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60121" y="6173917"/>
            <a:ext cx="1828800" cy="365125"/>
          </a:xfrm>
        </p:spPr>
        <p:txBody>
          <a:bodyPr/>
          <a:lstStyle/>
          <a:p>
            <a:fld id="{9B2D1B4A-1429-450C-923D-2C6CA9094DFE}" type="slidenum">
              <a:rPr lang="zh-HK" altLang="en-US" smtClean="0"/>
              <a:t>3</a:t>
            </a:fld>
            <a:endParaRPr lang="zh-HK" altLang="en-US" dirty="0"/>
          </a:p>
        </p:txBody>
      </p:sp>
      <p:pic>
        <p:nvPicPr>
          <p:cNvPr id="1027" name="Picture 3" descr="C:\Users\denisetslam\AppData\Local\Microsoft\Windows\Temporary Internet Files\Content.IE5\ITBV3YP2\MM900336373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94" y="188640"/>
            <a:ext cx="1473695" cy="1473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enisetslam\AppData\Local\Microsoft\Windows\Temporary Internet Files\Content.IE5\CCOZBBA8\MC90033444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184845"/>
            <a:ext cx="639166" cy="952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denisetslam\AppData\Local\Microsoft\Windows\Temporary Internet Files\Content.IE5\ITBV3YP2\MC900441329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706388"/>
            <a:ext cx="1412776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denisetslam\AppData\Local\Microsoft\Windows\Temporary Internet Files\Content.IE5\CCOZBBA8\MC900290371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389696"/>
            <a:ext cx="1728192" cy="196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1743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1403648" y="836712"/>
            <a:ext cx="6400800" cy="3474720"/>
          </a:xfrm>
        </p:spPr>
        <p:txBody>
          <a:bodyPr/>
          <a:lstStyle/>
          <a:p>
            <a:endParaRPr lang="zh-HK" altLang="en-US" dirty="0"/>
          </a:p>
        </p:txBody>
      </p:sp>
      <p:sp>
        <p:nvSpPr>
          <p:cNvPr id="4" name="圓角矩形 2"/>
          <p:cNvSpPr>
            <a:spLocks noChangeArrowheads="1"/>
          </p:cNvSpPr>
          <p:nvPr/>
        </p:nvSpPr>
        <p:spPr bwMode="auto">
          <a:xfrm>
            <a:off x="827584" y="908720"/>
            <a:ext cx="7128792" cy="435314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 algn="ctr">
            <a:solidFill>
              <a:srgbClr val="F7964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endParaRPr kumimoji="1" lang="en-US" altLang="zh-HK" sz="2400" b="1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endParaRPr kumimoji="1" lang="en-US" altLang="zh-HK" sz="2400" b="1" dirty="0">
              <a:solidFill>
                <a:srgbClr val="333333"/>
              </a:solidFill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endParaRPr kumimoji="1" lang="en-US" altLang="zh-HK" sz="2400" b="1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r>
              <a:rPr lang="en-US" altLang="zh-HK" sz="2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13</a:t>
            </a:r>
            <a:r>
              <a:rPr lang="zh-HK" altLang="zh-HK" sz="2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岁</a:t>
            </a:r>
            <a:r>
              <a:rPr lang="zh-TW" altLang="zh-HK" sz="2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男生</a:t>
            </a:r>
            <a:r>
              <a:rPr lang="zh-HK" altLang="zh-HK" sz="2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自认婴孩</a:t>
            </a:r>
            <a:endParaRPr lang="en-US" altLang="zh-HK" sz="2400" b="1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zh-HK" sz="24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一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名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十三岁男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生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仍自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认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是婴孩，无论到那里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也必抱着几件玩具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。他现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时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仍不懂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自己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更换衣服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或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洗澡。佣人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需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要用剪刀将菜肉剪碎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才让男生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进食，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男生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睡前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更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仍要用奶瓶喝奶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。</a:t>
            </a:r>
            <a:endParaRPr lang="en-US" altLang="zh-TW" sz="24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zh-HK" sz="24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algn="r"/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综合自</a:t>
            </a:r>
            <a:r>
              <a:rPr lang="en-US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2010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年</a:t>
            </a:r>
            <a:r>
              <a:rPr lang="en-US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5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月之香港报章</a:t>
            </a:r>
            <a:endParaRPr kumimoji="1" lang="zh-HK" altLang="en-US" sz="24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新細明體" panose="02020500000000000000" pitchFamily="18" charset="-120"/>
              <a:ea typeface="新細明體" panose="02020500000000000000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endParaRPr kumimoji="1" lang="zh-HK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48264" y="6165304"/>
            <a:ext cx="1828800" cy="365125"/>
          </a:xfrm>
        </p:spPr>
        <p:txBody>
          <a:bodyPr/>
          <a:lstStyle/>
          <a:p>
            <a:fld id="{9B2D1B4A-1429-450C-923D-2C6CA9094DFE}" type="slidenum">
              <a:rPr lang="zh-HK" altLang="en-US" smtClean="0"/>
              <a:t>4</a:t>
            </a:fld>
            <a:endParaRPr lang="zh-HK" altLang="en-US" dirty="0"/>
          </a:p>
        </p:txBody>
      </p:sp>
      <p:pic>
        <p:nvPicPr>
          <p:cNvPr id="2051" name="Picture 3" descr="C:\Users\denisetslam\AppData\Local\Microsoft\Windows\Temporary Internet Files\Content.IE5\OYDJFHN3\MC90033559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149080"/>
            <a:ext cx="2293523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4466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圓角矩形 3"/>
          <p:cNvSpPr>
            <a:spLocks noChangeArrowheads="1"/>
          </p:cNvSpPr>
          <p:nvPr/>
        </p:nvSpPr>
        <p:spPr bwMode="auto">
          <a:xfrm>
            <a:off x="1115616" y="836712"/>
            <a:ext cx="6840760" cy="518457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 algn="ctr">
            <a:solidFill>
              <a:srgbClr val="F79646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zh-HK" altLang="zh-HK" sz="2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中学重</a:t>
            </a:r>
            <a:r>
              <a:rPr lang="zh-TW" altLang="zh-HK" sz="2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新开设</a:t>
            </a:r>
            <a:r>
              <a:rPr lang="zh-HK" altLang="zh-HK" sz="2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家政课</a:t>
            </a:r>
            <a:r>
              <a:rPr lang="zh-TW" altLang="zh-HK" sz="2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提升</a:t>
            </a:r>
            <a:r>
              <a:rPr lang="zh-HK" altLang="zh-HK" sz="2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港孩</a:t>
            </a:r>
            <a:r>
              <a:rPr lang="zh-TW" altLang="zh-HK" sz="2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自理能力</a:t>
            </a:r>
            <a:endParaRPr lang="en-US" altLang="zh-TW" sz="2400" b="1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endParaRPr lang="zh-TW" altLang="zh-HK" sz="2400" b="1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香港有中学生参加露营时哭诉要吃家中已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切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好的橙，使用洗衣机洗衫时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也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不知道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需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要添加洗衣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液或洗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衣粉。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有见及此，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近年不少中学重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新开设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家政课，希望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提升学生的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自理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能力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。</a:t>
            </a:r>
            <a:endParaRPr lang="zh-TW" altLang="zh-HK" sz="2400" b="1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r>
              <a:rPr lang="en-US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 </a:t>
            </a:r>
            <a:endParaRPr lang="zh-TW" altLang="zh-HK" sz="24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algn="r"/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综合自</a:t>
            </a:r>
            <a:r>
              <a:rPr lang="en-US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2012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年</a:t>
            </a:r>
            <a:r>
              <a:rPr lang="en-US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11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月之香港报章</a:t>
            </a:r>
            <a:endParaRPr lang="zh-TW" altLang="zh-HK" sz="24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endParaRPr kumimoji="1" lang="zh-HK" altLang="en-US" sz="2000" dirty="0">
              <a:latin typeface="Times New Roman" pitchFamily="18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041976" y="6227430"/>
            <a:ext cx="1828800" cy="365125"/>
          </a:xfrm>
        </p:spPr>
        <p:txBody>
          <a:bodyPr/>
          <a:lstStyle/>
          <a:p>
            <a:fld id="{9B2D1B4A-1429-450C-923D-2C6CA9094DFE}" type="slidenum">
              <a:rPr lang="zh-HK" altLang="en-US" smtClean="0"/>
              <a:t>5</a:t>
            </a:fld>
            <a:endParaRPr lang="zh-HK" altLang="en-US" dirty="0"/>
          </a:p>
        </p:txBody>
      </p:sp>
      <p:pic>
        <p:nvPicPr>
          <p:cNvPr id="3075" name="Picture 3" descr="C:\Users\denisetslam\AppData\Local\Microsoft\Windows\Temporary Internet Files\Content.IE5\OYDJFHN3\MC90033624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509120"/>
            <a:ext cx="2732953" cy="171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553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1187624" y="332656"/>
            <a:ext cx="6400800" cy="5706968"/>
          </a:xfrm>
        </p:spPr>
        <p:txBody>
          <a:bodyPr>
            <a:normAutofit/>
          </a:bodyPr>
          <a:lstStyle/>
          <a:p>
            <a:pPr lvl="0"/>
            <a:endParaRPr lang="en-US" altLang="zh-HK" sz="2400" b="1" dirty="0"/>
          </a:p>
          <a:p>
            <a:pPr marL="45720" lvl="0" indent="0">
              <a:buNone/>
            </a:pPr>
            <a:r>
              <a:rPr lang="zh-HK" altLang="en-US" sz="2800" b="1" u="sng" dirty="0">
                <a:latin typeface="新細明體" panose="02020500000000000000" pitchFamily="18" charset="-120"/>
                <a:ea typeface="新細明體" panose="02020500000000000000" pitchFamily="18" charset="-120"/>
              </a:rPr>
              <a:t>新闻讨论</a:t>
            </a:r>
            <a:endParaRPr lang="en-US" altLang="zh-HK" sz="2800" b="1" u="sng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502920" lvl="0" indent="-457200">
              <a:buClrTx/>
              <a:buFont typeface="+mj-lt"/>
              <a:buAutoNum type="arabicPeriod"/>
            </a:pP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报导中的孩童有哪些行为表现</a:t>
            </a:r>
            <a:r>
              <a:rPr lang="en-US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?</a:t>
            </a:r>
            <a:endParaRPr lang="zh-TW" altLang="zh-HK" sz="24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502920" indent="-457200">
              <a:buClrTx/>
              <a:buFont typeface="+mj-lt"/>
              <a:buAutoNum type="arabicPeriod"/>
            </a:pP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为何报导中的孩童会有</a:t>
            </a:r>
            <a:r>
              <a:rPr lang="zh-TW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那</a:t>
            </a: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些行为表现</a:t>
            </a:r>
            <a:r>
              <a:rPr lang="en-US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?</a:t>
            </a:r>
            <a:endParaRPr lang="zh-TW" altLang="zh-HK" sz="24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502920" indent="-457200">
              <a:buClrTx/>
              <a:buFont typeface="+mj-lt"/>
              <a:buAutoNum type="arabicPeriod"/>
            </a:pP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你认为报导中的孩童最需要哪方面的协助</a:t>
            </a:r>
            <a:r>
              <a:rPr lang="en-US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?</a:t>
            </a:r>
            <a:endParaRPr lang="zh-TW" altLang="zh-HK" sz="240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marL="502920" indent="-457200">
              <a:buClrTx/>
              <a:buFont typeface="+mj-lt"/>
              <a:buAutoNum type="arabicPeriod"/>
            </a:pPr>
            <a:r>
              <a:rPr lang="zh-HK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你对于报导中的孩童有何建议</a:t>
            </a:r>
            <a:r>
              <a:rPr lang="en-US" altLang="zh-HK" sz="2400" dirty="0">
                <a:latin typeface="新細明體" panose="02020500000000000000" pitchFamily="18" charset="-120"/>
                <a:ea typeface="新細明體" panose="02020500000000000000" pitchFamily="18" charset="-120"/>
              </a:rPr>
              <a:t>?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092280" y="6165304"/>
            <a:ext cx="1828800" cy="365125"/>
          </a:xfrm>
        </p:spPr>
        <p:txBody>
          <a:bodyPr/>
          <a:lstStyle/>
          <a:p>
            <a:fld id="{9B2D1B4A-1429-450C-923D-2C6CA9094DFE}" type="slidenum">
              <a:rPr lang="zh-HK" altLang="en-US" smtClean="0"/>
              <a:t>6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117615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7092280" y="6165304"/>
            <a:ext cx="1828800" cy="365125"/>
          </a:xfrm>
        </p:spPr>
        <p:txBody>
          <a:bodyPr/>
          <a:lstStyle/>
          <a:p>
            <a:fld id="{9B2D1B4A-1429-450C-923D-2C6CA9094DFE}" type="slidenum">
              <a:rPr lang="zh-HK" altLang="en-US" smtClean="0"/>
              <a:t>7</a:t>
            </a:fld>
            <a:endParaRPr lang="zh-HK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13"/>
          </p:nvPr>
        </p:nvSpPr>
        <p:spPr>
          <a:xfrm>
            <a:off x="1043608" y="2276872"/>
            <a:ext cx="68407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" indent="0" algn="ctr">
              <a:buNone/>
            </a:pPr>
            <a:r>
              <a:rPr lang="zh-TW" alt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活动二</a:t>
            </a:r>
            <a:r>
              <a:rPr lang="en-US" altLang="zh-TW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:</a:t>
            </a:r>
            <a:r>
              <a:rPr lang="zh-TW" altLang="en-US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学童</a:t>
            </a:r>
            <a:r>
              <a:rPr lang="zh-HK" alt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情境</a:t>
            </a:r>
            <a:r>
              <a:rPr lang="zh-TW" alt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卡</a:t>
            </a:r>
            <a:endParaRPr lang="zh-TW" alt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0073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AutoShape 2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1143000" y="731520"/>
            <a:ext cx="7245424" cy="5217760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rgbClr val="F7964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2400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2400" b="1" u="sng" dirty="0">
              <a:solidFill>
                <a:schemeClr val="tx1"/>
              </a:solidFill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新細明體" pitchFamily="18" charset="-120"/>
              </a:rPr>
              <a:t>个案一</a:t>
            </a:r>
            <a:r>
              <a:rPr kumimoji="1" lang="en-US" altLang="zh-HK" sz="2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新細明體" pitchFamily="18" charset="-120"/>
              </a:rPr>
              <a:t>: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zh-TW" altLang="zh-HK" sz="2400" u="sng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小希</a:t>
            </a:r>
            <a:r>
              <a:rPr lang="zh-TW" altLang="zh-HK" sz="24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是个小学二年级学生。有一天，父亲不肯买心仪的文具给他，他感到心心不忿，在街上向爸爸乱发脾气，言语无礼粗俗，同时亦令爸爸在众目睽睽下感到尴尬万分。由于</a:t>
            </a:r>
            <a:r>
              <a:rPr lang="zh-TW" altLang="zh-HK" sz="2400" u="sng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小希</a:t>
            </a:r>
            <a:r>
              <a:rPr lang="zh-TW" altLang="zh-HK" sz="24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当街嘈吵，受人注目，一些街上的路人站在围观，并窃窃私语。</a:t>
            </a:r>
            <a:endParaRPr kumimoji="1" lang="en-US" altLang="zh-HK" sz="240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新細明體" panose="02020500000000000000" pitchFamily="18" charset="-120"/>
              <a:ea typeface="新細明體" panose="02020500000000000000" pitchFamily="18" charset="-120"/>
              <a:cs typeface="新細明體" pitchFamily="18" charset="-120"/>
            </a:endParaRPr>
          </a:p>
          <a:p>
            <a:pPr>
              <a:lnSpc>
                <a:spcPct val="150000"/>
              </a:lnSpc>
            </a:pPr>
            <a:endParaRPr kumimoji="1" lang="en-US" altLang="zh-HK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  <a:cs typeface="新細明體" pitchFamily="18" charset="-12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HK" altLang="zh-HK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652120" y="6165304"/>
            <a:ext cx="3352801" cy="365125"/>
          </a:xfrm>
        </p:spPr>
        <p:txBody>
          <a:bodyPr/>
          <a:lstStyle/>
          <a:p>
            <a:endParaRPr lang="zh-HK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164288" y="6237312"/>
            <a:ext cx="1828800" cy="365125"/>
          </a:xfrm>
        </p:spPr>
        <p:txBody>
          <a:bodyPr/>
          <a:lstStyle/>
          <a:p>
            <a:fld id="{9B2D1B4A-1429-450C-923D-2C6CA9094DFE}" type="slidenum">
              <a:rPr lang="zh-HK" altLang="en-US" smtClean="0"/>
              <a:t>8</a:t>
            </a:fld>
            <a:endParaRPr lang="zh-HK" altLang="en-US" dirty="0"/>
          </a:p>
        </p:txBody>
      </p:sp>
      <p:pic>
        <p:nvPicPr>
          <p:cNvPr id="4099" name="Picture 3" descr="C:\Users\denisetslam\AppData\Local\Microsoft\Windows\Temporary Internet Files\Content.IE5\ITBV3YP2\MC90034484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293096"/>
            <a:ext cx="1763878" cy="122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7865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19672" y="0"/>
            <a:ext cx="6512511" cy="1143000"/>
          </a:xfrm>
        </p:spPr>
        <p:txBody>
          <a:bodyPr/>
          <a:lstStyle/>
          <a:p>
            <a:endParaRPr lang="zh-HK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8208912" cy="5649808"/>
          </a:xfrm>
        </p:spPr>
        <p:txBody>
          <a:bodyPr>
            <a:normAutofit fontScale="25000" lnSpcReduction="200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zh-TW" altLang="en-US" sz="8400" b="1" u="sng" dirty="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新細明體" pitchFamily="18" charset="-120"/>
              </a:rPr>
              <a:t>个案一：</a:t>
            </a:r>
            <a:r>
              <a:rPr kumimoji="1" lang="zh-HK" altLang="en-US" sz="8400" b="1" u="sng" dirty="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新細明體" pitchFamily="18" charset="-120"/>
              </a:rPr>
              <a:t>情境讨论</a:t>
            </a:r>
            <a:endParaRPr kumimoji="1" lang="en-US" altLang="zh-TW" sz="8400" b="1" u="sng" dirty="0">
              <a:solidFill>
                <a:schemeClr val="tx1"/>
              </a:solidFill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1" lang="en-US" altLang="zh-TW" sz="8400" b="1" dirty="0">
              <a:solidFill>
                <a:schemeClr val="tx1"/>
              </a:solidFill>
              <a:latin typeface="Calibri" pitchFamily="34" charset="0"/>
              <a:ea typeface="新細明體" pitchFamily="18" charset="-120"/>
              <a:cs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HK" sz="8400" dirty="0">
                <a:solidFill>
                  <a:schemeClr val="tx1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1.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在待人处事方面，</a:t>
            </a:r>
            <a:r>
              <a:rPr lang="zh-TW" altLang="en-US" sz="8400" u="sng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小希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表现出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甚么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态度？</a:t>
            </a:r>
            <a:endParaRPr lang="en-US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2.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你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认为</a:t>
            </a:r>
            <a:r>
              <a:rPr lang="zh-TW" altLang="en-US" sz="8400" u="sng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小希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为何会表现出这种态度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？</a:t>
            </a:r>
            <a:endParaRPr lang="en-US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TW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3.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你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认为</a:t>
            </a:r>
            <a:r>
              <a:rPr lang="zh-TW" altLang="en-US" sz="8400" u="sng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小希的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态度会带来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甚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么后果</a:t>
            </a: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 (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包括对自己、对身边的人</a:t>
            </a:r>
            <a:endParaRPr lang="en-US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    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和对社会</a:t>
            </a:r>
            <a:r>
              <a:rPr lang="zh-TW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等</a:t>
            </a: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) 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？</a:t>
            </a:r>
            <a:endParaRPr lang="en-US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r>
              <a:rPr lang="en-US" altLang="zh-TW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4.</a:t>
            </a:r>
            <a:r>
              <a:rPr lang="zh-HK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你认为懂得控制自己的情绪重要</a:t>
            </a:r>
            <a:r>
              <a:rPr lang="zh-HK" altLang="en-US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吗？为甚么</a:t>
            </a:r>
            <a:r>
              <a:rPr lang="en-US" altLang="zh-HK" sz="8400" dirty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?</a:t>
            </a:r>
            <a:endParaRPr lang="zh-TW" altLang="zh-HK" sz="8400" dirty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endParaRPr lang="zh-TW" altLang="zh-HK" sz="2400" b="1" dirty="0"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20000"/>
              </a:lnSpc>
              <a:buNone/>
            </a:pPr>
            <a:endParaRPr lang="zh-TW" altLang="zh-HK" sz="2400" b="1" dirty="0">
              <a:latin typeface="新細明體" pitchFamily="18" charset="-120"/>
              <a:ea typeface="新細明體" pitchFamily="18" charset="-120"/>
            </a:endParaRPr>
          </a:p>
          <a:p>
            <a:pPr marL="45720" indent="0">
              <a:lnSpc>
                <a:spcPct val="200000"/>
              </a:lnSpc>
              <a:buNone/>
            </a:pPr>
            <a:r>
              <a:rPr lang="en-US" altLang="zh-HK" sz="2400" b="1" dirty="0">
                <a:latin typeface="新細明體" pitchFamily="18" charset="-120"/>
                <a:ea typeface="新細明體" pitchFamily="18" charset="-120"/>
              </a:rPr>
              <a:t> </a:t>
            </a:r>
            <a:endParaRPr lang="zh-TW" altLang="zh-HK" sz="2400" b="1" dirty="0">
              <a:latin typeface="新細明體" pitchFamily="18" charset="-120"/>
              <a:ea typeface="新細明體" pitchFamily="18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020272" y="6165304"/>
            <a:ext cx="1828800" cy="365125"/>
          </a:xfrm>
        </p:spPr>
        <p:txBody>
          <a:bodyPr/>
          <a:lstStyle/>
          <a:p>
            <a:fld id="{9B2D1B4A-1429-450C-923D-2C6CA9094DFE}" type="slidenum">
              <a:rPr lang="zh-HK" altLang="en-US" smtClean="0"/>
              <a:t>9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68425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氣流">
  <a:themeElements>
    <a:clrScheme name="氣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氣流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氣流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F829C2D0BC7F544BE1FEDE0EECD7245" ma:contentTypeVersion="14" ma:contentTypeDescription="建立新的文件。" ma:contentTypeScope="" ma:versionID="d1593d9629a3a48ddaafd7231b0ad644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f0d84e34c217b4b3044800414c014856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4d4ee96-b1b1-4045-bb81-c362fa281820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Props1.xml><?xml version="1.0" encoding="utf-8"?>
<ds:datastoreItem xmlns:ds="http://schemas.openxmlformats.org/officeDocument/2006/customXml" ds:itemID="{02F41C51-CAD2-4558-93D4-C36A5D190102}"/>
</file>

<file path=customXml/itemProps2.xml><?xml version="1.0" encoding="utf-8"?>
<ds:datastoreItem xmlns:ds="http://schemas.openxmlformats.org/officeDocument/2006/customXml" ds:itemID="{593F4796-E025-48BD-B314-6D83BCF98D40}"/>
</file>

<file path=customXml/itemProps3.xml><?xml version="1.0" encoding="utf-8"?>
<ds:datastoreItem xmlns:ds="http://schemas.openxmlformats.org/officeDocument/2006/customXml" ds:itemID="{C91C72DA-5097-404A-8CAA-4FFE916397FC}"/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827</TotalTime>
  <Words>1273</Words>
  <Application>Microsoft Office PowerPoint</Application>
  <PresentationFormat>On-screen Show (4:3)</PresentationFormat>
  <Paragraphs>104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新細明體</vt:lpstr>
      <vt:lpstr>Arial</vt:lpstr>
      <vt:lpstr>Calibri</vt:lpstr>
      <vt:lpstr>Georgia</vt:lpstr>
      <vt:lpstr>Times New Roman</vt:lpstr>
      <vt:lpstr>Trebuchet MS</vt:lpstr>
      <vt:lpstr>氣流</vt:lpstr>
      <vt:lpstr>生活事件: 自理自律我通晓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自理自律我通曉</dc:title>
  <dc:creator>LAM, Tin-sze Denise</dc:creator>
  <cp:lastModifiedBy>SO, Ka-yan</cp:lastModifiedBy>
  <cp:revision>61</cp:revision>
  <cp:lastPrinted>2013-02-08T03:57:14Z</cp:lastPrinted>
  <dcterms:created xsi:type="dcterms:W3CDTF">2012-12-13T02:53:30Z</dcterms:created>
  <dcterms:modified xsi:type="dcterms:W3CDTF">2026-01-09T02:36:41Z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