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CC"/>
    <a:srgbClr val="5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59080" autoAdjust="0"/>
  </p:normalViewPr>
  <p:slideViewPr>
    <p:cSldViewPr snapToGrid="0">
      <p:cViewPr varScale="1">
        <p:scale>
          <a:sx n="91" d="100"/>
          <a:sy n="91" d="100"/>
        </p:scale>
        <p:origin x="2568" y="90"/>
      </p:cViewPr>
      <p:guideLst/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6A18-405E-4D7E-9BC8-B7A944E3F645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FCE6A-3F95-4544-8DCA-3F491525649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172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mpd2019/2021_update/MPA%20Handbook2021_Clean.doc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私人物品</a:t>
            </a:r>
            <a:r>
              <a:rPr lang="en-US" altLang="zh-HK" dirty="0"/>
              <a:t>=</a:t>
            </a:r>
            <a:r>
              <a:rPr lang="zh-HK" altLang="en-US" dirty="0"/>
              <a:t>手提电话、平板电脑、游戏机、手表等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3425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699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答案提示：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片中主角（</a:t>
            </a:r>
            <a:r>
              <a:rPr lang="en-US" altLang="zh-TW" dirty="0"/>
              <a:t>1</a:t>
            </a:r>
            <a:r>
              <a:rPr lang="zh-TW" altLang="en-US" dirty="0"/>
              <a:t>）因父母失业，突然未能享受以往的富裕生活，在不了解家庭经济困难的情境下，而向父母埋怨；（</a:t>
            </a:r>
            <a:r>
              <a:rPr lang="en-US" altLang="zh-TW" dirty="0"/>
              <a:t>2</a:t>
            </a:r>
            <a:r>
              <a:rPr lang="zh-TW" altLang="en-US" dirty="0"/>
              <a:t>）父母因工作而未能与主角庆祝日，令他感到失望。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片中主角眼看母亲送外卖，直至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深夜未返</a:t>
            </a:r>
            <a:r>
              <a:rPr lang="zh-TW" altLang="en-US" dirty="0"/>
              <a:t>，明白母亲的辛劳，知道家庭面对经济困境并非虚言，他开始明白以往所得到的并非必然，懂得「珍惜」的重要。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片中主角（</a:t>
            </a:r>
            <a:r>
              <a:rPr lang="en-US" altLang="zh-TW" dirty="0"/>
              <a:t>1</a:t>
            </a:r>
            <a:r>
              <a:rPr lang="zh-TW" altLang="en-US" dirty="0"/>
              <a:t>）借着「同理心」，懂得以父母角度出发，为父母着想，更明白父母的伟大；（</a:t>
            </a:r>
            <a:r>
              <a:rPr lang="en-US" altLang="zh-TW" dirty="0"/>
              <a:t>2</a:t>
            </a:r>
            <a:r>
              <a:rPr lang="zh-TW" altLang="en-US" dirty="0"/>
              <a:t>）感恩父母对自己的爱和无微不至的照顾，父母的爱其实一直常存在他身边，这是他最需要「珍惜」的地方，亦是令活得满足快乐的地方！</a:t>
            </a:r>
            <a:endParaRPr lang="en-US" altLang="zh-TW" dirty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5984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反思问题：</a:t>
            </a:r>
            <a:endParaRPr lang="en-US" altLang="zh-TW" dirty="0"/>
          </a:p>
          <a:p>
            <a:r>
              <a:rPr lang="zh-TW" altLang="en-US" dirty="0"/>
              <a:t>观看影片的故事后，让学生再一次反思和选择在人生中最珍贵的东西，并说出原因。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教师锦囊：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学生作出任何抉择，并没有对错之分，只是呈现每位学生的价值取态不同。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教师应协助学生辨识当中的价值观，并作适当引导。例如：学生过份着重物质，应让学生反思物质是否能为自己带来真正的心灵满足？金钱物质又能否换取健康和家人／自己／宠物的生命？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教师总结：学生需要懂得珍惜所选择的东西，明白现时拥有的并非理所当然，需要付出努力，好好爱惜所拥有的一切。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0152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可参阅「我的行动承诺」手册（校本版）</a:t>
            </a:r>
            <a:br>
              <a:rPr lang="en-US" altLang="zh-TW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https://www.edb.gov.hk/attachment/tc/curriculum-development/4-key-tasks/moral-civic/mpd2019/2021_update/MPA%20Handbook2021_Clean.docx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436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099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424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776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648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73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35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924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022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860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954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27/1/2026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496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dirty="0"/>
              <a:t>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1BE8D32-F74C-4E91-B310-612A8D6251EE}" type="datetimeFigureOut">
              <a:rPr lang="zh-HK" altLang="en-US" smtClean="0"/>
              <a:pPr/>
              <a:t>27/1/2026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39D75DC-0E20-44BA-8949-2B00EB408C6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202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db.gov.hk/attachment/tc/curriculum-development/4-key-tasks/moral-civic/Comic/5_TeachingNot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db.gov.hk/sc/curriculum-development/4-key-tasks/moral-civic/mpd2019/mpa_letsdoit/letsdoi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sUetHpWck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db.gov.hk/attachment/tc/curriculum-development/4-key-tasks/moral-civic/Comic/5_Comic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0" y="52029"/>
            <a:ext cx="7048500" cy="1702480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珍爱</a:t>
            </a:r>
            <a:endParaRPr lang="zh-HK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3505889"/>
            <a:ext cx="11653157" cy="3189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699" y="90326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价值观教育</a:t>
            </a:r>
          </a:p>
          <a:p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高小至初中</a:t>
            </a:r>
          </a:p>
          <a:p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32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德育、公民及国民教育组制作</a:t>
            </a:r>
            <a:endParaRPr lang="en-US" altLang="zh-TW" sz="32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2023</a:t>
            </a:r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</a:t>
            </a:r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32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1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相关资源：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405"/>
            <a:ext cx="6447503" cy="4351338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教育局</a:t>
            </a:r>
            <a:br>
              <a:rPr lang="en-US" altLang="zh-TW" b="1" dirty="0"/>
            </a:br>
            <a:r>
              <a:rPr lang="zh-TW" altLang="en-US" b="1" dirty="0"/>
              <a:t>价值观教育漫画资源 </a:t>
            </a:r>
            <a:r>
              <a:rPr lang="en-US" altLang="zh-TW" b="1" dirty="0"/>
              <a:t>- </a:t>
            </a:r>
            <a:r>
              <a:rPr lang="zh-TW" altLang="en-US" b="1" dirty="0"/>
              <a:t>教师锦囊</a:t>
            </a:r>
            <a:r>
              <a:rPr lang="en-US" altLang="zh-HK" sz="2800" dirty="0">
                <a:hlinkClick r:id="rId2"/>
              </a:rPr>
              <a:t>https://www.edb.gov.hk/attachment/tc/curriculum-development/4-key-tasks/moral-civic/Comic/5_TeachingNote.pdf</a:t>
            </a:r>
            <a:r>
              <a:rPr lang="en-US" altLang="zh-HK" sz="2800" dirty="0"/>
              <a:t>  </a:t>
            </a:r>
            <a:endParaRPr lang="zh-HK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403" t="13937" r="16774" b="6225"/>
          <a:stretch/>
        </p:blipFill>
        <p:spPr>
          <a:xfrm>
            <a:off x="7784354" y="589934"/>
            <a:ext cx="3925865" cy="58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相关资源：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405"/>
            <a:ext cx="11353800" cy="4351338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教育局</a:t>
            </a:r>
            <a:br>
              <a:rPr lang="en-US" altLang="zh-TW" b="1" dirty="0"/>
            </a:br>
            <a:r>
              <a:rPr lang="zh-TW" altLang="en-US" sz="3600" b="1" dirty="0"/>
              <a:t>「我的行动承诺：全校</a:t>
            </a:r>
            <a:r>
              <a:rPr lang="en-US" altLang="zh-TW" sz="3600" b="1" dirty="0"/>
              <a:t>『</a:t>
            </a:r>
            <a:r>
              <a:rPr lang="zh-TW" altLang="en-US" sz="3600" b="1" dirty="0"/>
              <a:t>动</a:t>
            </a:r>
            <a:r>
              <a:rPr lang="en-US" altLang="zh-TW" sz="3600" b="1" dirty="0"/>
              <a:t>』</a:t>
            </a:r>
            <a:r>
              <a:rPr lang="zh-TW" altLang="en-US" sz="3600" b="1" dirty="0"/>
              <a:t>起来」校本奖励计划</a:t>
            </a:r>
            <a:r>
              <a:rPr lang="en-US" altLang="zh-HK" sz="2800" dirty="0">
                <a:hlinkClick r:id="rId2"/>
              </a:rPr>
              <a:t>https://www.edb.gov.hk/sc/curriculum-development/4-key-tasks/moral-civic/mpd2019/mpa_letsdoit/letsdoit.html</a:t>
            </a:r>
            <a:r>
              <a:rPr lang="en-US" altLang="zh-HK" sz="28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597" t="28150" r="19919" b="30116"/>
          <a:stretch/>
        </p:blipFill>
        <p:spPr>
          <a:xfrm>
            <a:off x="3905116" y="4068074"/>
            <a:ext cx="4381768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学习重点</a:t>
            </a:r>
            <a:endParaRPr lang="zh-HK" altLang="en-US" dirty="0"/>
          </a:p>
        </p:txBody>
      </p:sp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553198"/>
              </p:ext>
            </p:extLst>
          </p:nvPr>
        </p:nvGraphicFramePr>
        <p:xfrm>
          <a:off x="838200" y="1825625"/>
          <a:ext cx="10515600" cy="4950336"/>
        </p:xfrm>
        <a:graphic>
          <a:graphicData uri="http://schemas.openxmlformats.org/drawingml/2006/table">
            <a:tbl>
              <a:tblPr/>
              <a:tblGrid>
                <a:gridCol w="232527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8190328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活动概要：</a:t>
                      </a:r>
                      <a:r>
                        <a:rPr lang="en-US" altLang="zh-TW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800" b="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通过观看短片及课堂活动，让学生理解「珍惜」的意义，明白现时拥有的并非必然，并主动回报家人对自己的爱。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培养学生懂得珍惜现时拥有的一切。</a:t>
                      </a:r>
                      <a:endParaRPr lang="en-US" altLang="zh-TW" sz="2800" b="0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教导学生以行动关爱他人，以同理心去理解别人的感受和需要。</a:t>
                      </a:r>
                      <a:endParaRPr lang="en-US" altLang="zh-TW" sz="2800" b="0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</a:t>
                      </a:r>
                      <a:endParaRPr lang="en-US" altLang="zh-TW" sz="2800" b="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态度：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同理心、关爱、珍惜</a:t>
                      </a:r>
                      <a:endParaRPr lang="zh-TW" altLang="zh-HK" sz="2800" b="0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6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请选择一项你最珍惜的人／事／物：</a:t>
            </a:r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90057"/>
            <a:ext cx="172354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706" y="3624442"/>
            <a:ext cx="203132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endParaRPr lang="zh-HK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952" y="1505341"/>
            <a:ext cx="1723549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财富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1264" y="3270499"/>
            <a:ext cx="2749471" cy="70788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地位及权力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06" y="4205341"/>
            <a:ext cx="1210588" cy="70788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回忆</a:t>
            </a:r>
            <a:endParaRPr lang="zh-HK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6415" y="5131807"/>
            <a:ext cx="1723549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1410" y="2912726"/>
            <a:ext cx="1210588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同学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2885" y="4201397"/>
            <a:ext cx="1877437" cy="1107996"/>
          </a:xfrm>
          <a:prstGeom prst="rect">
            <a:avLst/>
          </a:prstGeom>
          <a:solidFill>
            <a:srgbClr val="578BC9"/>
          </a:solidFill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老师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3086" y="1874881"/>
            <a:ext cx="5827236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HK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私人物品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（请列明：＿）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7721" y="5639639"/>
            <a:ext cx="121058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时间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7144348" y="4470828"/>
            <a:ext cx="1210588" cy="707886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学业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106295" y="5639638"/>
            <a:ext cx="1723549" cy="1015663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宠物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422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反思问题：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为</a:t>
            </a:r>
            <a:r>
              <a:rPr lang="zh-CN" altLang="en-US"/>
              <a:t>什</a:t>
            </a:r>
            <a:r>
              <a:rPr lang="zh-TW" altLang="en-US"/>
              <a:t>么</a:t>
            </a:r>
            <a:r>
              <a:rPr lang="zh-TW" altLang="en-US" dirty="0"/>
              <a:t>你会选择这项物品，而不选择其他物品呢？</a:t>
            </a:r>
            <a:endParaRPr lang="en-US" altLang="zh-TW" dirty="0"/>
          </a:p>
          <a:p>
            <a:r>
              <a:rPr lang="zh-TW" altLang="en-US" dirty="0"/>
              <a:t>你会如何保护及珍惜他／她／它／它？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54" y="3657599"/>
            <a:ext cx="2794419" cy="30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情境分析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039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观看下列「小故事，大能量：感恩珍惜．积极乐观」 短片创作比赛（中学）得奖作品，然后作相关讨论分析。</a:t>
            </a:r>
            <a:endParaRPr lang="en-US" altLang="zh-TW" sz="2400" dirty="0"/>
          </a:p>
          <a:p>
            <a:r>
              <a:rPr lang="zh-TW" altLang="en-US" sz="2400" dirty="0"/>
              <a:t>得奖作品影片连结：</a:t>
            </a:r>
          </a:p>
          <a:p>
            <a:pPr marL="0" indent="0">
              <a:buNone/>
            </a:pPr>
            <a:r>
              <a:rPr lang="en-US" altLang="zh-HK" sz="2400" dirty="0">
                <a:hlinkClick r:id="rId3"/>
              </a:rPr>
              <a:t>https://youtu.be/usUetHpWckY</a:t>
            </a:r>
            <a:endParaRPr lang="en-US" altLang="zh-HK" sz="2400" dirty="0"/>
          </a:p>
          <a:p>
            <a:pPr marL="0" indent="0">
              <a:buNone/>
            </a:pPr>
            <a:endParaRPr lang="zh-HK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45" t="15449" r="564" b="18623"/>
          <a:stretch/>
        </p:blipFill>
        <p:spPr>
          <a:xfrm>
            <a:off x="6096000" y="3473243"/>
            <a:ext cx="5762157" cy="31561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6" y="3723708"/>
            <a:ext cx="2882660" cy="28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讨论问题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1686" cy="435133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片中主角为何对家人抱有埋怨的心态？</a:t>
            </a:r>
            <a:endParaRPr lang="en-US" altLang="zh-TW" dirty="0"/>
          </a:p>
          <a:p>
            <a:r>
              <a:rPr lang="zh-TW" altLang="en-US" dirty="0"/>
              <a:t>片中主角经历了</a:t>
            </a:r>
            <a:r>
              <a:rPr lang="zh-CN" altLang="en-US" dirty="0"/>
              <a:t>什</a:t>
            </a:r>
            <a:r>
              <a:rPr lang="zh-TW" altLang="en-US" dirty="0"/>
              <a:t>么事情，令他开始明白「珍惜」的重要？</a:t>
            </a:r>
            <a:endParaRPr lang="en-US" altLang="zh-TW" dirty="0"/>
          </a:p>
          <a:p>
            <a:r>
              <a:rPr lang="zh-TW" altLang="en-US" dirty="0"/>
              <a:t>最后，片中主角如何令自己活得满足快乐？</a:t>
            </a:r>
            <a:endParaRPr lang="en-US" altLang="zh-T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62" t="15751" r="1290" b="15600"/>
          <a:stretch/>
        </p:blipFill>
        <p:spPr>
          <a:xfrm>
            <a:off x="7249886" y="457678"/>
            <a:ext cx="4784799" cy="273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5146" b="16204"/>
          <a:stretch/>
        </p:blipFill>
        <p:spPr>
          <a:xfrm>
            <a:off x="7249886" y="3549181"/>
            <a:ext cx="4784799" cy="26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反思问题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假如人生安排你只能拥有其中一项东西，你会如何抉择？</a:t>
            </a:r>
            <a:endParaRPr lang="zh-HK" altLang="en-US" dirty="0"/>
          </a:p>
        </p:txBody>
      </p:sp>
      <p:pic>
        <p:nvPicPr>
          <p:cNvPr id="6" name="Picture 5" descr="Dancers 2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984" y1="33522" x2="13984" y2="33522"/>
                        <a14:foregroundMark x1="12033" y1="61394" x2="12033" y2="61394"/>
                        <a14:foregroundMark x1="65366" y1="60264" x2="65366" y2="60264"/>
                        <a14:foregroundMark x1="43902" y1="12806" x2="43902" y2="12806"/>
                        <a14:foregroundMark x1="29919" y1="32392" x2="29919" y2="32392"/>
                        <a14:foregroundMark x1="32520" y1="12429" x2="32520" y2="12429"/>
                        <a14:foregroundMark x1="50407" y1="8286" x2="50407" y2="8286"/>
                        <a14:foregroundMark x1="15772" y1="61017" x2="15772" y2="61017"/>
                        <a14:foregroundMark x1="15935" y1="54049" x2="15935" y2="54049"/>
                        <a14:foregroundMark x1="15610" y1="38041" x2="15610" y2="38041"/>
                        <a14:foregroundMark x1="23089" y1="65725" x2="23089" y2="65725"/>
                        <a14:foregroundMark x1="23089" y1="74200" x2="23089" y2="74200"/>
                        <a14:foregroundMark x1="16585" y1="44821" x2="16585" y2="44821"/>
                        <a14:foregroundMark x1="45691" y1="19397" x2="45691" y2="19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0614"/>
            <a:ext cx="2400946" cy="2073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238" y="5890412"/>
            <a:ext cx="2497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终身伴侣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 descr="Boy Child Happy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44" y="3087675"/>
            <a:ext cx="1919415" cy="164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6145" y="48359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 descr="Download Banknote Painted Money Illustration Hand Banknotes Cartoon HQ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90" y="4277532"/>
            <a:ext cx="2431804" cy="2431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3286" y="400129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财富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 descr="Download Text Symbol Question Drawing Mark Free Download PNG HQ HQ PNG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24" y="3095962"/>
            <a:ext cx="2940774" cy="16349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20705" y="48359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42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延伸活动：</a:t>
            </a:r>
            <a:br>
              <a:rPr lang="en-US" altLang="zh-TW" dirty="0"/>
            </a:br>
            <a:r>
              <a:rPr lang="zh-TW" altLang="en-US" dirty="0"/>
              <a:t>「珍惜」行动方案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2400302"/>
            <a:ext cx="5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设计及撰写一份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字的「珍惜」行动方案，列出如何实践「珍惜」的行动承诺。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Content Placeholder 6" descr="Live Long and Prosper...: A Report on Report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82" y="3600631"/>
            <a:ext cx="4467428" cy="3485685"/>
          </a:xfrm>
        </p:spPr>
      </p:pic>
      <p:pic>
        <p:nvPicPr>
          <p:cNvPr id="8" name="Picture 7" descr="Image vectorielle gratuite: Liste, Case, Vérifié, Tique, Note - Imag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16" y="1130475"/>
            <a:ext cx="3614477" cy="44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8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延伸阅读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0530" cy="4351338"/>
          </a:xfrm>
        </p:spPr>
        <p:txBody>
          <a:bodyPr/>
          <a:lstStyle/>
          <a:p>
            <a:r>
              <a:rPr lang="zh-TW" altLang="en-US" sz="4000" b="1" dirty="0"/>
              <a:t>教育局</a:t>
            </a:r>
            <a:br>
              <a:rPr lang="en-US" altLang="zh-TW" sz="4000" b="1" dirty="0"/>
            </a:br>
            <a:r>
              <a:rPr lang="zh-TW" altLang="en-US" sz="4000" b="1" dirty="0"/>
              <a:t>价值观教育漫画资源 </a:t>
            </a:r>
            <a:r>
              <a:rPr lang="en-US" altLang="zh-TW" sz="4000" b="1" dirty="0"/>
              <a:t>-《</a:t>
            </a:r>
            <a:r>
              <a:rPr lang="zh-TW" altLang="en-US" sz="4000" b="1" dirty="0"/>
              <a:t>单元五：感恩珍惜</a:t>
            </a:r>
            <a:r>
              <a:rPr lang="en-US" altLang="zh-TW" sz="4000" b="1" dirty="0"/>
              <a:t>》</a:t>
            </a:r>
            <a:r>
              <a:rPr lang="en-US" altLang="zh-HK" sz="2800" dirty="0">
                <a:hlinkClick r:id="rId2"/>
              </a:rPr>
              <a:t>https://www.edb.gov.hk/attachment/tc/curriculum-development/4-key-tasks/moral-civic/Comic/5_Comic.pdf</a:t>
            </a:r>
            <a:r>
              <a:rPr lang="en-US" altLang="zh-HK" sz="2800" dirty="0"/>
              <a:t> </a:t>
            </a:r>
            <a:endParaRPr lang="zh-HK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371" t="18775" r="18952" b="12273"/>
          <a:stretch/>
        </p:blipFill>
        <p:spPr>
          <a:xfrm>
            <a:off x="7322962" y="365125"/>
            <a:ext cx="4328263" cy="60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99824-1588-415D-89FD-9ED64CED4637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535797B4-2970-4608-B521-8B9CE4234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54C35-5E15-4C83-8745-B837E6DED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1008</Words>
  <Application>Microsoft Office PowerPoint</Application>
  <PresentationFormat>Widescreen</PresentationFormat>
  <Paragraphs>71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珍爱</vt:lpstr>
      <vt:lpstr>学习重点</vt:lpstr>
      <vt:lpstr>请选择一项你最珍惜的人／事／物：</vt:lpstr>
      <vt:lpstr>反思问题：</vt:lpstr>
      <vt:lpstr>情境分析</vt:lpstr>
      <vt:lpstr>讨论问题</vt:lpstr>
      <vt:lpstr>反思问题</vt:lpstr>
      <vt:lpstr>延伸活动： 「珍惜」行动方案</vt:lpstr>
      <vt:lpstr>延伸阅读</vt:lpstr>
      <vt:lpstr>相关资源：</vt:lpstr>
      <vt:lpstr>相关资源：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YUEN, Chi-tung</dc:creator>
  <cp:lastModifiedBy>LO, Sai-ching</cp:lastModifiedBy>
  <cp:revision>51</cp:revision>
  <dcterms:created xsi:type="dcterms:W3CDTF">2022-09-27T04:24:26Z</dcterms:created>
  <dcterms:modified xsi:type="dcterms:W3CDTF">2026-01-27T08:04:53Z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