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256" r:id="rId5"/>
    <p:sldId id="257" r:id="rId6"/>
    <p:sldId id="258" r:id="rId7"/>
    <p:sldId id="261" r:id="rId8"/>
    <p:sldId id="260" r:id="rId9"/>
    <p:sldId id="259" r:id="rId10"/>
    <p:sldId id="263" r:id="rId11"/>
    <p:sldId id="264" r:id="rId12"/>
    <p:sldId id="267" r:id="rId13"/>
    <p:sldId id="265" r:id="rId14"/>
    <p:sldId id="266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EN, Chi-tung" initials="YC" lastIdx="9" clrIdx="0">
    <p:extLst>
      <p:ext uri="{19B8F6BF-5375-455C-9EA6-DF929625EA0E}">
        <p15:presenceInfo xmlns:p15="http://schemas.microsoft.com/office/powerpoint/2012/main" userId="S-1-5-21-2637006528-1015924553-1750768987-907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70147" autoAdjust="0"/>
  </p:normalViewPr>
  <p:slideViewPr>
    <p:cSldViewPr snapToGrid="0">
      <p:cViewPr varScale="1">
        <p:scale>
          <a:sx n="108" d="100"/>
          <a:sy n="108" d="100"/>
        </p:scale>
        <p:origin x="21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18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4T07:50:07.265" idx="6">
    <p:pos x="10" y="10"/>
    <p:text>透過短片，學生明白家庭教育，父母以身教和言教，為子女樹立良好榜樣的重要性。</p:text>
    <p:extLst>
      <p:ext uri="{C676402C-5697-4E1C-873F-D02D1690AC5C}">
        <p15:threadingInfo xmlns:p15="http://schemas.microsoft.com/office/powerpoint/2012/main" timeZoneBias="-480"/>
      </p:ext>
    </p:extLst>
  </p:cm>
  <p:cm authorId="1" dt="2022-10-24T07:52:43.497" idx="7">
    <p:pos x="146" y="146"/>
    <p:text>培養學生「責任感」及「關愛」他人的正確價值觀和態度。</p:text>
    <p:extLst>
      <p:ext uri="{C676402C-5697-4E1C-873F-D02D1690AC5C}">
        <p15:threadingInfo xmlns:p15="http://schemas.microsoft.com/office/powerpoint/2012/main" timeZoneBias="-480"/>
      </p:ext>
    </p:extLst>
  </p:cm>
  <p:cm authorId="1" dt="2022-10-24T08:02:11.692" idx="8">
    <p:pos x="282" y="282"/>
    <p:text>尊重他人、責任感、關愛、感恩、欣賞、共融、平等、自我認同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9T12:37:40.349" idx="3">
    <p:pos x="10" y="10"/>
    <p:text>蕭凱恩的媽媽提醒她每個人也是平等的，有責任處理自己的事，作為姊姊的她也有責任照顧妹妹。停一停，想一想，你曾否協助父母處理家務，盡作為家庭一分子的責任？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4T08:07:59.314" idx="9">
    <p:pos x="10" y="10"/>
    <p:text>請你記錄一週協助父母或定人處理家務的情況，作為盡家庭一分子的責任，例如照顧弟妹、執拾家居、收拾餐具、煮飯、洗衣服等。</p:text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EECE6-D22F-496B-95C3-DE7C1C894660}" type="datetimeFigureOut">
              <a:rPr lang="zh-HK" altLang="en-US" smtClean="0"/>
              <a:t>27/1/2026</a:t>
            </a:fld>
            <a:endParaRPr lang="zh-HK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FEA9E-33DC-4688-A2CE-5299C48A62E7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0723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73089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10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72398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11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1846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20039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43210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4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78762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zh-HK" altLang="en-US" dirty="0"/>
              <a:t>分享：</a:t>
            </a:r>
            <a:endParaRPr lang="en-US" altLang="zh-H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zh-HK" altLang="en-US" dirty="0"/>
              <a:t>教师可举不同情境的例子引导同学思考</a:t>
            </a:r>
            <a:r>
              <a:rPr lang="zh-TW" altLang="en-US" dirty="0"/>
              <a:t>父母、家人或老师怎样</a:t>
            </a:r>
            <a:r>
              <a:rPr lang="zh-HK" altLang="en-US" dirty="0"/>
              <a:t>协助其面对困难，例如：老师用小息利用空暇时间和有学习需要的同学补课、家人在假期时陪伴子女到活动场所彩排舞蹈比赛等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FF0000"/>
                </a:solidFill>
              </a:rPr>
              <a:t>让学生培养懂得「感恩」的心。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5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88663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 反思问题</a:t>
            </a:r>
            <a:r>
              <a:rPr lang="en-US" altLang="zh-TW" dirty="0"/>
              <a:t>(</a:t>
            </a:r>
            <a:r>
              <a:rPr lang="zh-TW" altLang="en-US" dirty="0"/>
              <a:t>参考答案</a:t>
            </a:r>
            <a:r>
              <a:rPr lang="en-US" altLang="zh-TW" dirty="0"/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altLang="zh-TW" dirty="0"/>
              <a:t>(</a:t>
            </a:r>
            <a:r>
              <a:rPr lang="zh-HK" altLang="en-US" dirty="0"/>
              <a:t>自由作答</a:t>
            </a:r>
            <a:r>
              <a:rPr lang="en-US" altLang="zh-HK" dirty="0"/>
              <a:t>)</a:t>
            </a:r>
            <a:r>
              <a:rPr lang="zh-HK" altLang="en-US" dirty="0"/>
              <a:t>教师可举一些例子，</a:t>
            </a:r>
            <a:r>
              <a:rPr lang="zh-TW" altLang="en-US" dirty="0"/>
              <a:t>如照顾弟妹、执拾家居、收拾餐具等，但留意要量力而为和注意安全。</a:t>
            </a:r>
            <a:r>
              <a:rPr lang="en-US" altLang="zh-TW" dirty="0"/>
              <a:t>(</a:t>
            </a:r>
            <a:r>
              <a:rPr lang="zh-TW" altLang="en-US" dirty="0"/>
              <a:t>延伸活动：协助父母处理家务记录表</a:t>
            </a:r>
            <a:r>
              <a:rPr lang="en-US" altLang="zh-TW" dirty="0"/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altLang="zh-TW" dirty="0"/>
              <a:t>(</a:t>
            </a:r>
            <a:r>
              <a:rPr lang="zh-HK" altLang="en-US" dirty="0"/>
              <a:t>自由作答</a:t>
            </a:r>
            <a:r>
              <a:rPr lang="en-US" altLang="zh-HK" dirty="0"/>
              <a:t>)</a:t>
            </a:r>
            <a:r>
              <a:rPr lang="zh-HK" altLang="en-US" dirty="0"/>
              <a:t>教师可举一些例子，</a:t>
            </a:r>
            <a:r>
              <a:rPr lang="zh-TW" altLang="en-US" dirty="0"/>
              <a:t>如卖旗、探访老人院等。教师可鼓励同学多参加义工服务，别看少自己微小的力量，其实可以影响身边的人。</a:t>
            </a:r>
            <a:endParaRPr lang="en-US" altLang="zh-HK" dirty="0"/>
          </a:p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86091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7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72292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8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18515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参考资料：</a:t>
            </a:r>
            <a:br>
              <a:rPr lang="en-US" altLang="zh-TW" dirty="0"/>
            </a:br>
            <a:r>
              <a:rPr lang="zh-TW" altLang="en-US" dirty="0"/>
              <a:t>黑暗中对话体验馆</a:t>
            </a:r>
            <a:endParaRPr lang="en-US" altLang="zh-HK" dirty="0"/>
          </a:p>
          <a:p>
            <a:r>
              <a:rPr lang="en-US" altLang="zh-HK" dirty="0"/>
              <a:t>https://dialogue-experience.hk/sc/about-us-jockey-club-dialogue-sc/</a:t>
            </a:r>
          </a:p>
          <a:p>
            <a:r>
              <a:rPr lang="zh-HK" altLang="en-US" dirty="0"/>
              <a:t>真人图书馆网络</a:t>
            </a:r>
          </a:p>
          <a:p>
            <a:r>
              <a:rPr lang="en-US" altLang="zh-HK" dirty="0"/>
              <a:t>https://www.hk-dsa.org.hk/zh-hans/human-library-hub/ </a:t>
            </a:r>
            <a:br>
              <a:rPr lang="en-US" altLang="zh-HK" dirty="0"/>
            </a:br>
            <a:br>
              <a:rPr lang="en-US" altLang="zh-HK" dirty="0"/>
            </a:br>
            <a:br>
              <a:rPr lang="en-US" altLang="zh-HK" dirty="0"/>
            </a:br>
            <a:r>
              <a:rPr lang="zh-TW" altLang="en-US" dirty="0"/>
              <a:t>**适合高小及初中**</a:t>
            </a:r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FEA9E-33DC-4688-A2CE-5299C48A62E7}" type="slidenum">
              <a:rPr lang="zh-HK" altLang="en-US" smtClean="0"/>
              <a:t>9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083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406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168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3540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730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69403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459464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14608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8260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2830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2156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2579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98041E-ACB1-43A6-8763-A6D468D41E2A}" type="datetimeFigureOut">
              <a:rPr lang="zh-HK" altLang="en-US" smtClean="0"/>
              <a:pPr/>
              <a:t>27/1/2026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902D2E-9FCE-4D6F-BD9A-2A08E31DE5B9}" type="slidenum">
              <a:rPr lang="zh-HK" altLang="en-US" smtClean="0"/>
              <a:pPr/>
              <a:t>‹#›</a:t>
            </a:fld>
            <a:endParaRPr lang="zh-HK" alt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03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milycouncil.gov.hk/sc/main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b.gov.hk/sc/curriculum-development/4-key-tasks/moral-civic/newwebsite/flash/family.html" TargetMode="External"/><Relationship Id="rId4" Type="http://schemas.openxmlformats.org/officeDocument/2006/relationships/hyperlink" Target="https://www.edb.gov.hk/sc/curriculum-development/kla/chi-edu/chinese-culture/chi-culture-main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7vD1hlw4-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w6PcrGS13e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milycouncil.gov.hk/sc/edu/edu_sfc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09" y="1397276"/>
            <a:ext cx="11714092" cy="3197991"/>
          </a:xfrm>
        </p:spPr>
        <p:txBody>
          <a:bodyPr>
            <a:normAutofit/>
          </a:bodyPr>
          <a:lstStyle/>
          <a:p>
            <a:br>
              <a:rPr lang="en-US" altLang="zh-TW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zh-TW" altLang="en-US" sz="7200" b="1" dirty="0">
                <a:latin typeface="+mn-ea"/>
                <a:ea typeface="+mn-ea"/>
              </a:rPr>
              <a:t>冲破黑暗 音乐赋予色彩</a:t>
            </a:r>
            <a:endParaRPr lang="zh-HK" alt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090465" y="23293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dirty="0"/>
              <a:t>价值观教育（品德及伦理教育）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32401" y="4454395"/>
            <a:ext cx="9144000" cy="3197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0" kern="1200" cap="all" spc="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TW" altLang="en-US" sz="2400" dirty="0"/>
              <a:t>高小／初中</a:t>
            </a:r>
            <a:br>
              <a:rPr lang="zh-TW" altLang="en-US" sz="2400" dirty="0"/>
            </a:br>
            <a:r>
              <a:rPr lang="zh-TW" altLang="en-US" sz="2400" dirty="0"/>
              <a:t>教育局 </a:t>
            </a:r>
            <a:br>
              <a:rPr lang="zh-TW" altLang="en-US" sz="2400" dirty="0"/>
            </a:br>
            <a:r>
              <a:rPr lang="zh-TW" altLang="en-US" sz="2400" dirty="0"/>
              <a:t>德育、公民及国民教育组</a:t>
            </a:r>
            <a:r>
              <a:rPr lang="en-US" altLang="zh-TW" sz="2400" dirty="0"/>
              <a:t>1</a:t>
            </a:r>
            <a:r>
              <a:rPr lang="zh-TW" altLang="en-US" sz="2400" dirty="0"/>
              <a:t>制作</a:t>
            </a:r>
            <a:br>
              <a:rPr lang="zh-TW" altLang="en-US" sz="2400" dirty="0"/>
            </a:br>
            <a:r>
              <a:rPr lang="en-US" altLang="zh-TW" sz="2400" dirty="0"/>
              <a:t>2023</a:t>
            </a:r>
            <a:r>
              <a:rPr lang="zh-TW" altLang="en-US" sz="2400" dirty="0"/>
              <a:t>年</a:t>
            </a:r>
            <a:r>
              <a:rPr lang="en-US" altLang="zh-TW" sz="2400" dirty="0"/>
              <a:t>2</a:t>
            </a:r>
            <a:r>
              <a:rPr lang="zh-TW" altLang="en-US" sz="2400" dirty="0"/>
              <a:t>月</a:t>
            </a:r>
            <a:endParaRPr lang="zh-HK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045693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教师参考资料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371601"/>
            <a:ext cx="10178322" cy="3593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HK" altLang="en-US" sz="2800" dirty="0"/>
              <a:t>家庭议会 </a:t>
            </a:r>
            <a:r>
              <a:rPr lang="en-US" altLang="zh-HK" sz="2800" dirty="0"/>
              <a:t>(Family Council)</a:t>
            </a:r>
          </a:p>
          <a:p>
            <a:pPr marL="0" indent="0">
              <a:buNone/>
            </a:pPr>
            <a:r>
              <a:rPr lang="en-US" altLang="zh-HK" sz="2800" dirty="0">
                <a:hlinkClick r:id="rId3"/>
              </a:rPr>
              <a:t>https://www.familycouncil.gov.hk/sc/main/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r>
              <a:rPr lang="zh-TW" altLang="en-US" sz="2800" dirty="0"/>
              <a:t>教育局：「中华经典名句」</a:t>
            </a:r>
            <a:endParaRPr lang="en-US" altLang="zh-HK" sz="2800" dirty="0"/>
          </a:p>
          <a:p>
            <a:pPr marL="0" indent="0">
              <a:buNone/>
            </a:pPr>
            <a:r>
              <a:rPr lang="en-US" altLang="zh-HK" sz="2800" dirty="0">
                <a:hlinkClick r:id="rId4"/>
              </a:rPr>
              <a:t>https://www.edb.gov.hk/sc/curriculum-development/kla/chi-edu/chinese-culture/chi-culture-main.html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r>
              <a:rPr lang="zh-TW" altLang="en-US" sz="2800" dirty="0"/>
              <a:t>教育局：「培养关爱、从家庭开始」</a:t>
            </a:r>
            <a:endParaRPr lang="en-US" altLang="zh-HK" sz="2800" dirty="0"/>
          </a:p>
          <a:p>
            <a:pPr marL="0" indent="0">
              <a:buNone/>
            </a:pPr>
            <a:r>
              <a:rPr lang="en-US" altLang="zh-HK" sz="2800" dirty="0">
                <a:hlinkClick r:id="rId5"/>
              </a:rPr>
              <a:t>https://www.edb.gov.hk/sc/curriculum-development/4-key-tasks/moral-civic/newwebsite/flash/family.html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264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教师参考资料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sz="2800" dirty="0"/>
              <a:t>2012</a:t>
            </a:r>
            <a:r>
              <a:rPr lang="zh-HK" altLang="en-US" sz="2800" dirty="0"/>
              <a:t>香港精神大使 </a:t>
            </a:r>
            <a:r>
              <a:rPr lang="en-US" altLang="zh-HK" sz="2800" dirty="0"/>
              <a:t>(</a:t>
            </a:r>
            <a:r>
              <a:rPr lang="zh-HK" altLang="en-US" sz="2800" dirty="0"/>
              <a:t>萧凯恩 </a:t>
            </a:r>
            <a:r>
              <a:rPr lang="en-US" altLang="zh-HK" sz="2800" dirty="0"/>
              <a:t>Siu Hoi Yan)</a:t>
            </a:r>
            <a:br>
              <a:rPr lang="en-US" altLang="zh-HK" sz="2800" dirty="0"/>
            </a:br>
            <a:r>
              <a:rPr lang="en-US" altLang="zh-HK" sz="2800" dirty="0">
                <a:hlinkClick r:id="rId3"/>
              </a:rPr>
              <a:t>https://www.youtube.com/watch?v=v7vD1hlw4-E</a:t>
            </a: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r>
              <a:rPr lang="zh-TW" altLang="en-US" sz="2800" dirty="0"/>
              <a:t>视障女高音萧凯恩 “音乐让我在黑暗中看见奇迹” </a:t>
            </a:r>
            <a:br>
              <a:rPr lang="en-US" altLang="zh-TW" sz="2800" dirty="0"/>
            </a:br>
            <a:r>
              <a:rPr lang="en-US" altLang="zh-TW" sz="2800" dirty="0"/>
              <a:t>【#</a:t>
            </a:r>
            <a:r>
              <a:rPr lang="zh-TW" altLang="en-US" sz="2800" dirty="0"/>
              <a:t>我就是奇迹系列</a:t>
            </a:r>
            <a:r>
              <a:rPr lang="en-US" altLang="zh-TW" sz="2800" dirty="0"/>
              <a:t>4】</a:t>
            </a:r>
            <a:endParaRPr lang="en-US" altLang="zh-HK" sz="2800" dirty="0"/>
          </a:p>
          <a:p>
            <a:pPr marL="0" indent="0">
              <a:buNone/>
            </a:pPr>
            <a:r>
              <a:rPr lang="en-US" altLang="zh-HK" sz="2800" dirty="0">
                <a:hlinkClick r:id="rId4"/>
              </a:rPr>
              <a:t>https://www.youtube.com/watch?v=w6PcrGS13e8</a:t>
            </a:r>
            <a:r>
              <a:rPr lang="en-US" altLang="zh-HK" sz="2800" dirty="0"/>
              <a:t> </a:t>
            </a:r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en-US" altLang="zh-HK" sz="2800" dirty="0"/>
          </a:p>
          <a:p>
            <a:pPr marL="0" indent="0">
              <a:buNone/>
            </a:pP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7229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学习重点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dirty="0"/>
              <a:t>学习目标</a:t>
            </a:r>
            <a:r>
              <a:rPr lang="en-US" altLang="zh-TW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了解家人之间互相扶持的重要。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欣赏父母对家庭无私的付出。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培养学生尽责行为及关爱他人的态度。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价值观和态度：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平等、自我认同、尊重他人、责任感、关爱、感恩、欣赏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1852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548" y="329031"/>
            <a:ext cx="10515600" cy="1325563"/>
          </a:xfrm>
        </p:spPr>
        <p:txBody>
          <a:bodyPr/>
          <a:lstStyle/>
          <a:p>
            <a:r>
              <a:rPr lang="zh-HK" altLang="en-US" dirty="0"/>
              <a:t>短片简介：</a:t>
            </a:r>
            <a:r>
              <a:rPr lang="zh-TW" altLang="en-US" dirty="0"/>
              <a:t>冲破黑暗 音乐赋予色彩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37" y="1825625"/>
            <a:ext cx="10259677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TW" altLang="en-US" dirty="0"/>
              <a:t>萧凯恩是一名视障的抒情女高音，她拥有一把很独特的声音，自小便喜欢音乐。虽然她三个月大时因患上眼癌而失明，但凭着她的努力，及家人和老师的支持，她的歌艺逐渐进步。在新冠疫情袭港时，一些演出或活动也取消或延期，当时她感到十分迷惘</a:t>
            </a:r>
            <a:r>
              <a:rPr lang="en-US" altLang="zh-TW" dirty="0"/>
              <a:t>……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1616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短片：</a:t>
            </a:r>
            <a:r>
              <a:rPr lang="zh-TW" altLang="en-US" dirty="0"/>
              <a:t>冲破黑暗 音乐赋予色彩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729373"/>
            <a:ext cx="1013420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HK" dirty="0">
                <a:hlinkClick r:id="rId3"/>
              </a:rPr>
              <a:t>https://www.familycouncil.gov.hk/sc/edu/edu_sfcs.html</a:t>
            </a:r>
            <a:r>
              <a:rPr lang="en-US" altLang="zh-HK" dirty="0"/>
              <a:t> </a:t>
            </a:r>
          </a:p>
          <a:p>
            <a:pPr marL="0" indent="0">
              <a:buNone/>
            </a:pPr>
            <a:endParaRPr lang="en-US" altLang="zh-HK" dirty="0"/>
          </a:p>
        </p:txBody>
      </p:sp>
      <p:sp>
        <p:nvSpPr>
          <p:cNvPr id="5" name="Rectangle 4"/>
          <p:cNvSpPr/>
          <p:nvPr/>
        </p:nvSpPr>
        <p:spPr>
          <a:xfrm>
            <a:off x="7367899" y="5111215"/>
            <a:ext cx="457689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/>
              <a:t>家庭议会 </a:t>
            </a:r>
            <a:r>
              <a:rPr lang="en-US" altLang="zh-TW" sz="2800" dirty="0"/>
              <a:t>(Family Council)</a:t>
            </a:r>
          </a:p>
          <a:p>
            <a:r>
              <a:rPr lang="zh-TW" altLang="en-US" sz="2800" dirty="0"/>
              <a:t>「家</a:t>
            </a:r>
            <a:r>
              <a:rPr lang="en-US" altLang="zh-TW" sz="2800" dirty="0"/>
              <a:t>‧</a:t>
            </a:r>
            <a:r>
              <a:rPr lang="zh-TW" altLang="en-US" sz="2800" dirty="0"/>
              <a:t>凝聚爱」家庭教育短片</a:t>
            </a:r>
            <a:endParaRPr lang="en-US" altLang="zh-TW" sz="2800" dirty="0"/>
          </a:p>
          <a:p>
            <a:r>
              <a:rPr lang="zh-HK" altLang="en-US" sz="2800" dirty="0"/>
              <a:t>受访者：萧凯恩</a:t>
            </a:r>
            <a:endParaRPr lang="en-US" altLang="zh-TW" sz="2800" dirty="0"/>
          </a:p>
          <a:p>
            <a:endParaRPr lang="en-US" altLang="zh-HK" dirty="0"/>
          </a:p>
          <a:p>
            <a:endParaRPr lang="zh-HK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7562" y="2915532"/>
            <a:ext cx="6160337" cy="34900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5A7A2D-A96D-4D55-9FB1-54D17952C1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971" y="924782"/>
            <a:ext cx="1434483" cy="143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18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反思问题</a:t>
            </a:r>
            <a:r>
              <a:rPr lang="en-US" altLang="zh-HK" dirty="0"/>
              <a:t>(1)</a:t>
            </a:r>
            <a:r>
              <a:rPr lang="zh-HK" altLang="en-US" dirty="0"/>
              <a:t>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609057"/>
            <a:ext cx="10392636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zh-TW" altLang="en-US" dirty="0"/>
              <a:t>萧凯恩的父母、家人和老师在时间和精神上给她很大的支持。</a:t>
            </a:r>
            <a:endParaRPr lang="en-US" altLang="zh-TW" dirty="0"/>
          </a:p>
          <a:p>
            <a:pPr marL="0" indent="0" algn="just">
              <a:buNone/>
            </a:pPr>
            <a:endParaRPr lang="en-US" altLang="zh-TW" dirty="0"/>
          </a:p>
          <a:p>
            <a:pPr marL="0" indent="0" algn="just">
              <a:buNone/>
            </a:pPr>
            <a:r>
              <a:rPr lang="zh-TW" altLang="en-US" dirty="0"/>
              <a:t>试分享在你学习或活动过程中，父母、家人和老师怎样支持和协助你去克服困难？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6723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反思问题</a:t>
            </a:r>
            <a:r>
              <a:rPr lang="en-US" altLang="zh-HK" dirty="0"/>
              <a:t>(2)</a:t>
            </a:r>
            <a:r>
              <a:rPr lang="zh-HK" altLang="en-US" dirty="0"/>
              <a:t>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zh-HK" altLang="en-US" dirty="0"/>
              <a:t>萧凯恩的妈妈提醒她</a:t>
            </a:r>
            <a:r>
              <a:rPr lang="zh-TW" altLang="en-US" dirty="0"/>
              <a:t>每个人也是平等的，</a:t>
            </a:r>
            <a:r>
              <a:rPr lang="zh-HK" altLang="en-US" dirty="0"/>
              <a:t>有责任处理自己的事，作为</a:t>
            </a:r>
            <a:r>
              <a:rPr lang="zh-CN" altLang="en-US" dirty="0"/>
              <a:t>姐姐</a:t>
            </a:r>
            <a:r>
              <a:rPr lang="zh-HK" altLang="en-US" dirty="0"/>
              <a:t>的她也有责任照顾妹妹，你又有否协助父母处理家务，尽作为家庭一分子的责任？</a:t>
            </a:r>
            <a:endParaRPr lang="en-US" altLang="zh-HK" dirty="0"/>
          </a:p>
          <a:p>
            <a:pPr marL="514350" indent="-514350" algn="just">
              <a:buFont typeface="+mj-lt"/>
              <a:buAutoNum type="arabicPeriod"/>
            </a:pPr>
            <a:r>
              <a:rPr lang="zh-TW" altLang="en-US" dirty="0"/>
              <a:t>萧凯恩的妈妈时常鼓励她做有意义的事情，例如到不同的地方当义工和用音乐贡献社会，试分享你曾当义工的经验和感受。</a:t>
            </a:r>
          </a:p>
        </p:txBody>
      </p:sp>
    </p:spTree>
    <p:extLst>
      <p:ext uri="{BB962C8B-B14F-4D97-AF65-F5344CB8AC3E}">
        <p14:creationId xmlns:p14="http://schemas.microsoft.com/office/powerpoint/2010/main" val="344701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反思问题</a:t>
            </a:r>
            <a:r>
              <a:rPr lang="en-US" altLang="zh-HK" dirty="0"/>
              <a:t>(3)</a:t>
            </a:r>
            <a:r>
              <a:rPr lang="zh-HK" altLang="en-US" dirty="0"/>
              <a:t>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HK" altLang="en-US" dirty="0"/>
              <a:t>萧凯恩</a:t>
            </a:r>
            <a:r>
              <a:rPr lang="zh-TW" altLang="en-US" dirty="0"/>
              <a:t>感激家人在音乐路上对自己的支持。</a:t>
            </a:r>
            <a:endParaRPr lang="en-US" altLang="zh-HK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在你的学习／训练／成长之路上，你又会想跟家人说些甚么？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838200" y="6311900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歌曲「</a:t>
            </a:r>
            <a:r>
              <a:rPr lang="zh-HK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献医护</a:t>
            </a:r>
            <a:r>
              <a:rPr lang="en-US" altLang="zh-HK" dirty="0">
                <a:latin typeface="標楷體" panose="03000509000000000000" pitchFamily="65" charset="-120"/>
                <a:ea typeface="標楷體" panose="03000509000000000000" pitchFamily="65" charset="-120"/>
              </a:rPr>
              <a:t>【YOU ARE HEROES】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Oval Callout 3"/>
          <p:cNvSpPr/>
          <p:nvPr/>
        </p:nvSpPr>
        <p:spPr>
          <a:xfrm>
            <a:off x="7869456" y="4434841"/>
            <a:ext cx="3705726" cy="2085474"/>
          </a:xfrm>
          <a:prstGeom prst="wedgeEllipseCallout">
            <a:avLst>
              <a:gd name="adj1" fmla="val -67695"/>
              <a:gd name="adj2" fmla="val -2672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0" name="心形 9"/>
          <p:cNvSpPr/>
          <p:nvPr/>
        </p:nvSpPr>
        <p:spPr>
          <a:xfrm>
            <a:off x="9074618" y="4963829"/>
            <a:ext cx="1295401" cy="1027497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74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延伸活动：</a:t>
            </a:r>
            <a:r>
              <a:rPr lang="zh-TW" altLang="en-US" dirty="0"/>
              <a:t>协助父母处理家务</a:t>
            </a:r>
            <a:r>
              <a:rPr lang="zh-HK" altLang="en-US" dirty="0"/>
              <a:t>记录表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7" y="1768426"/>
            <a:ext cx="10147287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请你记录一周协助父母处理家务情况，作为尽家庭一分子的责任，例如照顾弟妹、执拾家居、收拾餐具等。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en-US" altLang="zh-HK" dirty="0"/>
          </a:p>
        </p:txBody>
      </p:sp>
      <p:sp>
        <p:nvSpPr>
          <p:cNvPr id="4" name="Vertical Scroll 3"/>
          <p:cNvSpPr/>
          <p:nvPr/>
        </p:nvSpPr>
        <p:spPr>
          <a:xfrm>
            <a:off x="3912433" y="2874708"/>
            <a:ext cx="4545767" cy="3840885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756099" y="3729272"/>
            <a:ext cx="302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HK" altLang="en-US" b="1" u="sng" dirty="0"/>
              <a:t>服务家人记录表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019" y="4463790"/>
            <a:ext cx="2563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dirty="0"/>
              <a:t>1.</a:t>
            </a:r>
          </a:p>
          <a:p>
            <a:r>
              <a:rPr lang="en-US" altLang="zh-HK" dirty="0"/>
              <a:t>2.</a:t>
            </a:r>
          </a:p>
          <a:p>
            <a:r>
              <a:rPr lang="en-US" altLang="zh-HK" dirty="0"/>
              <a:t>3.</a:t>
            </a:r>
          </a:p>
          <a:p>
            <a:r>
              <a:rPr lang="en-US" altLang="zh-HK" dirty="0"/>
              <a:t>4.</a:t>
            </a:r>
          </a:p>
          <a:p>
            <a:r>
              <a:rPr lang="en-US" altLang="zh-HK" dirty="0"/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28410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延伸活动：残疾体验活动与真人图书馆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学校可以安排学生参与由非政府机构团体举办的残疾共融体验活动。透过活动，学生可以体验残疾人士所面对的挑战和困难，事后，借着真人图书馆，聆听残疾人士的心声和经历，学生透过与残疾人士真情对话，加深对他们的认识，能有助增强「同理心」、「珍惜」、「感恩」、「尊重他人」等正确价值观。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5029762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829C2D0BC7F544BE1FEDE0EECD7245" ma:contentTypeVersion="14" ma:contentTypeDescription="Create a new document." ma:contentTypeScope="" ma:versionID="a8fa072c9ce7611fa0e609b83f3b5ce3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e540a1335e2100815deff68e1607043d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2C685F-8E80-4C0A-95A0-4250349FA6E4}">
  <ds:schemaRefs>
    <ds:schemaRef ds:uri="http://schemas.microsoft.com/office/2006/metadata/properties"/>
    <ds:schemaRef ds:uri="http://schemas.microsoft.com/office/infopath/2007/PartnerControls"/>
    <ds:schemaRef ds:uri="de5c2c51-7906-4fac-bf5c-36dc0d54e7e0"/>
    <ds:schemaRef ds:uri="864ccfde-09d8-454f-ae99-5f29ab723904"/>
  </ds:schemaRefs>
</ds:datastoreItem>
</file>

<file path=customXml/itemProps2.xml><?xml version="1.0" encoding="utf-8"?>
<ds:datastoreItem xmlns:ds="http://schemas.openxmlformats.org/officeDocument/2006/customXml" ds:itemID="{0DA0AFC2-4345-4E27-8A94-446E55FBDF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3F5C95-0D3A-414D-A0D3-99D3242BCC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c2c51-7906-4fac-bf5c-36dc0d54e7e0"/>
    <ds:schemaRef ds:uri="864ccfde-09d8-454f-ae99-5f29ab723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7948</TotalTime>
  <Words>1150</Words>
  <Application>Microsoft Office PowerPoint</Application>
  <PresentationFormat>Widescreen</PresentationFormat>
  <Paragraphs>78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Badge</vt:lpstr>
      <vt:lpstr> 冲破黑暗 音乐赋予色彩</vt:lpstr>
      <vt:lpstr>学习重点</vt:lpstr>
      <vt:lpstr>短片简介：冲破黑暗 音乐赋予色彩 </vt:lpstr>
      <vt:lpstr>短片：冲破黑暗 音乐赋予色彩 </vt:lpstr>
      <vt:lpstr>反思问题(1)：</vt:lpstr>
      <vt:lpstr>反思问题(2)：</vt:lpstr>
      <vt:lpstr>反思问题(3)：</vt:lpstr>
      <vt:lpstr>延伸活动：协助父母处理家务记录表</vt:lpstr>
      <vt:lpstr>延伸活动：残疾体验活动与真人图书馆</vt:lpstr>
      <vt:lpstr>教师参考资料</vt:lpstr>
      <vt:lpstr>教师参考资料</vt:lpstr>
    </vt:vector>
  </TitlesOfParts>
  <Company>EDB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價值觀教育 高小 教育局  德育、公民及國民教育組製作 2022年10月</dc:title>
  <dc:creator>YU, Wai-kwok</dc:creator>
  <cp:lastModifiedBy>LO, Sai-ching</cp:lastModifiedBy>
  <cp:revision>109</cp:revision>
  <cp:lastPrinted>2022-09-27T04:43:55Z</cp:lastPrinted>
  <dcterms:created xsi:type="dcterms:W3CDTF">2022-09-26T04:03:29Z</dcterms:created>
  <dcterms:modified xsi:type="dcterms:W3CDTF">2026-01-27T08:06:26Z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