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3"/>
  </p:notesMasterIdLst>
  <p:sldIdLst>
    <p:sldId id="256" r:id="rId5"/>
    <p:sldId id="257" r:id="rId6"/>
    <p:sldId id="258" r:id="rId7"/>
    <p:sldId id="261" r:id="rId8"/>
    <p:sldId id="260" r:id="rId9"/>
    <p:sldId id="259" r:id="rId10"/>
    <p:sldId id="264" r:id="rId11"/>
    <p:sldId id="26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EN, Chi-tung" initials="YC" lastIdx="5" clrIdx="0">
    <p:extLst>
      <p:ext uri="{19B8F6BF-5375-455C-9EA6-DF929625EA0E}">
        <p15:presenceInfo xmlns:p15="http://schemas.microsoft.com/office/powerpoint/2012/main" userId="S-1-5-21-2637006528-1015924553-1750768987-90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5078" autoAdjust="0"/>
  </p:normalViewPr>
  <p:slideViewPr>
    <p:cSldViewPr snapToGrid="0">
      <p:cViewPr varScale="1">
        <p:scale>
          <a:sx n="100" d="100"/>
          <a:sy n="100" d="100"/>
        </p:scale>
        <p:origin x="2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ECE6-D22F-496B-95C3-DE7C1C894660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EA9E-33DC-4688-A2CE-5299C48A62E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723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308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2003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4321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7876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人一组，进行讨论。</a:t>
            </a:r>
          </a:p>
          <a:p>
            <a:r>
              <a:rPr lang="zh-TW" altLang="en-US" dirty="0"/>
              <a:t> </a:t>
            </a:r>
          </a:p>
          <a:p>
            <a:r>
              <a:rPr lang="zh-TW" altLang="en-US" dirty="0"/>
              <a:t>反思问题（参考答案）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何伟强想起女儿还年幼，加上太太当时仍未有香港居民身份证，担心自己如有不测，她俩会孤苦无依，因此下定决心戒毒。／他最重视家人／亲情／家庭关系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戒毒之后的何伟强跟家人相处时更融洽，亦能为女儿成长带来正能量。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何太认为是爱让这份感情仍能坚持，也终能成功的。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HK" altLang="en-US" dirty="0"/>
              <a:t>何玉儿用</a:t>
            </a:r>
            <a:r>
              <a:rPr lang="zh-TW" altLang="en-US" dirty="0"/>
              <a:t>是一本百科全书来比喻她爸爸，因为她从爸爸身上学到很多从未遇到的经历。</a:t>
            </a:r>
            <a:r>
              <a:rPr lang="en-US" altLang="zh-TW" dirty="0"/>
              <a:t>(</a:t>
            </a:r>
            <a:r>
              <a:rPr lang="zh-TW" altLang="en-US" dirty="0"/>
              <a:t>自由作答</a:t>
            </a:r>
            <a:r>
              <a:rPr lang="en-US" altLang="zh-TW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何玉儿从她爸爸身上学到有爱心、善良等的做人道理。</a:t>
            </a:r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8866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教师可引中华经典名句：「人谁无过，过而能改，善莫大焉。」，出自</a:t>
            </a:r>
            <a:r>
              <a:rPr lang="en-US" altLang="zh-TW" dirty="0"/>
              <a:t>《</a:t>
            </a:r>
            <a:r>
              <a:rPr lang="zh-TW" altLang="en-US" dirty="0"/>
              <a:t>左传</a:t>
            </a:r>
            <a:r>
              <a:rPr lang="en-US" altLang="zh-TW" dirty="0"/>
              <a:t>‧</a:t>
            </a:r>
            <a:r>
              <a:rPr lang="zh-TW" altLang="en-US" dirty="0"/>
              <a:t>宣公二年</a:t>
            </a:r>
            <a:r>
              <a:rPr lang="en-US" altLang="zh-TW" dirty="0"/>
              <a:t>》</a:t>
            </a:r>
            <a:r>
              <a:rPr lang="zh-TW" altLang="en-US" dirty="0"/>
              <a:t>士季进谏晋灵公的一句话，指出一个人犯错后能够改正，痛改前非，也是一种美德。因为肯去改正过失已属难得，而有自我修正、自我完善的决心和恒心则更是难能可贵。</a:t>
            </a:r>
            <a:endParaRPr lang="en-US" altLang="zh-TW" dirty="0"/>
          </a:p>
          <a:p>
            <a:endParaRPr lang="en-US" altLang="zh-HK" dirty="0"/>
          </a:p>
          <a:p>
            <a:r>
              <a:rPr lang="zh-HK" altLang="en-US" dirty="0"/>
              <a:t>参考：</a:t>
            </a:r>
            <a:r>
              <a:rPr lang="zh-TW" altLang="en-US" dirty="0"/>
              <a:t>中华经典名句释义与应用</a:t>
            </a:r>
            <a:endParaRPr lang="en-US" altLang="zh-HK" dirty="0"/>
          </a:p>
          <a:p>
            <a:r>
              <a:rPr lang="en-US" altLang="zh-HK" dirty="0"/>
              <a:t>https://www.edb.gov.hk/sc/curriculum-development/kla/chi-edu/chinese-culture/chi-culture-interpretation.html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8609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851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23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792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739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723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9556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22397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6731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318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63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703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831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702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0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council.gov.hk/sc/edu/edu_sfc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council.gov.hk/sc/mai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sc/curriculum-development/4-key-tasks/moral-civic/newwebsite/flash/family.html" TargetMode="External"/><Relationship Id="rId4" Type="http://schemas.openxmlformats.org/officeDocument/2006/relationships/hyperlink" Target="https://www.edb.gov.hk/sc/curriculum-development/kla/chi-edu/chinese-culture/chi-culture-m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401" y="4454395"/>
            <a:ext cx="9144000" cy="3197991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dirty="0"/>
              <a:t>高小／初中</a:t>
            </a:r>
            <a:br>
              <a:rPr lang="zh-TW" altLang="en-US" sz="2400" dirty="0"/>
            </a:br>
            <a:r>
              <a:rPr lang="zh-TW" altLang="en-US" sz="2400" dirty="0"/>
              <a:t>教育局 </a:t>
            </a:r>
            <a:br>
              <a:rPr lang="zh-TW" altLang="en-US" sz="2400" dirty="0"/>
            </a:br>
            <a:r>
              <a:rPr lang="zh-TW" altLang="en-US" sz="2400" dirty="0"/>
              <a:t>德育、公民及国民教育组</a:t>
            </a:r>
            <a:r>
              <a:rPr lang="en-US" altLang="zh-TW" sz="2400" dirty="0"/>
              <a:t>1</a:t>
            </a:r>
            <a:r>
              <a:rPr lang="zh-TW" altLang="en-US" sz="2400" dirty="0"/>
              <a:t>制作</a:t>
            </a:r>
            <a:br>
              <a:rPr lang="zh-TW" altLang="en-US" sz="2400" dirty="0"/>
            </a:br>
            <a:r>
              <a:rPr lang="en-US" altLang="zh-TW" sz="2400" dirty="0"/>
              <a:t>2023</a:t>
            </a:r>
            <a:r>
              <a:rPr lang="zh-TW" altLang="en-US" sz="2400" dirty="0"/>
              <a:t>年</a:t>
            </a:r>
            <a:r>
              <a:rPr lang="en-US" altLang="zh-TW" sz="2400" dirty="0"/>
              <a:t>2</a:t>
            </a:r>
            <a:r>
              <a:rPr lang="zh-TW" altLang="en-US" sz="2400" dirty="0"/>
              <a:t>月</a:t>
            </a:r>
            <a:endParaRPr lang="zh-HK" alt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465" y="2975723"/>
            <a:ext cx="9144000" cy="701020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吸毒爸爸华丽蜕变</a:t>
            </a:r>
            <a:endParaRPr lang="zh-HK" altLang="en-US" sz="7200" dirty="0"/>
          </a:p>
        </p:txBody>
      </p:sp>
      <p:sp>
        <p:nvSpPr>
          <p:cNvPr id="4" name="矩形 3"/>
          <p:cNvSpPr/>
          <p:nvPr/>
        </p:nvSpPr>
        <p:spPr>
          <a:xfrm>
            <a:off x="3090465" y="23293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价值观教育（品德及伦理教育）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6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学习重点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学习目标</a:t>
            </a:r>
            <a:r>
              <a:rPr lang="en-US" altLang="zh-TW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了解家人之间互相扶持的重要。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欣赏父母对家人无私的付出。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学会发掘家人值得自己学习的地方，感恩家人的教诲。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endParaRPr lang="zh-TW" altLang="en-US" sz="3200" dirty="0"/>
          </a:p>
          <a:p>
            <a:pPr marL="0" indent="0">
              <a:buNone/>
            </a:pPr>
            <a:r>
              <a:rPr lang="zh-TW" altLang="en-US" sz="3200" dirty="0"/>
              <a:t>价值观和态度：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承担精神、关爱、坚毅、善良、无私付出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852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短片简介：</a:t>
            </a:r>
            <a:r>
              <a:rPr lang="zh-TW" altLang="en-US" dirty="0"/>
              <a:t>吸毒爸爸华丽蜕变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HK" altLang="en-US" dirty="0"/>
              <a:t>何伟强</a:t>
            </a:r>
            <a:r>
              <a:rPr lang="zh-TW" altLang="en-US" dirty="0"/>
              <a:t>小时在徙置区长大，经常流连街头，受朋辈影响一起吸毒，断断续续进出监牢长达 </a:t>
            </a:r>
            <a:r>
              <a:rPr lang="en-US" altLang="zh-TW" dirty="0"/>
              <a:t>30 </a:t>
            </a:r>
            <a:r>
              <a:rPr lang="zh-TW" altLang="en-US" dirty="0"/>
              <a:t>年时间，狱中痛失至亲，无法送别，成为遗憾。出狱后一次工业意外决心为家人戒毒</a:t>
            </a:r>
            <a:r>
              <a:rPr lang="en-US" altLang="zh-TW" dirty="0"/>
              <a:t>……</a:t>
            </a:r>
            <a:endParaRPr lang="zh-HK" altLang="en-US" dirty="0"/>
          </a:p>
          <a:p>
            <a:pPr marL="0" indent="0" algn="just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161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短片：</a:t>
            </a:r>
            <a:r>
              <a:rPr lang="zh-TW" altLang="en-US" dirty="0"/>
              <a:t>吸毒爸爸华丽蜕变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729373"/>
            <a:ext cx="995332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>
                <a:hlinkClick r:id="rId3"/>
              </a:rPr>
              <a:t>https://www.familycouncil.gov.hk/sc/edu/edu_sfcs.html</a:t>
            </a:r>
            <a:r>
              <a:rPr lang="en-US" altLang="zh-HK" dirty="0"/>
              <a:t> 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576053" y="5121260"/>
            <a:ext cx="45768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家庭议会 </a:t>
            </a:r>
            <a:r>
              <a:rPr lang="en-US" altLang="zh-TW" sz="2800" dirty="0"/>
              <a:t>(Family Council)</a:t>
            </a:r>
          </a:p>
          <a:p>
            <a:r>
              <a:rPr lang="zh-TW" altLang="en-US" sz="2800" dirty="0"/>
              <a:t>「家</a:t>
            </a:r>
            <a:r>
              <a:rPr lang="en-US" altLang="zh-TW" sz="2800" dirty="0"/>
              <a:t>‧</a:t>
            </a:r>
            <a:r>
              <a:rPr lang="zh-TW" altLang="en-US" sz="2800" dirty="0"/>
              <a:t>凝聚爱」家庭教育短片</a:t>
            </a:r>
            <a:endParaRPr lang="en-US" altLang="zh-TW" sz="2800" dirty="0"/>
          </a:p>
          <a:p>
            <a:r>
              <a:rPr lang="zh-HK" altLang="en-US" sz="2800" dirty="0"/>
              <a:t>受访者：</a:t>
            </a:r>
            <a:r>
              <a:rPr lang="zh-TW" altLang="en-US" sz="2800" dirty="0"/>
              <a:t>何伟强和家人</a:t>
            </a:r>
            <a:endParaRPr lang="en-US" altLang="zh-TW" sz="2800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444" y="2955260"/>
            <a:ext cx="6014395" cy="3383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5F8620-2D97-4932-9AD8-D26B3B116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21" y="3187800"/>
            <a:ext cx="1545554" cy="15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反思问题</a:t>
            </a:r>
            <a:r>
              <a:rPr lang="en-US" altLang="zh-HK" dirty="0"/>
              <a:t>(1)</a:t>
            </a:r>
            <a:r>
              <a:rPr lang="zh-HK" altLang="en-US" dirty="0"/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825625"/>
            <a:ext cx="1047510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你认为要戒掉</a:t>
            </a:r>
            <a:r>
              <a:rPr lang="en-US" altLang="zh-TW" dirty="0"/>
              <a:t>30</a:t>
            </a:r>
            <a:r>
              <a:rPr lang="zh-TW" altLang="en-US" dirty="0"/>
              <a:t>年毒瘾是件容易的事吗？</a:t>
            </a:r>
            <a:r>
              <a:rPr lang="zh-HK" altLang="en-US" dirty="0"/>
              <a:t>是</a:t>
            </a:r>
            <a:r>
              <a:rPr lang="zh-CN" altLang="en-US" dirty="0">
                <a:latin typeface="微軟正黑體 (Body)"/>
              </a:rPr>
              <a:t>什</a:t>
            </a:r>
            <a:r>
              <a:rPr lang="zh-HK" altLang="en-US" dirty="0"/>
              <a:t>么原因让何伟强</a:t>
            </a:r>
            <a:r>
              <a:rPr lang="zh-TW" altLang="en-US" dirty="0"/>
              <a:t>下定</a:t>
            </a:r>
            <a:r>
              <a:rPr lang="zh-HK" altLang="en-US" dirty="0"/>
              <a:t>决心？</a:t>
            </a:r>
            <a:r>
              <a:rPr lang="zh-TW" altLang="en-US" dirty="0"/>
              <a:t>从中可见</a:t>
            </a:r>
            <a:r>
              <a:rPr lang="zh-TW" altLang="en-US" dirty="0">
                <a:solidFill>
                  <a:schemeClr val="tx1"/>
                </a:solidFill>
              </a:rPr>
              <a:t>他</a:t>
            </a:r>
            <a:r>
              <a:rPr lang="zh-TW" altLang="en-US" dirty="0"/>
              <a:t>最重视的是</a:t>
            </a:r>
            <a:r>
              <a:rPr lang="zh-CN" altLang="en-US" dirty="0"/>
              <a:t>什</a:t>
            </a:r>
            <a:r>
              <a:rPr lang="zh-TW" altLang="en-US" dirty="0"/>
              <a:t>么？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zh-HK" altLang="en-US" dirty="0"/>
              <a:t>戒毒后的何伟强</a:t>
            </a:r>
            <a:r>
              <a:rPr lang="zh-TW" altLang="en-US" dirty="0"/>
              <a:t>跟家人的关系有</a:t>
            </a:r>
            <a:r>
              <a:rPr lang="zh-CN" altLang="en-US" dirty="0"/>
              <a:t>什</a:t>
            </a:r>
            <a:r>
              <a:rPr lang="zh-TW" altLang="en-US" dirty="0"/>
              <a:t>么改变？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是</a:t>
            </a:r>
            <a:r>
              <a:rPr lang="zh-CN" altLang="en-US" dirty="0"/>
              <a:t>什</a:t>
            </a:r>
            <a:r>
              <a:rPr lang="zh-TW" altLang="en-US" dirty="0"/>
              <a:t>么令何太多年来仍对何伟强不离不弃？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HK" altLang="en-US" dirty="0"/>
              <a:t>何玉儿用</a:t>
            </a:r>
            <a:r>
              <a:rPr lang="zh-CN" altLang="en-US" dirty="0"/>
              <a:t>什</a:t>
            </a:r>
            <a:r>
              <a:rPr lang="zh-HK" altLang="en-US" dirty="0"/>
              <a:t>么来比喻她的爸爸？你又会用</a:t>
            </a:r>
            <a:r>
              <a:rPr lang="zh-CN" altLang="en-US" dirty="0"/>
              <a:t>什</a:t>
            </a:r>
            <a:r>
              <a:rPr lang="zh-HK" altLang="en-US" dirty="0"/>
              <a:t>么东西来形容你的父母？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何玉儿从她爸爸身上学到</a:t>
            </a:r>
            <a:r>
              <a:rPr lang="zh-CN" altLang="en-US" dirty="0"/>
              <a:t>什</a:t>
            </a:r>
            <a:r>
              <a:rPr lang="zh-TW" altLang="en-US" dirty="0"/>
              <a:t>么做人的道理？你又从你家人的身上学会甚么做人的道理？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723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反思问题</a:t>
            </a:r>
            <a:r>
              <a:rPr lang="en-US" altLang="zh-HK" dirty="0"/>
              <a:t>(2)</a:t>
            </a:r>
            <a:r>
              <a:rPr lang="zh-HK" altLang="en-US" dirty="0"/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7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b="1" dirty="0"/>
              <a:t>何玉儿认为</a:t>
            </a:r>
            <a:r>
              <a:rPr lang="zh-TW" altLang="en-US" b="1" dirty="0"/>
              <a:t>爸爸虽然有吸毒和入狱的经历，但只要他能坦诚并决心戒除坏习惯，便是一个好榜样。</a:t>
            </a:r>
            <a:endParaRPr lang="en-US" altLang="zh-TW" b="1" dirty="0"/>
          </a:p>
          <a:p>
            <a:pPr lvl="1"/>
            <a:r>
              <a:rPr lang="zh-HK" altLang="en-US" sz="3200" dirty="0"/>
              <a:t>你认为人与人之间坦诚沟通重要吗？若有家人犯错，你会原谅他</a:t>
            </a:r>
            <a:r>
              <a:rPr lang="zh-TW" altLang="en-US" sz="3200" dirty="0"/>
              <a:t>／</a:t>
            </a:r>
            <a:r>
              <a:rPr lang="zh-HK" altLang="en-US" sz="3200" dirty="0"/>
              <a:t>她</a:t>
            </a:r>
            <a:r>
              <a:rPr lang="zh-TW" altLang="en-US" sz="3200" dirty="0"/>
              <a:t>／</a:t>
            </a:r>
            <a:r>
              <a:rPr lang="zh-HK" altLang="en-US" sz="3200" dirty="0"/>
              <a:t>他们吗？可以和大家分享你的经历吗？</a:t>
            </a:r>
            <a:endParaRPr lang="en-US" altLang="zh-HK" sz="3200" dirty="0"/>
          </a:p>
          <a:p>
            <a:pPr lvl="1"/>
            <a:r>
              <a:rPr lang="zh-TW" altLang="en-US" sz="3200" dirty="0">
                <a:solidFill>
                  <a:schemeClr val="tx1"/>
                </a:solidFill>
              </a:rPr>
              <a:t>你又曾否试过做错事，被家人原谅吗？</a:t>
            </a:r>
            <a:r>
              <a:rPr lang="zh-HK" altLang="en-US" sz="3200" dirty="0">
                <a:solidFill>
                  <a:schemeClr val="tx1"/>
                </a:solidFill>
              </a:rPr>
              <a:t>可以和大家分享你的经历</a:t>
            </a:r>
            <a:r>
              <a:rPr lang="zh-TW" altLang="en-US" sz="3200" dirty="0">
                <a:solidFill>
                  <a:schemeClr val="tx1"/>
                </a:solidFill>
              </a:rPr>
              <a:t>和感受</a:t>
            </a:r>
            <a:r>
              <a:rPr lang="zh-HK" altLang="en-US" sz="3200" dirty="0">
                <a:solidFill>
                  <a:schemeClr val="tx1"/>
                </a:solidFill>
              </a:rPr>
              <a:t>吗？</a:t>
            </a:r>
            <a:endParaRPr lang="en-US" altLang="zh-HK" sz="3200" dirty="0">
              <a:solidFill>
                <a:schemeClr val="tx1"/>
              </a:solidFill>
            </a:endParaRPr>
          </a:p>
          <a:p>
            <a:pPr lvl="1"/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701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延伸活动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何玉儿对爸爸说： 「辛苦你了，看见你对家庭的付出，多谢你！ 」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HK" altLang="en-US" dirty="0"/>
              <a:t>回家后，向你的父母说一句多谢的说话。</a:t>
            </a: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Oval Callout 3"/>
          <p:cNvSpPr/>
          <p:nvPr/>
        </p:nvSpPr>
        <p:spPr>
          <a:xfrm>
            <a:off x="7869456" y="4434841"/>
            <a:ext cx="3705726" cy="2085474"/>
          </a:xfrm>
          <a:prstGeom prst="wedgeEllipseCallout">
            <a:avLst>
              <a:gd name="adj1" fmla="val -67695"/>
              <a:gd name="adj2" fmla="val -267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心形 4"/>
          <p:cNvSpPr/>
          <p:nvPr/>
        </p:nvSpPr>
        <p:spPr>
          <a:xfrm>
            <a:off x="9074618" y="4963829"/>
            <a:ext cx="1295401" cy="102749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09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教师参考资料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3894"/>
            <a:ext cx="107879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2400" dirty="0"/>
              <a:t>家庭议会 </a:t>
            </a:r>
            <a:r>
              <a:rPr lang="en-US" altLang="zh-HK" sz="2400" dirty="0"/>
              <a:t>(Family Council)</a:t>
            </a:r>
          </a:p>
          <a:p>
            <a:pPr marL="0" indent="0">
              <a:buNone/>
            </a:pPr>
            <a:r>
              <a:rPr lang="en-US" altLang="zh-HK" sz="2400" dirty="0">
                <a:hlinkClick r:id="rId3"/>
              </a:rPr>
              <a:t>https://www.familycouncil.gov.hk/</a:t>
            </a:r>
            <a:r>
              <a:rPr lang="en-US" altLang="zh-CN" sz="2400" dirty="0">
                <a:hlinkClick r:id="rId3"/>
              </a:rPr>
              <a:t>s</a:t>
            </a:r>
            <a:r>
              <a:rPr lang="en-US" altLang="zh-HK" sz="2400" dirty="0">
                <a:hlinkClick r:id="rId3"/>
              </a:rPr>
              <a:t>c/main/</a:t>
            </a:r>
            <a:endParaRPr lang="en-US" altLang="zh-HK" sz="2400" dirty="0"/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zh-TW" altLang="en-US" sz="2400" dirty="0"/>
              <a:t>教育局：「中华经典名句」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>
                <a:hlinkClick r:id="rId4"/>
              </a:rPr>
              <a:t>https://www.edb.gov.hk/sc/curriculum-development/kla/chi-edu/chinese-culture/chi-culture-main.html</a:t>
            </a:r>
            <a:r>
              <a:rPr lang="en-US" altLang="zh-HK" sz="2400" dirty="0"/>
              <a:t> 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zh-TW" altLang="en-US" sz="2400" dirty="0"/>
              <a:t>教育局：「培养关爱、从家庭开始」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>
                <a:hlinkClick r:id="rId5"/>
              </a:rPr>
              <a:t>https://www.edb.gov.hk/sc/curriculum-development/4-key-tasks/moral-civic/newwebsite/flash/family.html</a:t>
            </a:r>
            <a:r>
              <a:rPr lang="en-US" altLang="zh-HK" sz="2400"/>
              <a:t> </a:t>
            </a:r>
            <a:endParaRPr lang="en-US" altLang="zh-HK" sz="2400" dirty="0"/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64880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20377F5E-CE59-4D09-9DB7-67FB39B67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FF4A5-BBC0-44A0-B7E9-79B43699E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1DE9E-8DEC-4D46-8CD8-727688F3520F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648</TotalTime>
  <Words>972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Badge</vt:lpstr>
      <vt:lpstr>高小／初中 教育局  德育、公民及国民教育组1制作 2023年2月</vt:lpstr>
      <vt:lpstr>学习重点</vt:lpstr>
      <vt:lpstr>短片简介：吸毒爸爸华丽蜕变</vt:lpstr>
      <vt:lpstr>短片：吸毒爸爸华丽蜕变</vt:lpstr>
      <vt:lpstr>反思问题(1)：</vt:lpstr>
      <vt:lpstr>反思问题(2)：</vt:lpstr>
      <vt:lpstr>延伸活动</vt:lpstr>
      <vt:lpstr>教师参考资料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價值觀教育 高小 教育局  德育、公民及國民教育組製作 2022年10月</dc:title>
  <dc:creator>YU, Wai-kwok</dc:creator>
  <cp:lastModifiedBy>LO, Sai-ching</cp:lastModifiedBy>
  <cp:revision>67</cp:revision>
  <cp:lastPrinted>2022-09-27T04:43:55Z</cp:lastPrinted>
  <dcterms:created xsi:type="dcterms:W3CDTF">2022-09-26T04:03:29Z</dcterms:created>
  <dcterms:modified xsi:type="dcterms:W3CDTF">2026-01-27T08:06:39Z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