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6" r:id="rId5"/>
    <p:sldId id="262" r:id="rId6"/>
    <p:sldId id="264" r:id="rId7"/>
    <p:sldId id="265" r:id="rId8"/>
    <p:sldId id="266" r:id="rId9"/>
    <p:sldId id="267" r:id="rId10"/>
    <p:sldId id="263" r:id="rId11"/>
    <p:sldId id="258" r:id="rId12"/>
    <p:sldId id="308" r:id="rId13"/>
    <p:sldId id="259" r:id="rId14"/>
    <p:sldId id="290" r:id="rId15"/>
    <p:sldId id="273" r:id="rId16"/>
    <p:sldId id="277" r:id="rId17"/>
    <p:sldId id="261" r:id="rId18"/>
    <p:sldId id="270" r:id="rId19"/>
    <p:sldId id="299" r:id="rId20"/>
    <p:sldId id="271" r:id="rId21"/>
    <p:sldId id="289" r:id="rId22"/>
    <p:sldId id="288" r:id="rId23"/>
    <p:sldId id="306" r:id="rId24"/>
    <p:sldId id="307" r:id="rId25"/>
    <p:sldId id="301" r:id="rId26"/>
    <p:sldId id="302" r:id="rId27"/>
    <p:sldId id="305" r:id="rId28"/>
    <p:sldId id="298" r:id="rId29"/>
    <p:sldId id="28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4693" autoAdjust="0"/>
  </p:normalViewPr>
  <p:slideViewPr>
    <p:cSldViewPr snapToGrid="0" showGuides="1">
      <p:cViewPr varScale="1">
        <p:scale>
          <a:sx n="85" d="100"/>
          <a:sy n="85" d="100"/>
        </p:scale>
        <p:origin x="240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D:\&#23416;&#33287;&#25945;&#36039;&#28304;\LEA%20on%20Water%20Resources\&#33258;2006&#24180;&#36215;&#30340;&#20379;&#27700;&#21332;&#3569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zh-CN" dirty="0"/>
              <a:t>东江水价格变化（</a:t>
            </a:r>
            <a:r>
              <a:rPr lang="en-US" dirty="0"/>
              <a:t>2006 - 2023</a:t>
            </a:r>
            <a:r>
              <a:rPr lang="zh-CN" dirty="0"/>
              <a:t>）</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億港元</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Sheet1!$A$2:$A$19</c:f>
              <c:numCache>
                <c:formatCode>General</c:formatCode>
                <c:ptCount val="18"/>
                <c:pt idx="0">
                  <c:v>2006</c:v>
                </c:pt>
                <c:pt idx="1">
                  <c:v>2007</c:v>
                </c:pt>
                <c:pt idx="2">
                  <c:v>2007</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Sheet1!$B$2:$B$19</c:f>
              <c:numCache>
                <c:formatCode>General</c:formatCode>
                <c:ptCount val="18"/>
                <c:pt idx="0">
                  <c:v>24.948</c:v>
                </c:pt>
                <c:pt idx="1">
                  <c:v>24.948</c:v>
                </c:pt>
                <c:pt idx="2">
                  <c:v>24.948</c:v>
                </c:pt>
                <c:pt idx="3">
                  <c:v>29.59</c:v>
                </c:pt>
                <c:pt idx="4">
                  <c:v>31.46</c:v>
                </c:pt>
                <c:pt idx="5">
                  <c:v>33.44</c:v>
                </c:pt>
                <c:pt idx="6">
                  <c:v>35.387</c:v>
                </c:pt>
                <c:pt idx="7">
                  <c:v>37.433</c:v>
                </c:pt>
                <c:pt idx="8">
                  <c:v>39.593400000000003</c:v>
                </c:pt>
                <c:pt idx="9">
                  <c:v>42.227899999999998</c:v>
                </c:pt>
                <c:pt idx="10">
                  <c:v>44.915199999999999</c:v>
                </c:pt>
                <c:pt idx="11">
                  <c:v>47.782899999999998</c:v>
                </c:pt>
                <c:pt idx="12">
                  <c:v>47.925899999999999</c:v>
                </c:pt>
                <c:pt idx="13">
                  <c:v>48.7</c:v>
                </c:pt>
                <c:pt idx="14">
                  <c:v>48.214100000000002</c:v>
                </c:pt>
                <c:pt idx="15">
                  <c:v>48.8553</c:v>
                </c:pt>
                <c:pt idx="16">
                  <c:v>49.505099999999999</c:v>
                </c:pt>
                <c:pt idx="17">
                  <c:v>50.163499999999999</c:v>
                </c:pt>
              </c:numCache>
            </c:numRef>
          </c:val>
          <c:smooth val="0"/>
          <c:extLst>
            <c:ext xmlns:c16="http://schemas.microsoft.com/office/drawing/2014/chart" uri="{C3380CC4-5D6E-409C-BE32-E72D297353CC}">
              <c16:uniqueId val="{00000000-6BCA-4968-82DB-03CC36C0103A}"/>
            </c:ext>
          </c:extLst>
        </c:ser>
        <c:dLbls>
          <c:dLblPos val="ctr"/>
          <c:showLegendKey val="0"/>
          <c:showVal val="1"/>
          <c:showCatName val="0"/>
          <c:showSerName val="0"/>
          <c:showPercent val="0"/>
          <c:showBubbleSize val="0"/>
        </c:dLbls>
        <c:marker val="1"/>
        <c:smooth val="0"/>
        <c:axId val="708204440"/>
        <c:axId val="708201488"/>
      </c:lineChart>
      <c:catAx>
        <c:axId val="7082044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08201488"/>
        <c:crosses val="autoZero"/>
        <c:auto val="1"/>
        <c:lblAlgn val="ctr"/>
        <c:lblOffset val="100"/>
        <c:noMultiLvlLbl val="0"/>
      </c:catAx>
      <c:valAx>
        <c:axId val="7082014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0820444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C837A-22DD-4360-8D93-D2F7BD7118C6}" type="datetimeFigureOut">
              <a:rPr lang="zh-TW" altLang="en-US" smtClean="0"/>
              <a:t>2026/1/5</a:t>
            </a:fld>
            <a:endParaRPr lang="zh-TW" alt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2C563-31E5-4E5E-8865-EBFC7CC933AC}" type="slidenum">
              <a:rPr lang="zh-TW" altLang="en-US" smtClean="0"/>
              <a:t>‹#›</a:t>
            </a:fld>
            <a:endParaRPr lang="zh-TW" altLang="en-US" dirty="0"/>
          </a:p>
        </p:txBody>
      </p:sp>
    </p:spTree>
    <p:extLst>
      <p:ext uri="{BB962C8B-B14F-4D97-AF65-F5344CB8AC3E}">
        <p14:creationId xmlns:p14="http://schemas.microsoft.com/office/powerpoint/2010/main" val="1339872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kchronicles.org.hk/%E9%A6%99%E6%B8%AF%E5%BF%97/%E5%A4%A7%E4%BA%8B%E8%A8%9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aterconservation.hk/tc/at-school/secondary-school/water-resources-in-hk/dongjiang-water-supply/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aterconservation.hk/tc/at-school/secondary-school/water-resources-in-hk/dongjiang-water-supply/index.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592C563-31E5-4E5E-8865-EBFC7CC933AC}" type="slidenum">
              <a:rPr lang="zh-TW" altLang="en-US" smtClean="0"/>
              <a:t>1</a:t>
            </a:fld>
            <a:endParaRPr lang="zh-TW" altLang="en-US" dirty="0"/>
          </a:p>
        </p:txBody>
      </p:sp>
    </p:spTree>
    <p:extLst>
      <p:ext uri="{BB962C8B-B14F-4D97-AF65-F5344CB8AC3E}">
        <p14:creationId xmlns:p14="http://schemas.microsoft.com/office/powerpoint/2010/main" val="4278232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如有同学于讨论中提到全球暖化，教师可借此机会引导思考人类将会面对的情况</a:t>
            </a:r>
            <a:endParaRPr lang="en-US" altLang="zh-TW" dirty="0"/>
          </a:p>
          <a:p>
            <a:endParaRPr lang="en-US" altLang="zh-TW" dirty="0"/>
          </a:p>
          <a:p>
            <a:r>
              <a:rPr lang="zh-CN" altLang="en-US" dirty="0"/>
              <a:t>参考资料：</a:t>
            </a:r>
            <a:endParaRPr lang="en-US" altLang="zh-CN" dirty="0"/>
          </a:p>
          <a:p>
            <a:r>
              <a:rPr lang="en-US" altLang="zh-CN" dirty="0"/>
              <a:t>https://www.waterconservation.gov.hk/tc/why-save-water/climate-change/</a:t>
            </a:r>
            <a:endParaRPr lang="en-US" altLang="zh-TW" dirty="0"/>
          </a:p>
          <a:p>
            <a:r>
              <a:rPr lang="en-US" altLang="zh-TW" dirty="0"/>
              <a:t>https://www.waterconservation.gov.hk/tc/at-school/secondary-school/challenges-initiatives-hk/climate-change/index.html</a:t>
            </a:r>
          </a:p>
          <a:p>
            <a:endParaRPr lang="en-US" altLang="zh-TW" dirty="0"/>
          </a:p>
          <a:p>
            <a:r>
              <a:rPr lang="zh-TW" altLang="en-US" dirty="0"/>
              <a:t>若先前讨论未有提到全球暖化，可着同学藉此加以思考</a:t>
            </a:r>
            <a:endParaRPr lang="en-US" altLang="zh-TW" dirty="0"/>
          </a:p>
          <a:p>
            <a:r>
              <a:rPr lang="zh-TW" altLang="en-US" dirty="0"/>
              <a:t>如</a:t>
            </a:r>
            <a:r>
              <a:rPr lang="en-US" altLang="zh-TW" dirty="0"/>
              <a:t>: </a:t>
            </a:r>
            <a:r>
              <a:rPr lang="zh-TW" altLang="en-US" sz="1200" b="0" i="0" kern="1200" dirty="0">
                <a:solidFill>
                  <a:schemeClr val="tx1"/>
                </a:solidFill>
                <a:effectLst/>
                <a:latin typeface="+mn-lt"/>
                <a:ea typeface="+mn-ea"/>
                <a:cs typeface="+mn-cs"/>
              </a:rPr>
              <a:t>降雨模式改变</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      - </a:t>
            </a:r>
            <a:r>
              <a:rPr lang="zh-TW" altLang="en-US" sz="1200" b="0" i="0" kern="1200" dirty="0">
                <a:solidFill>
                  <a:schemeClr val="tx1"/>
                </a:solidFill>
                <a:effectLst/>
                <a:latin typeface="+mn-lt"/>
                <a:ea typeface="+mn-ea"/>
                <a:cs typeface="+mn-cs"/>
              </a:rPr>
              <a:t>短时间内大量降雨，容易令东江集水区和香港境内水塘溢满，食水只会白白流走</a:t>
            </a:r>
            <a:endParaRPr lang="en-US" altLang="zh-TW" sz="1200" b="0" i="0" kern="1200" dirty="0">
              <a:solidFill>
                <a:schemeClr val="tx1"/>
              </a:solidFill>
              <a:effectLst/>
              <a:latin typeface="+mn-lt"/>
              <a:ea typeface="+mn-ea"/>
              <a:cs typeface="+mn-cs"/>
            </a:endParaRPr>
          </a:p>
          <a:p>
            <a:r>
              <a:rPr lang="en-US" altLang="zh-TW" sz="1200" b="0" i="0" kern="1200" baseline="0" dirty="0">
                <a:solidFill>
                  <a:schemeClr val="tx1"/>
                </a:solidFill>
                <a:effectLst/>
                <a:latin typeface="+mn-lt"/>
                <a:ea typeface="+mn-ea"/>
                <a:cs typeface="+mn-cs"/>
              </a:rPr>
              <a:t>      - </a:t>
            </a:r>
            <a:r>
              <a:rPr lang="zh-TW" altLang="en-US" sz="1200" b="0" i="0" kern="1200" dirty="0">
                <a:solidFill>
                  <a:schemeClr val="tx1"/>
                </a:solidFill>
                <a:effectLst/>
                <a:latin typeface="+mn-lt"/>
                <a:ea typeface="+mn-ea"/>
                <a:cs typeface="+mn-cs"/>
              </a:rPr>
              <a:t>降雨频率改变</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减少，东江集水区和香港境内水塘能够收集食水的机会也会不稳</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减少</a:t>
            </a:r>
            <a:r>
              <a:rPr lang="en-US" altLang="zh-TW"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如</a:t>
            </a:r>
            <a:r>
              <a:rPr lang="en-US" altLang="zh-TW" dirty="0"/>
              <a:t>: </a:t>
            </a:r>
            <a:r>
              <a:rPr lang="zh-TW" altLang="en-US" dirty="0"/>
              <a:t>海平面上升，海水倒灌或浸入地下水，使淡水的盐度增加，食水变得不宜饮用和灌溉</a:t>
            </a:r>
            <a:endParaRPr lang="en-US" altLang="zh-TW" dirty="0"/>
          </a:p>
          <a:p>
            <a:r>
              <a:rPr lang="zh-TW" altLang="en-US" sz="1200" b="0" i="0" kern="1200" dirty="0">
                <a:solidFill>
                  <a:schemeClr val="tx1"/>
                </a:solidFill>
                <a:effectLst/>
                <a:latin typeface="+mn-lt"/>
                <a:ea typeface="+mn-ea"/>
                <a:cs typeface="+mn-cs"/>
              </a:rPr>
              <a:t>如</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暴雨时容易缺堤，造成洪水灾害，更会污染食水</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教师宜带出</a:t>
            </a:r>
            <a:r>
              <a:rPr lang="en-US" altLang="zh-TW" dirty="0"/>
              <a:t>: </a:t>
            </a:r>
            <a:r>
              <a:rPr lang="zh-TW" altLang="en-US" sz="1200" strike="noStrike" baseline="0" dirty="0">
                <a:solidFill>
                  <a:srgbClr val="0070C0"/>
                </a:solidFill>
                <a:latin typeface="標楷體" panose="03000509000000000000" pitchFamily="65" charset="-120"/>
                <a:ea typeface="標楷體" panose="03000509000000000000" pitchFamily="65" charset="-120"/>
              </a:rPr>
              <a:t>随着气候变化带来的影响，香港正面临降雨模式改变和持续</a:t>
            </a:r>
            <a:r>
              <a:rPr lang="zh-HK" altLang="en-US" sz="1200" b="0" i="0" kern="1200" dirty="0">
                <a:solidFill>
                  <a:schemeClr val="tx1"/>
                </a:solidFill>
                <a:effectLst/>
                <a:latin typeface="+mn-lt"/>
                <a:ea typeface="+mn-ea"/>
                <a:cs typeface="+mn-cs"/>
              </a:rPr>
              <a:t>酷热</a:t>
            </a:r>
            <a:r>
              <a:rPr lang="zh-TW" altLang="en-US" sz="1200" strike="noStrike" baseline="0" dirty="0">
                <a:solidFill>
                  <a:srgbClr val="0070C0"/>
                </a:solidFill>
                <a:latin typeface="標楷體" panose="03000509000000000000" pitchFamily="65" charset="-120"/>
                <a:ea typeface="標楷體" panose="03000509000000000000" pitchFamily="65" charset="-120"/>
              </a:rPr>
              <a:t>高温下对水资源需求上升的挑战。故每一个香港人都有责任节约用水，确保我们可持续地善用珍贵的水资源。</a:t>
            </a:r>
            <a:endParaRPr lang="en-US" altLang="zh-TW" sz="1200" b="0" i="0" strike="noStrike" kern="1200" baseline="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sym typeface="Wingdings" panose="05000000000000000000" pitchFamily="2" charset="2"/>
            </a:endParaRPr>
          </a:p>
          <a:p>
            <a:r>
              <a:rPr lang="zh-TW" altLang="en-US" sz="1200" b="0" i="0" kern="1200" dirty="0">
                <a:solidFill>
                  <a:schemeClr val="tx1"/>
                </a:solidFill>
                <a:effectLst/>
                <a:latin typeface="+mn-lt"/>
                <a:ea typeface="+mn-ea"/>
                <a:cs typeface="+mn-cs"/>
                <a:sym typeface="Wingdings" panose="05000000000000000000" pitchFamily="2" charset="2"/>
              </a:rPr>
              <a:t>教师可</a:t>
            </a:r>
            <a:r>
              <a:rPr lang="zh-TW" altLang="en-US" dirty="0"/>
              <a:t>播放</a:t>
            </a:r>
            <a:r>
              <a:rPr lang="zh-TW" altLang="en-US" sz="1200" b="0" i="0" kern="1200" dirty="0">
                <a:solidFill>
                  <a:schemeClr val="tx1"/>
                </a:solidFill>
                <a:effectLst/>
                <a:latin typeface="+mn-lt"/>
                <a:ea typeface="+mn-ea"/>
                <a:cs typeface="+mn-cs"/>
              </a:rPr>
              <a:t>水务署的短片「不缺水的未来 由你开始」</a:t>
            </a:r>
            <a:r>
              <a:rPr lang="en-US" altLang="zh-TW" sz="1200" b="0" i="0" kern="1200" dirty="0">
                <a:solidFill>
                  <a:schemeClr val="tx1"/>
                </a:solidFill>
                <a:effectLst/>
                <a:latin typeface="+mn-lt"/>
                <a:ea typeface="+mn-ea"/>
                <a:cs typeface="+mn-cs"/>
              </a:rPr>
              <a:t>:</a:t>
            </a:r>
            <a:r>
              <a:rPr lang="en-US" altLang="zh-TW" sz="1200" b="0" i="0" kern="1200" baseline="0" dirty="0">
                <a:solidFill>
                  <a:schemeClr val="tx1"/>
                </a:solidFill>
                <a:effectLst/>
                <a:latin typeface="+mn-lt"/>
                <a:ea typeface="+mn-ea"/>
                <a:cs typeface="+mn-cs"/>
              </a:rPr>
              <a:t> </a:t>
            </a:r>
            <a:r>
              <a:rPr lang="en-GB" altLang="zh-TW" dirty="0"/>
              <a:t>https://www.youtube.com/watch?v=6OV6_lMhEu8</a:t>
            </a:r>
          </a:p>
          <a:p>
            <a:endParaRPr lang="en-GB" altLang="zh-TW"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10</a:t>
            </a:fld>
            <a:endParaRPr lang="zh-TW" altLang="en-US" dirty="0"/>
          </a:p>
        </p:txBody>
      </p:sp>
    </p:spTree>
    <p:extLst>
      <p:ext uri="{BB962C8B-B14F-4D97-AF65-F5344CB8AC3E}">
        <p14:creationId xmlns:p14="http://schemas.microsoft.com/office/powerpoint/2010/main" val="120834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11</a:t>
            </a:fld>
            <a:endParaRPr lang="zh-TW" altLang="en-US" dirty="0"/>
          </a:p>
        </p:txBody>
      </p:sp>
    </p:spTree>
    <p:extLst>
      <p:ext uri="{BB962C8B-B14F-4D97-AF65-F5344CB8AC3E}">
        <p14:creationId xmlns:p14="http://schemas.microsoft.com/office/powerpoint/2010/main" val="116263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F592C563-31E5-4E5E-8865-EBFC7CC933AC}" type="slidenum">
              <a:rPr lang="zh-TW" altLang="en-US" smtClean="0"/>
              <a:t>12</a:t>
            </a:fld>
            <a:endParaRPr lang="zh-TW" altLang="en-US" dirty="0"/>
          </a:p>
        </p:txBody>
      </p:sp>
    </p:spTree>
    <p:extLst>
      <p:ext uri="{BB962C8B-B14F-4D97-AF65-F5344CB8AC3E}">
        <p14:creationId xmlns:p14="http://schemas.microsoft.com/office/powerpoint/2010/main" val="3605541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补充资料</a:t>
            </a:r>
            <a:r>
              <a:rPr lang="en-US" altLang="zh-TW" dirty="0"/>
              <a:t>: </a:t>
            </a:r>
            <a:r>
              <a:rPr lang="zh-TW" altLang="en-US" dirty="0"/>
              <a:t>根据</a:t>
            </a:r>
            <a:r>
              <a:rPr lang="en-US" altLang="zh-TW" dirty="0"/>
              <a:t>《</a:t>
            </a:r>
            <a:r>
              <a:rPr lang="zh-TW" altLang="en-US" dirty="0"/>
              <a:t>中华人民共和国国家安全法</a:t>
            </a:r>
            <a:r>
              <a:rPr lang="en-US" altLang="zh-TW" dirty="0"/>
              <a:t>》</a:t>
            </a:r>
            <a:r>
              <a:rPr lang="zh-TW" altLang="en-US" dirty="0"/>
              <a:t>，水资源属于人民赖以生存和发展的自然资源和条件之一，必须保障其不受威胁和破坏，并且在日常工作生活中节约，减少浪费。现时中国的人口数目为世界之冠，相对而言水资源并不丰富，再加上经济发展和人民生活的需要，必须保障工业、农业和人民生活等范畴的用水供应，同时亦要致力避免因为过度用水而导致河道断流、 湖泊萎缩、过量开采地下水等破坏环境生态的问题。因此，水资源与资源安全及生态安全有着密切关系。</a:t>
            </a:r>
            <a:endParaRPr lang="en-US" altLang="zh-TW" dirty="0"/>
          </a:p>
          <a:p>
            <a:endParaRPr lang="en-US" altLang="zh-TW" dirty="0"/>
          </a:p>
          <a:p>
            <a:r>
              <a:rPr lang="zh-TW" altLang="en-US" dirty="0"/>
              <a:t>当学生理解我们有责任珍惜食水后，教师可以引导学生反思自己的用水习惯。</a:t>
            </a:r>
          </a:p>
        </p:txBody>
      </p:sp>
      <p:sp>
        <p:nvSpPr>
          <p:cNvPr id="4" name="投影片編號版面配置區 3"/>
          <p:cNvSpPr>
            <a:spLocks noGrp="1"/>
          </p:cNvSpPr>
          <p:nvPr>
            <p:ph type="sldNum" sz="quarter" idx="10"/>
          </p:nvPr>
        </p:nvSpPr>
        <p:spPr/>
        <p:txBody>
          <a:bodyPr/>
          <a:lstStyle/>
          <a:p>
            <a:fld id="{F592C563-31E5-4E5E-8865-EBFC7CC933AC}" type="slidenum">
              <a:rPr lang="zh-TW" altLang="en-US" smtClean="0"/>
              <a:t>13</a:t>
            </a:fld>
            <a:endParaRPr lang="zh-TW" altLang="en-US" dirty="0"/>
          </a:p>
        </p:txBody>
      </p:sp>
    </p:spTree>
    <p:extLst>
      <p:ext uri="{BB962C8B-B14F-4D97-AF65-F5344CB8AC3E}">
        <p14:creationId xmlns:p14="http://schemas.microsoft.com/office/powerpoint/2010/main" val="974169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zh-TW" sz="12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r>
              <a:rPr lang="en-GB" altLang="zh-TW" sz="12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https://www.jcwise.hk/calculator/calculator)</a:t>
            </a:r>
          </a:p>
          <a:p>
            <a:endParaRPr lang="en-GB" altLang="zh-TW" sz="12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t>如条件许可（例如每位同学均有平板电脑），教师可随机抽选学生作为例子。</a:t>
            </a:r>
            <a:endParaRPr lang="en-GB" altLang="zh-TW" dirty="0"/>
          </a:p>
          <a:p>
            <a:r>
              <a:rPr lang="zh-TW" altLang="en-US" dirty="0"/>
              <a:t>由于学生需考量各方面的实际情况，该任务很可能需时</a:t>
            </a:r>
            <a:r>
              <a:rPr lang="en-US" altLang="zh-TW" dirty="0"/>
              <a:t>5-10</a:t>
            </a:r>
            <a:r>
              <a:rPr lang="zh-TW" altLang="en-US" dirty="0"/>
              <a:t>分钟。</a:t>
            </a:r>
            <a:endParaRPr lang="en-GB" altLang="zh-TW" dirty="0"/>
          </a:p>
          <a:p>
            <a:endParaRPr lang="en-US" altLang="zh-TW" dirty="0"/>
          </a:p>
          <a:p>
            <a:r>
              <a:rPr lang="zh-TW" altLang="en-US" dirty="0"/>
              <a:t>一般情况下，学生的估算应与计算机显示的有大幅差距。教师可进一步提问或着学生简短讨论该差距从何而来。</a:t>
            </a:r>
          </a:p>
          <a:p>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14</a:t>
            </a:fld>
            <a:endParaRPr lang="zh-TW" altLang="en-US" dirty="0"/>
          </a:p>
        </p:txBody>
      </p:sp>
    </p:spTree>
    <p:extLst>
      <p:ext uri="{BB962C8B-B14F-4D97-AF65-F5344CB8AC3E}">
        <p14:creationId xmlns:p14="http://schemas.microsoft.com/office/powerpoint/2010/main" val="3285851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虚拟水主要是指生产和运输商品时所需要用掉的水。</a:t>
            </a:r>
            <a:endParaRPr lang="en-GB"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看得见的用水量只占我们日常消耗的总用水量的一少部份，因为背后还有大量大家或会忽略的隐藏用水，包括来自生产日常用品和食物。</a:t>
            </a:r>
            <a:endParaRPr lang="zh-HK" alt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参考资料</a:t>
            </a:r>
            <a:r>
              <a:rPr lang="en-GB" altLang="zh-HK"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水务署 </a:t>
            </a:r>
            <a:r>
              <a:rPr lang="en-GB" altLang="zh-HK" sz="1200" b="0" i="0" kern="1200" dirty="0">
                <a:solidFill>
                  <a:schemeClr val="tx1"/>
                </a:solidFill>
                <a:effectLst/>
                <a:latin typeface="+mn-lt"/>
                <a:ea typeface="+mn-ea"/>
                <a:cs typeface="+mn-cs"/>
              </a:rPr>
              <a:t>https://www.waterconservation.gov.hk/tc/why-save-water/virtual-water/index.html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HK" sz="1200" b="0" i="0" kern="1200" dirty="0">
                <a:solidFill>
                  <a:schemeClr val="tx1"/>
                </a:solidFill>
                <a:effectLst/>
                <a:latin typeface="+mn-lt"/>
                <a:ea typeface="+mn-ea"/>
                <a:cs typeface="+mn-cs"/>
              </a:rPr>
              <a:t>http://waterfootprint.org/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HK" sz="1200" b="0" i="0" kern="1200" dirty="0">
                <a:solidFill>
                  <a:schemeClr val="tx1"/>
                </a:solidFill>
                <a:effectLst/>
                <a:latin typeface="+mn-lt"/>
                <a:ea typeface="+mn-ea"/>
                <a:cs typeface="+mn-cs"/>
              </a:rPr>
              <a:t>http://www.watercalculator.org/</a:t>
            </a:r>
          </a:p>
          <a:p>
            <a:r>
              <a:rPr lang="en-US" altLang="zh-TW" dirty="0"/>
              <a:t> </a:t>
            </a:r>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15</a:t>
            </a:fld>
            <a:endParaRPr lang="zh-TW" altLang="en-US" dirty="0"/>
          </a:p>
        </p:txBody>
      </p:sp>
    </p:spTree>
    <p:extLst>
      <p:ext uri="{BB962C8B-B14F-4D97-AF65-F5344CB8AC3E}">
        <p14:creationId xmlns:p14="http://schemas.microsoft.com/office/powerpoint/2010/main" val="1284190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教师可进一步指出，之前 </a:t>
            </a:r>
            <a:r>
              <a:rPr lang="en-GB" altLang="zh-TW" dirty="0"/>
              <a:t>https://www.youtube.com/watch?v=Cr5zC5y-JlI </a:t>
            </a:r>
            <a:r>
              <a:rPr lang="zh-TW" altLang="en-US" dirty="0"/>
              <a:t>片中讲述牛肉的耗水量原来不是最高的，引发同学关注和探索。</a:t>
            </a:r>
          </a:p>
          <a:p>
            <a:r>
              <a:rPr lang="zh-TW" altLang="en-US" dirty="0"/>
              <a:t>再指出日常生活中所用的物品在生产过程中也耗水不少（如</a:t>
            </a:r>
            <a:r>
              <a:rPr lang="en-US" altLang="zh-TW" dirty="0"/>
              <a:t>: </a:t>
            </a:r>
            <a:r>
              <a:rPr lang="zh-TW" altLang="en-US" dirty="0"/>
              <a:t>智能电话及牛仔裤均</a:t>
            </a:r>
            <a:r>
              <a:rPr lang="zh-HK" altLang="en-US" sz="1200" b="0" i="0" kern="1200" dirty="0">
                <a:solidFill>
                  <a:schemeClr val="tx1"/>
                </a:solidFill>
                <a:effectLst/>
                <a:latin typeface="+mn-lt"/>
                <a:ea typeface="+mn-ea"/>
                <a:cs typeface="+mn-cs"/>
              </a:rPr>
              <a:t>消耗</a:t>
            </a:r>
            <a:r>
              <a:rPr lang="zh-TW" altLang="en-US" dirty="0"/>
              <a:t>过万公升），以鼓励学生</a:t>
            </a:r>
            <a:r>
              <a:rPr lang="zh-HK" altLang="zh-TW" sz="1200" kern="1200" dirty="0">
                <a:solidFill>
                  <a:schemeClr val="tx1"/>
                </a:solidFill>
                <a:effectLst/>
                <a:latin typeface="+mn-lt"/>
                <a:ea typeface="+mn-ea"/>
                <a:cs typeface="+mn-cs"/>
              </a:rPr>
              <a:t>珍</a:t>
            </a:r>
            <a:r>
              <a:rPr lang="zh-TW" altLang="zh-TW" sz="1200" kern="1200" dirty="0">
                <a:solidFill>
                  <a:schemeClr val="tx1"/>
                </a:solidFill>
                <a:effectLst/>
                <a:latin typeface="+mn-lt"/>
                <a:ea typeface="+mn-ea"/>
                <a:cs typeface="+mn-cs"/>
              </a:rPr>
              <a:t>惜</a:t>
            </a:r>
            <a:r>
              <a:rPr lang="zh-HK" altLang="zh-TW" sz="1200" kern="1200" dirty="0">
                <a:solidFill>
                  <a:schemeClr val="tx1"/>
                </a:solidFill>
                <a:effectLst/>
                <a:latin typeface="+mn-lt"/>
                <a:ea typeface="+mn-ea"/>
                <a:cs typeface="+mn-cs"/>
              </a:rPr>
              <a:t>食</a:t>
            </a:r>
            <a:r>
              <a:rPr lang="zh-TW" altLang="zh-TW" sz="1200" kern="1200" dirty="0">
                <a:solidFill>
                  <a:schemeClr val="tx1"/>
                </a:solidFill>
                <a:effectLst/>
                <a:latin typeface="+mn-lt"/>
                <a:ea typeface="+mn-ea"/>
                <a:cs typeface="+mn-cs"/>
              </a:rPr>
              <a:t>物</a:t>
            </a:r>
            <a:r>
              <a:rPr lang="zh-HK" altLang="zh-TW" sz="1200" kern="1200" dirty="0">
                <a:solidFill>
                  <a:schemeClr val="tx1"/>
                </a:solidFill>
                <a:effectLst/>
                <a:latin typeface="+mn-lt"/>
                <a:ea typeface="+mn-ea"/>
                <a:cs typeface="+mn-cs"/>
              </a:rPr>
              <a:t>和</a:t>
            </a:r>
            <a:r>
              <a:rPr lang="zh-TW" altLang="en-US" dirty="0"/>
              <a:t>物尽其用，而非因跟潮流而经常替换物品。</a:t>
            </a:r>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16</a:t>
            </a:fld>
            <a:endParaRPr lang="zh-TW" altLang="en-US" dirty="0"/>
          </a:p>
        </p:txBody>
      </p:sp>
    </p:spTree>
    <p:extLst>
      <p:ext uri="{BB962C8B-B14F-4D97-AF65-F5344CB8AC3E}">
        <p14:creationId xmlns:p14="http://schemas.microsoft.com/office/powerpoint/2010/main" val="2342422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教师可运用</a:t>
            </a:r>
            <a:r>
              <a:rPr lang="en-US" altLang="zh-TW" dirty="0"/>
              <a:t>Padlet</a:t>
            </a:r>
            <a:r>
              <a:rPr lang="zh-TW" altLang="en-US" dirty="0"/>
              <a:t>或黑板，让同学自由回应，再加以审视及讨论提议是否可行。</a:t>
            </a:r>
            <a:endParaRPr lang="en-GB" altLang="zh-TW" dirty="0"/>
          </a:p>
          <a:p>
            <a:endParaRPr lang="en-US" altLang="zh-TW" dirty="0"/>
          </a:p>
          <a:p>
            <a:r>
              <a:rPr lang="zh-TW" altLang="en-US" dirty="0"/>
              <a:t>参考答案</a:t>
            </a:r>
            <a:r>
              <a:rPr lang="en-US" altLang="zh-TW" dirty="0"/>
              <a:t>:</a:t>
            </a:r>
          </a:p>
          <a:p>
            <a:pPr marL="171450" indent="-171450">
              <a:buFontTx/>
              <a:buChar char="-"/>
            </a:pPr>
            <a:r>
              <a:rPr lang="zh-TW" altLang="en-US" sz="1200" b="0" i="0" kern="1200" dirty="0">
                <a:solidFill>
                  <a:schemeClr val="tx1"/>
                </a:solidFill>
                <a:effectLst/>
                <a:latin typeface="+mn-lt"/>
                <a:ea typeface="+mn-ea"/>
                <a:cs typeface="+mn-cs"/>
              </a:rPr>
              <a:t>停止购买即弃水樽 </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携带可重复使用的水樽</a:t>
            </a:r>
            <a:endParaRPr lang="en-US" altLang="zh-TW" sz="1200" b="0" i="0" kern="1200" dirty="0">
              <a:solidFill>
                <a:schemeClr val="tx1"/>
              </a:solidFill>
              <a:effectLst/>
              <a:latin typeface="+mn-lt"/>
              <a:ea typeface="+mn-ea"/>
              <a:cs typeface="+mn-cs"/>
            </a:endParaRPr>
          </a:p>
          <a:p>
            <a:pPr marL="171450" indent="-171450">
              <a:buFontTx/>
              <a:buChar char="-"/>
            </a:pPr>
            <a:r>
              <a:rPr lang="zh-TW" altLang="en-US" sz="1200" b="0" i="0" kern="1200" dirty="0">
                <a:solidFill>
                  <a:schemeClr val="tx1"/>
                </a:solidFill>
                <a:effectLst/>
                <a:latin typeface="+mn-lt"/>
                <a:ea typeface="+mn-ea"/>
                <a:cs typeface="+mn-cs"/>
              </a:rPr>
              <a:t>花洒淋浴代替浴缸浸浴，并缩短淋浴时间</a:t>
            </a:r>
            <a:endParaRPr lang="en-US" altLang="zh-TW" sz="1200" b="0" i="0" kern="1200" dirty="0">
              <a:solidFill>
                <a:schemeClr val="tx1"/>
              </a:solidFill>
              <a:effectLst/>
              <a:latin typeface="+mn-lt"/>
              <a:ea typeface="+mn-ea"/>
              <a:cs typeface="+mn-cs"/>
            </a:endParaRPr>
          </a:p>
          <a:p>
            <a:pPr marL="171450" indent="-171450">
              <a:buFontTx/>
              <a:buChar char="-"/>
            </a:pPr>
            <a:r>
              <a:rPr lang="zh-TW" altLang="en-US" sz="1200" b="0" i="0" kern="1200" dirty="0">
                <a:solidFill>
                  <a:schemeClr val="tx1"/>
                </a:solidFill>
                <a:effectLst/>
                <a:latin typeface="+mn-lt"/>
                <a:ea typeface="+mn-ea"/>
                <a:cs typeface="+mn-cs"/>
              </a:rPr>
              <a:t>把衣物储起一并放进洗衣机，尽量提高能源效益及节省用水</a:t>
            </a:r>
            <a:endParaRPr lang="en-US" altLang="zh-TW" dirty="0"/>
          </a:p>
          <a:p>
            <a:pPr marL="171450" indent="-171450">
              <a:buFontTx/>
              <a:buChar char="-"/>
            </a:pPr>
            <a:r>
              <a:rPr lang="zh-HK" altLang="en-US" sz="1200" b="0" i="0" kern="1200" dirty="0">
                <a:solidFill>
                  <a:schemeClr val="tx1"/>
                </a:solidFill>
                <a:effectLst/>
                <a:latin typeface="+mn-lt"/>
                <a:ea typeface="+mn-ea"/>
                <a:cs typeface="+mn-cs"/>
              </a:rPr>
              <a:t>珍惜食物</a:t>
            </a:r>
            <a:r>
              <a:rPr lang="zh-TW" altLang="en-US" sz="1200" b="0" i="0" kern="1200" dirty="0">
                <a:solidFill>
                  <a:schemeClr val="tx1"/>
                </a:solidFill>
                <a:effectLst/>
                <a:latin typeface="+mn-lt"/>
                <a:ea typeface="+mn-ea"/>
                <a:cs typeface="+mn-cs"/>
              </a:rPr>
              <a:t>，</a:t>
            </a:r>
            <a:r>
              <a:rPr lang="zh-HK" altLang="en-US" sz="1200" b="0" i="0" kern="1200" dirty="0">
                <a:solidFill>
                  <a:schemeClr val="tx1"/>
                </a:solidFill>
                <a:effectLst/>
                <a:latin typeface="+mn-lt"/>
                <a:ea typeface="+mn-ea"/>
                <a:cs typeface="+mn-cs"/>
              </a:rPr>
              <a:t>不过量点菜</a:t>
            </a:r>
            <a:r>
              <a:rPr lang="en-US" altLang="zh-TW" sz="1200" b="0" i="0" kern="1200" dirty="0">
                <a:solidFill>
                  <a:schemeClr val="tx1"/>
                </a:solidFill>
                <a:effectLst/>
                <a:latin typeface="+mn-lt"/>
                <a:ea typeface="+mn-ea"/>
                <a:cs typeface="+mn-cs"/>
              </a:rPr>
              <a:t>/ </a:t>
            </a:r>
            <a:r>
              <a:rPr lang="zh-TW" altLang="en-US" dirty="0"/>
              <a:t>少吃自助餐 </a:t>
            </a:r>
            <a:r>
              <a:rPr lang="en-US" altLang="zh-TW" dirty="0"/>
              <a:t>/ </a:t>
            </a:r>
            <a:r>
              <a:rPr lang="zh-TW" altLang="en-US" dirty="0"/>
              <a:t>慎选食物 </a:t>
            </a:r>
            <a:r>
              <a:rPr lang="en-US" altLang="zh-TW" dirty="0"/>
              <a:t>(e.g.</a:t>
            </a:r>
            <a:r>
              <a:rPr lang="en-US" altLang="zh-TW" baseline="0" dirty="0"/>
              <a:t> </a:t>
            </a:r>
            <a:r>
              <a:rPr lang="zh-TW" altLang="en-US" baseline="0" dirty="0"/>
              <a:t>多菜少</a:t>
            </a:r>
            <a:r>
              <a:rPr lang="zh-TW" altLang="en-US" dirty="0"/>
              <a:t>肉</a:t>
            </a:r>
            <a:r>
              <a:rPr lang="en-US" altLang="zh-TW" dirty="0"/>
              <a:t>)</a:t>
            </a:r>
            <a:r>
              <a:rPr lang="zh-TW" altLang="en-US" dirty="0"/>
              <a:t>，</a:t>
            </a:r>
            <a:r>
              <a:rPr lang="zh-TW" altLang="en-US" sz="1200" b="0" i="0" kern="1200" dirty="0">
                <a:solidFill>
                  <a:schemeClr val="tx1"/>
                </a:solidFill>
                <a:effectLst/>
                <a:latin typeface="+mn-lt"/>
                <a:ea typeface="+mn-ea"/>
                <a:cs typeface="+mn-cs"/>
              </a:rPr>
              <a:t>以免浪费制作过程中耗用的食水</a:t>
            </a:r>
            <a:endParaRPr lang="en-US" altLang="zh-TW" sz="1200" b="0" i="0" kern="1200" dirty="0">
              <a:solidFill>
                <a:schemeClr val="tx1"/>
              </a:solidFill>
              <a:effectLst/>
              <a:latin typeface="+mn-lt"/>
              <a:ea typeface="+mn-ea"/>
              <a:cs typeface="+mn-cs"/>
            </a:endParaRPr>
          </a:p>
          <a:p>
            <a:pPr marL="171450" indent="-171450">
              <a:buFontTx/>
              <a:buChar char="-"/>
            </a:pPr>
            <a:r>
              <a:rPr lang="zh-HK" altLang="en-US" sz="1200" b="0" i="0" kern="1200" dirty="0">
                <a:solidFill>
                  <a:schemeClr val="tx1"/>
                </a:solidFill>
                <a:effectLst/>
                <a:latin typeface="+mn-lt"/>
                <a:ea typeface="+mn-ea"/>
                <a:cs typeface="+mn-cs"/>
              </a:rPr>
              <a:t>循环再用水 </a:t>
            </a:r>
            <a:r>
              <a:rPr lang="en-US" altLang="zh-TW" sz="1200" b="0" i="0" kern="1200" dirty="0">
                <a:solidFill>
                  <a:schemeClr val="tx1"/>
                </a:solidFill>
                <a:effectLst/>
                <a:latin typeface="+mn-lt"/>
                <a:ea typeface="+mn-ea"/>
                <a:cs typeface="+mn-cs"/>
              </a:rPr>
              <a:t>(e.g.</a:t>
            </a:r>
            <a:r>
              <a:rPr lang="en-US" altLang="zh-TW" sz="1200" b="0" i="0" kern="1200" baseline="0" dirty="0">
                <a:solidFill>
                  <a:schemeClr val="tx1"/>
                </a:solidFill>
                <a:effectLst/>
                <a:latin typeface="+mn-lt"/>
                <a:ea typeface="+mn-ea"/>
                <a:cs typeface="+mn-cs"/>
              </a:rPr>
              <a:t> </a:t>
            </a:r>
            <a:r>
              <a:rPr lang="zh-TW" altLang="en-US" sz="1200" b="0" i="0" kern="1200" baseline="0" dirty="0">
                <a:solidFill>
                  <a:schemeClr val="tx1"/>
                </a:solidFill>
                <a:effectLst/>
                <a:latin typeface="+mn-lt"/>
                <a:ea typeface="+mn-ea"/>
                <a:cs typeface="+mn-cs"/>
              </a:rPr>
              <a:t>用洗米水灌溉植物</a:t>
            </a:r>
            <a:r>
              <a:rPr lang="en-US" altLang="zh-TW" sz="1200" b="0" i="0" kern="1200" baseline="0" dirty="0">
                <a:solidFill>
                  <a:schemeClr val="tx1"/>
                </a:solidFill>
                <a:effectLst/>
                <a:latin typeface="+mn-lt"/>
                <a:ea typeface="+mn-ea"/>
                <a:cs typeface="+mn-cs"/>
              </a:rPr>
              <a:t>)</a:t>
            </a:r>
            <a:endParaRPr lang="en-US" altLang="zh-TW" dirty="0"/>
          </a:p>
          <a:p>
            <a:pPr marL="171450" indent="-171450">
              <a:buFontTx/>
              <a:buChar char="-"/>
            </a:pPr>
            <a:r>
              <a:rPr lang="zh-TW" altLang="en-US" dirty="0"/>
              <a:t>其他合理答案亦可</a:t>
            </a:r>
            <a:endParaRPr lang="en-GB" altLang="zh-TW" dirty="0"/>
          </a:p>
          <a:p>
            <a:endParaRPr lang="en-GB" altLang="zh-TW" dirty="0"/>
          </a:p>
          <a:p>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17</a:t>
            </a:fld>
            <a:endParaRPr lang="zh-TW" altLang="en-US" dirty="0"/>
          </a:p>
        </p:txBody>
      </p:sp>
    </p:spTree>
    <p:extLst>
      <p:ext uri="{BB962C8B-B14F-4D97-AF65-F5344CB8AC3E}">
        <p14:creationId xmlns:p14="http://schemas.microsoft.com/office/powerpoint/2010/main" val="762824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教师可用作总结，鼓励学生坐言起行，于个人及家居生活层面精明用水。</a:t>
            </a:r>
            <a:endParaRPr lang="en-US" altLang="zh-TW" dirty="0"/>
          </a:p>
          <a:p>
            <a:endParaRPr lang="en-GB" altLang="zh-TW" dirty="0"/>
          </a:p>
          <a:p>
            <a:r>
              <a:rPr lang="zh-TW" altLang="en-US" dirty="0"/>
              <a:t>除家居生活外，可以透过明智消费为减少用水作出贡献，例如减少浪费、选择生产过程耗水较少的食品和产品等。</a:t>
            </a:r>
            <a:endParaRPr lang="en-GB" altLang="zh-TW" dirty="0"/>
          </a:p>
          <a:p>
            <a:endParaRPr lang="en-GB" altLang="zh-TW"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18</a:t>
            </a:fld>
            <a:endParaRPr lang="zh-TW" altLang="en-US" dirty="0"/>
          </a:p>
        </p:txBody>
      </p:sp>
    </p:spTree>
    <p:extLst>
      <p:ext uri="{BB962C8B-B14F-4D97-AF65-F5344CB8AC3E}">
        <p14:creationId xmlns:p14="http://schemas.microsoft.com/office/powerpoint/2010/main" val="133513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延伸活动：教师可设立节约用水比赛，鼓励同学与家人实践</a:t>
            </a:r>
            <a:r>
              <a:rPr lang="zh-TW" altLang="en-US" sz="1200" kern="1200" dirty="0">
                <a:solidFill>
                  <a:schemeClr val="tx1"/>
                </a:solidFill>
                <a:latin typeface="+mn-lt"/>
                <a:ea typeface="+mn-ea"/>
                <a:cs typeface="+mn-cs"/>
              </a:rPr>
              <a:t>节约用水，</a:t>
            </a:r>
            <a:r>
              <a:rPr lang="zh-CN" altLang="en-US" sz="1200" kern="1200" dirty="0">
                <a:solidFill>
                  <a:schemeClr val="tx1"/>
                </a:solidFill>
                <a:latin typeface="+mn-lt"/>
                <a:ea typeface="+mn-ea"/>
                <a:cs typeface="+mn-cs"/>
              </a:rPr>
              <a:t>养成</a:t>
            </a:r>
            <a:r>
              <a:rPr lang="zh-TW" altLang="en-US" sz="1200" kern="1200" dirty="0">
                <a:solidFill>
                  <a:schemeClr val="tx1"/>
                </a:solidFill>
                <a:latin typeface="+mn-lt"/>
                <a:ea typeface="+mn-ea"/>
                <a:cs typeface="+mn-cs"/>
              </a:rPr>
              <a:t>绿色生活习惯。</a:t>
            </a:r>
            <a:endParaRPr lang="en-US" altLang="zh-TW"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教师提问</a:t>
            </a:r>
            <a:r>
              <a:rPr lang="en-US" altLang="zh-TW" sz="1200"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1200"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一个月以来，你的家庭能做到更精明地用水吗？为什么？你从中有什么体会？试在此分享你的反思。</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1200"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为鼓励同学持之以恒，请同学比较家中两季水费的减幅</a:t>
            </a:r>
            <a:r>
              <a:rPr lang="zh-TW" altLang="en-US" dirty="0"/>
              <a:t>，能达一定减幅的可获得奖励。</a:t>
            </a:r>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19</a:t>
            </a:fld>
            <a:endParaRPr lang="zh-TW" altLang="en-US" dirty="0"/>
          </a:p>
        </p:txBody>
      </p:sp>
    </p:spTree>
    <p:extLst>
      <p:ext uri="{BB962C8B-B14F-4D97-AF65-F5344CB8AC3E}">
        <p14:creationId xmlns:p14="http://schemas.microsoft.com/office/powerpoint/2010/main" val="410010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F592C563-31E5-4E5E-8865-EBFC7CC933AC}" type="slidenum">
              <a:rPr lang="zh-TW" altLang="en-US" smtClean="0"/>
              <a:t>2</a:t>
            </a:fld>
            <a:endParaRPr lang="zh-TW" altLang="en-US" dirty="0"/>
          </a:p>
        </p:txBody>
      </p:sp>
    </p:spTree>
    <p:extLst>
      <p:ext uri="{BB962C8B-B14F-4D97-AF65-F5344CB8AC3E}">
        <p14:creationId xmlns:p14="http://schemas.microsoft.com/office/powerpoint/2010/main" val="884083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本页有一些中华经典可与同学分享，先扣紧与水资源运用的关系，例如</a:t>
            </a:r>
            <a:r>
              <a:rPr lang="en-US" altLang="zh-TW" dirty="0"/>
              <a:t>:</a:t>
            </a:r>
          </a:p>
          <a:p>
            <a:pPr marL="171450" indent="-171450">
              <a:buFontTx/>
              <a:buChar char="-"/>
            </a:pPr>
            <a:r>
              <a:rPr lang="zh-TW" altLang="en-US" dirty="0"/>
              <a:t>可就「居安思危」，着同学反思「由俭入奢易，由奢入俭难」，扣连现时用水不用担心制水，然而我们宜具备忧患意识，提升食水供应的应变能力，为未来水资源短缺的严峻情况作好准备；</a:t>
            </a:r>
            <a:endParaRPr lang="en-US" altLang="zh-TW" dirty="0"/>
          </a:p>
          <a:p>
            <a:pPr marL="171450" indent="-171450">
              <a:buFontTx/>
              <a:buChar char="-"/>
            </a:pPr>
            <a:r>
              <a:rPr lang="zh-TW" altLang="en-US" dirty="0"/>
              <a:t>「取之有度，用之有节，则常足」则让学生理解</a:t>
            </a:r>
            <a:r>
              <a:rPr lang="zh-TW" altLang="zh-HK" sz="1200" kern="1200" dirty="0">
                <a:solidFill>
                  <a:schemeClr val="tx1"/>
                </a:solidFill>
                <a:effectLst/>
                <a:latin typeface="+mn-lt"/>
                <a:ea typeface="+mn-ea"/>
                <a:cs typeface="+mn-cs"/>
              </a:rPr>
              <a:t>有计划</a:t>
            </a:r>
            <a:r>
              <a:rPr lang="zh-TW" altLang="en-US"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有节制地</a:t>
            </a:r>
            <a:r>
              <a:rPr lang="zh-HK" altLang="zh-HK" sz="1200" kern="1200" dirty="0">
                <a:solidFill>
                  <a:schemeClr val="tx1"/>
                </a:solidFill>
                <a:effectLst/>
                <a:latin typeface="+mn-lt"/>
                <a:ea typeface="+mn-ea"/>
                <a:cs typeface="+mn-cs"/>
              </a:rPr>
              <a:t>取</a:t>
            </a:r>
            <a:r>
              <a:rPr lang="zh-TW" altLang="zh-HK" sz="1200" kern="1200" dirty="0">
                <a:solidFill>
                  <a:schemeClr val="tx1"/>
                </a:solidFill>
                <a:effectLst/>
                <a:latin typeface="+mn-lt"/>
                <a:ea typeface="+mn-ea"/>
                <a:cs typeface="+mn-cs"/>
              </a:rPr>
              <a:t>用</a:t>
            </a:r>
            <a:r>
              <a:rPr lang="zh-HK" altLang="zh-HK" sz="1200" kern="1200" dirty="0">
                <a:solidFill>
                  <a:schemeClr val="tx1"/>
                </a:solidFill>
                <a:effectLst/>
                <a:latin typeface="+mn-lt"/>
                <a:ea typeface="+mn-ea"/>
                <a:cs typeface="+mn-cs"/>
              </a:rPr>
              <a:t>各种资源</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包括水、</a:t>
            </a:r>
            <a:r>
              <a:rPr lang="zh-HK" altLang="en-US" sz="1200" b="0" i="0" kern="1200" dirty="0">
                <a:solidFill>
                  <a:schemeClr val="tx1"/>
                </a:solidFill>
                <a:effectLst/>
                <a:latin typeface="+mn-lt"/>
                <a:ea typeface="+mn-ea"/>
                <a:cs typeface="+mn-cs"/>
              </a:rPr>
              <a:t>电、煤气等</a:t>
            </a:r>
            <a:r>
              <a:rPr lang="en-US" altLang="zh-TW"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，便</a:t>
            </a:r>
            <a:r>
              <a:rPr lang="zh-HK" altLang="zh-HK" sz="1200" kern="1200" dirty="0">
                <a:solidFill>
                  <a:schemeClr val="tx1"/>
                </a:solidFill>
                <a:effectLst/>
                <a:latin typeface="+mn-lt"/>
                <a:ea typeface="+mn-ea"/>
                <a:cs typeface="+mn-cs"/>
              </a:rPr>
              <a:t>能常</a:t>
            </a:r>
            <a:r>
              <a:rPr lang="zh-TW" altLang="zh-HK" sz="1200" kern="1200" dirty="0">
                <a:solidFill>
                  <a:schemeClr val="tx1"/>
                </a:solidFill>
                <a:effectLst/>
                <a:latin typeface="+mn-lt"/>
                <a:ea typeface="+mn-ea"/>
                <a:cs typeface="+mn-cs"/>
              </a:rPr>
              <a:t>常</a:t>
            </a:r>
            <a:r>
              <a:rPr lang="zh-HK" altLang="zh-HK" sz="1200" kern="1200" dirty="0">
                <a:solidFill>
                  <a:schemeClr val="tx1"/>
                </a:solidFill>
                <a:effectLst/>
                <a:latin typeface="+mn-lt"/>
                <a:ea typeface="+mn-ea"/>
                <a:cs typeface="+mn-cs"/>
              </a:rPr>
              <a:t>感</a:t>
            </a:r>
            <a:r>
              <a:rPr lang="zh-TW" altLang="zh-HK" sz="1200" kern="1200" dirty="0">
                <a:solidFill>
                  <a:schemeClr val="tx1"/>
                </a:solidFill>
                <a:effectLst/>
                <a:latin typeface="+mn-lt"/>
                <a:ea typeface="+mn-ea"/>
                <a:cs typeface="+mn-cs"/>
              </a:rPr>
              <a:t>到</a:t>
            </a:r>
            <a:r>
              <a:rPr lang="zh-HK" altLang="zh-HK" sz="1200" kern="1200" dirty="0">
                <a:solidFill>
                  <a:schemeClr val="tx1"/>
                </a:solidFill>
                <a:effectLst/>
                <a:latin typeface="+mn-lt"/>
                <a:ea typeface="+mn-ea"/>
                <a:cs typeface="+mn-cs"/>
              </a:rPr>
              <a:t>足够</a:t>
            </a:r>
            <a:r>
              <a:rPr lang="zh-TW" altLang="zh-HK"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indent="0">
              <a:buFontTx/>
              <a:buNone/>
            </a:pPr>
            <a:endParaRPr lang="en-US" altLang="zh-TW" dirty="0"/>
          </a:p>
          <a:p>
            <a:r>
              <a:rPr lang="zh-TW" altLang="en-US" dirty="0"/>
              <a:t>延伸活动：可着同学思考如何应用先贤的智慧于生活其他方面。</a:t>
            </a:r>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20</a:t>
            </a:fld>
            <a:endParaRPr lang="zh-TW" altLang="en-US" dirty="0"/>
          </a:p>
        </p:txBody>
      </p:sp>
    </p:spTree>
    <p:extLst>
      <p:ext uri="{BB962C8B-B14F-4D97-AF65-F5344CB8AC3E}">
        <p14:creationId xmlns:p14="http://schemas.microsoft.com/office/powerpoint/2010/main" val="1248282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投影片</a:t>
            </a:r>
            <a:r>
              <a:rPr lang="en-US" altLang="zh-TW" dirty="0"/>
              <a:t>23-24</a:t>
            </a:r>
            <a:r>
              <a:rPr lang="zh-TW" altLang="en-US" dirty="0"/>
              <a:t>内容有关内地</a:t>
            </a:r>
            <a:r>
              <a:rPr lang="zh-TW" altLang="en-US" sz="1200" b="0" dirty="0">
                <a:solidFill>
                  <a:srgbClr val="0070C0"/>
                </a:solidFill>
                <a:latin typeface="標楷體" panose="03000509000000000000" pitchFamily="65" charset="-120"/>
                <a:ea typeface="標楷體" panose="03000509000000000000" pitchFamily="65" charset="-120"/>
              </a:rPr>
              <a:t>为保障香港供水及水质所付出的努力</a:t>
            </a:r>
            <a:r>
              <a:rPr lang="zh-TW" altLang="en-US" dirty="0"/>
              <a:t>。</a:t>
            </a:r>
            <a:endParaRPr lang="en-US" altLang="zh-TW" dirty="0"/>
          </a:p>
          <a:p>
            <a:endParaRPr lang="en-US" altLang="zh-TW" dirty="0"/>
          </a:p>
          <a:p>
            <a:r>
              <a:rPr lang="zh-TW" altLang="en-US" dirty="0"/>
              <a:t>教师可将其后的两页作阅读资料让学生参考。然后，带出一系列正确价值观，例如：感恩国家及</a:t>
            </a:r>
            <a:r>
              <a:rPr lang="zh-TW" altLang="en-US" sz="1200" b="0" i="0" dirty="0">
                <a:solidFill>
                  <a:srgbClr val="0070C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广东省</a:t>
            </a:r>
            <a:r>
              <a:rPr lang="zh-TW" altLang="en-US" dirty="0"/>
              <a:t>城市对香港的支持，并加强对国家的向心力；从源头区域的居民舍小我的精神中学会团结；加深国民身份认同</a:t>
            </a:r>
            <a:endParaRPr lang="en-GB" altLang="zh-TW" dirty="0"/>
          </a:p>
          <a:p>
            <a:endParaRPr lang="en-US" altLang="zh-TW" dirty="0"/>
          </a:p>
          <a:p>
            <a:r>
              <a:rPr lang="zh-TW" altLang="en-US" dirty="0"/>
              <a:t>如学生的能力较高，建议可让学生搜集有关东江水的资料，增加他们对国民身份认同及对国家的感激</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更多有关东江流域水质保护措施，可参阅</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https://www.devb.gov.hk/filemanager/en/content_1037/2_E_Apr_14_1930.pdf </a:t>
            </a:r>
            <a:endParaRPr lang="zh-TW" altLang="en-US" dirty="0"/>
          </a:p>
          <a:p>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22</a:t>
            </a:fld>
            <a:endParaRPr lang="zh-TW" altLang="en-US" dirty="0"/>
          </a:p>
        </p:txBody>
      </p:sp>
    </p:spTree>
    <p:extLst>
      <p:ext uri="{BB962C8B-B14F-4D97-AF65-F5344CB8AC3E}">
        <p14:creationId xmlns:p14="http://schemas.microsoft.com/office/powerpoint/2010/main" val="1671148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23</a:t>
            </a:fld>
            <a:endParaRPr lang="zh-TW" altLang="en-US" dirty="0"/>
          </a:p>
        </p:txBody>
      </p:sp>
    </p:spTree>
    <p:extLst>
      <p:ext uri="{BB962C8B-B14F-4D97-AF65-F5344CB8AC3E}">
        <p14:creationId xmlns:p14="http://schemas.microsoft.com/office/powerpoint/2010/main" val="115992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24</a:t>
            </a:fld>
            <a:endParaRPr lang="zh-TW" altLang="en-US" dirty="0"/>
          </a:p>
        </p:txBody>
      </p:sp>
    </p:spTree>
    <p:extLst>
      <p:ext uri="{BB962C8B-B14F-4D97-AF65-F5344CB8AC3E}">
        <p14:creationId xmlns:p14="http://schemas.microsoft.com/office/powerpoint/2010/main" val="3268988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25</a:t>
            </a:fld>
            <a:endParaRPr lang="zh-TW" altLang="en-US" dirty="0"/>
          </a:p>
        </p:txBody>
      </p:sp>
    </p:spTree>
    <p:extLst>
      <p:ext uri="{BB962C8B-B14F-4D97-AF65-F5344CB8AC3E}">
        <p14:creationId xmlns:p14="http://schemas.microsoft.com/office/powerpoint/2010/main" val="2446793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26</a:t>
            </a:fld>
            <a:endParaRPr lang="zh-TW" altLang="en-US" dirty="0"/>
          </a:p>
        </p:txBody>
      </p:sp>
    </p:spTree>
    <p:extLst>
      <p:ext uri="{BB962C8B-B14F-4D97-AF65-F5344CB8AC3E}">
        <p14:creationId xmlns:p14="http://schemas.microsoft.com/office/powerpoint/2010/main" val="34091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学生可自由发挥，教师可作合理引导，例如：</a:t>
            </a:r>
          </a:p>
          <a:p>
            <a:r>
              <a:rPr lang="zh-TW" altLang="en-US" dirty="0"/>
              <a:t>水喉</a:t>
            </a:r>
            <a:r>
              <a:rPr lang="en-US" altLang="zh-TW" dirty="0"/>
              <a:t>--&gt;</a:t>
            </a:r>
            <a:r>
              <a:rPr lang="zh-TW" altLang="en-US" dirty="0"/>
              <a:t>水喉的水又从何而来？</a:t>
            </a:r>
          </a:p>
          <a:p>
            <a:r>
              <a:rPr lang="zh-TW" altLang="en-US" dirty="0"/>
              <a:t>樽装水／水机</a:t>
            </a:r>
            <a:r>
              <a:rPr lang="en-US" altLang="zh-TW" dirty="0"/>
              <a:t>?</a:t>
            </a:r>
          </a:p>
          <a:p>
            <a:r>
              <a:rPr lang="zh-TW" altLang="en-US" dirty="0"/>
              <a:t>你梳洗时所用的水来自何处？</a:t>
            </a:r>
            <a:endParaRPr lang="en-GB" altLang="zh-TW" dirty="0"/>
          </a:p>
          <a:p>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3</a:t>
            </a:fld>
            <a:endParaRPr lang="zh-TW" altLang="en-US" dirty="0"/>
          </a:p>
        </p:txBody>
      </p:sp>
    </p:spTree>
    <p:extLst>
      <p:ext uri="{BB962C8B-B14F-4D97-AF65-F5344CB8AC3E}">
        <p14:creationId xmlns:p14="http://schemas.microsoft.com/office/powerpoint/2010/main" val="2174755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4</a:t>
            </a:fld>
            <a:endParaRPr lang="zh-TW" altLang="en-US" dirty="0"/>
          </a:p>
        </p:txBody>
      </p:sp>
    </p:spTree>
    <p:extLst>
      <p:ext uri="{BB962C8B-B14F-4D97-AF65-F5344CB8AC3E}">
        <p14:creationId xmlns:p14="http://schemas.microsoft.com/office/powerpoint/2010/main" val="50526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建议答案：</a:t>
            </a:r>
            <a:r>
              <a:rPr lang="zh-TW" altLang="en-US" sz="1200" b="0" i="0" kern="1200" dirty="0">
                <a:solidFill>
                  <a:schemeClr val="tx1"/>
                </a:solidFill>
                <a:effectLst/>
                <a:latin typeface="+mn-lt"/>
                <a:ea typeface="+mn-ea"/>
                <a:cs typeface="+mn-cs"/>
              </a:rPr>
              <a:t>由于每年降雨量不足或不稳，以致本地集水量未能</a:t>
            </a:r>
            <a:r>
              <a:rPr lang="zh-TW" altLang="en-US" dirty="0"/>
              <a:t>满足香港用水需求</a:t>
            </a:r>
            <a:r>
              <a:rPr lang="zh-TW" altLang="en-US" baseline="0" dirty="0"/>
              <a:t> </a:t>
            </a:r>
            <a:r>
              <a:rPr lang="en-US" altLang="zh-TW" baseline="0" dirty="0"/>
              <a:t>(</a:t>
            </a:r>
            <a:r>
              <a:rPr lang="zh-TW" altLang="en-US" baseline="0" dirty="0"/>
              <a:t>只</a:t>
            </a:r>
            <a:r>
              <a:rPr lang="zh-TW" altLang="en-US" sz="1200"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能满足</a:t>
            </a:r>
            <a:r>
              <a:rPr lang="zh-TW" altLang="en-US" dirty="0"/>
              <a:t>约五分之一的食水需求</a:t>
            </a:r>
            <a:r>
              <a:rPr lang="en-US" altLang="zh-TW" dirty="0"/>
              <a:t>)</a:t>
            </a:r>
            <a:r>
              <a:rPr lang="zh-TW" altLang="en-US" dirty="0"/>
              <a:t>。 </a:t>
            </a:r>
            <a:r>
              <a:rPr lang="en-GB" altLang="zh-TW" dirty="0"/>
              <a:t>(215</a:t>
            </a:r>
            <a:r>
              <a:rPr lang="en-US" altLang="zh-TW" sz="1200" b="0" i="0" kern="1200" dirty="0">
                <a:solidFill>
                  <a:schemeClr val="tx1"/>
                </a:solidFill>
                <a:effectLst/>
                <a:latin typeface="+mn-lt"/>
                <a:ea typeface="+mn-ea"/>
                <a:cs typeface="+mn-cs"/>
              </a:rPr>
              <a:t>÷</a:t>
            </a:r>
            <a:r>
              <a:rPr lang="en-GB" altLang="zh-TW" dirty="0"/>
              <a:t>1027x100%=20.9%)</a:t>
            </a:r>
            <a:endParaRPr lang="zh-TW" altLang="en-US" dirty="0"/>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5</a:t>
            </a:fld>
            <a:endParaRPr lang="zh-TW" altLang="en-US" dirty="0"/>
          </a:p>
        </p:txBody>
      </p:sp>
    </p:spTree>
    <p:extLst>
      <p:ext uri="{BB962C8B-B14F-4D97-AF65-F5344CB8AC3E}">
        <p14:creationId xmlns:p14="http://schemas.microsoft.com/office/powerpoint/2010/main" val="1901366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资料 </a:t>
            </a:r>
            <a:r>
              <a:rPr lang="en-US" altLang="zh-TW" dirty="0"/>
              <a:t>(</a:t>
            </a:r>
            <a:r>
              <a:rPr lang="zh-TW" altLang="en-US" dirty="0"/>
              <a:t>参考资料</a:t>
            </a:r>
            <a:r>
              <a:rPr lang="en-US" altLang="zh-TW" dirty="0"/>
              <a:t>: </a:t>
            </a:r>
            <a:r>
              <a:rPr lang="zh-TW" altLang="en-US" sz="1200" b="0" i="0" kern="1200" dirty="0">
                <a:solidFill>
                  <a:schemeClr val="tx1"/>
                </a:solidFill>
                <a:effectLst/>
                <a:latin typeface="+mn-lt"/>
                <a:ea typeface="+mn-ea"/>
                <a:cs typeface="+mn-cs"/>
              </a:rPr>
              <a:t>香港志 </a:t>
            </a:r>
            <a:r>
              <a:rPr lang="en-US" altLang="zh-TW" sz="1200" b="0" i="0" kern="1200" dirty="0">
                <a:solidFill>
                  <a:schemeClr val="tx1"/>
                </a:solidFill>
                <a:effectLst/>
                <a:latin typeface="+mn-lt"/>
                <a:ea typeface="+mn-ea"/>
                <a:cs typeface="+mn-cs"/>
              </a:rPr>
              <a:t>&gt; </a:t>
            </a:r>
            <a:r>
              <a:rPr lang="zh-TW" altLang="en-US" sz="1200" b="0" i="0" u="none" strike="noStrike" kern="1200" dirty="0">
                <a:solidFill>
                  <a:schemeClr val="tx1"/>
                </a:solidFill>
                <a:effectLst/>
                <a:latin typeface="+mn-lt"/>
                <a:ea typeface="+mn-ea"/>
                <a:cs typeface="+mn-cs"/>
                <a:hlinkClick r:id="rId3"/>
              </a:rPr>
              <a:t>大事记</a:t>
            </a:r>
            <a:r>
              <a:rPr lang="zh-TW" altLang="en-US" sz="1200" b="0" i="0" u="none" strike="noStrike" kern="1200" dirty="0">
                <a:solidFill>
                  <a:schemeClr val="tx1"/>
                </a:solidFill>
                <a:effectLst/>
                <a:latin typeface="+mn-lt"/>
                <a:ea typeface="+mn-ea"/>
                <a:cs typeface="+mn-cs"/>
              </a:rPr>
              <a:t> </a:t>
            </a:r>
            <a:r>
              <a:rPr lang="en-US" altLang="zh-TW" sz="1200" b="0" i="0" u="none" strike="noStrike" kern="1200" dirty="0">
                <a:solidFill>
                  <a:schemeClr val="tx1"/>
                </a:solidFill>
                <a:effectLst/>
                <a:latin typeface="+mn-lt"/>
                <a:ea typeface="+mn-ea"/>
                <a:cs typeface="+mn-cs"/>
              </a:rPr>
              <a:t>&gt; </a:t>
            </a:r>
            <a:r>
              <a:rPr lang="zh-TW" altLang="en-US" sz="1200" b="0" i="0" kern="1200" dirty="0">
                <a:solidFill>
                  <a:schemeClr val="tx1"/>
                </a:solidFill>
                <a:effectLst/>
                <a:latin typeface="+mn-lt"/>
                <a:ea typeface="+mn-ea"/>
                <a:cs typeface="+mn-cs"/>
              </a:rPr>
              <a:t>香港制水故事</a:t>
            </a:r>
            <a:r>
              <a:rPr lang="en-US" altLang="zh-TW" sz="1200" b="0" i="0" kern="1200" dirty="0">
                <a:solidFill>
                  <a:schemeClr val="tx1"/>
                </a:solidFill>
                <a:effectLst/>
                <a:latin typeface="+mn-lt"/>
                <a:ea typeface="+mn-ea"/>
                <a:cs typeface="+mn-cs"/>
              </a:rPr>
              <a:t>)</a:t>
            </a:r>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在</a:t>
            </a:r>
            <a:r>
              <a:rPr lang="en-US" altLang="zh-TW" sz="1200" b="0" i="0" kern="1200" dirty="0">
                <a:solidFill>
                  <a:schemeClr val="tx1"/>
                </a:solidFill>
                <a:effectLst/>
                <a:latin typeface="+mn-lt"/>
                <a:ea typeface="+mn-ea"/>
                <a:cs typeface="+mn-cs"/>
              </a:rPr>
              <a:t>1960</a:t>
            </a:r>
            <a:r>
              <a:rPr lang="zh-TW" altLang="en-US" sz="1200" b="0" i="0" kern="1200" dirty="0">
                <a:solidFill>
                  <a:schemeClr val="tx1"/>
                </a:solidFill>
                <a:effectLst/>
                <a:latin typeface="+mn-lt"/>
                <a:ea typeface="+mn-ea"/>
                <a:cs typeface="+mn-cs"/>
              </a:rPr>
              <a:t>年代，香港因水资源不足经常实施制水。</a:t>
            </a:r>
            <a:r>
              <a:rPr lang="en-US" altLang="zh-TW" sz="1200" b="0" i="0" kern="1200" dirty="0">
                <a:solidFill>
                  <a:schemeClr val="tx1"/>
                </a:solidFill>
                <a:effectLst/>
                <a:latin typeface="+mn-lt"/>
                <a:ea typeface="+mn-ea"/>
                <a:cs typeface="+mn-cs"/>
              </a:rPr>
              <a:t>1963</a:t>
            </a:r>
            <a:r>
              <a:rPr lang="zh-TW" altLang="en-US" sz="1200" b="0" i="0" kern="1200" dirty="0">
                <a:solidFill>
                  <a:schemeClr val="tx1"/>
                </a:solidFill>
                <a:effectLst/>
                <a:latin typeface="+mn-lt"/>
                <a:ea typeface="+mn-ea"/>
                <a:cs typeface="+mn-cs"/>
              </a:rPr>
              <a:t>年，香港出现重大旱情，亦经历最严厉的制水，每四日供水一次，每次限四小时。</a:t>
            </a:r>
            <a:endParaRPr lang="en-US" altLang="zh-TW" sz="1200" b="0" i="0" kern="1200" dirty="0">
              <a:solidFill>
                <a:schemeClr val="tx1"/>
              </a:solidFill>
              <a:effectLst/>
              <a:latin typeface="+mn-lt"/>
              <a:ea typeface="+mn-ea"/>
              <a:cs typeface="+mn-cs"/>
            </a:endParaRPr>
          </a:p>
          <a:p>
            <a:endParaRPr lang="en-GB" altLang="zh-TW" dirty="0"/>
          </a:p>
          <a:p>
            <a:r>
              <a:rPr lang="zh-TW" altLang="en-US" dirty="0"/>
              <a:t>可请学生试换位思考身处于该场景其生活会如何受影响，并请一至两位同学简短分享。</a:t>
            </a:r>
            <a:endParaRPr lang="en-US" altLang="zh-TW" dirty="0"/>
          </a:p>
          <a:p>
            <a:endParaRPr lang="en-US" altLang="zh-TW" dirty="0"/>
          </a:p>
          <a:p>
            <a:endParaRPr lang="en-US" altLang="zh-TW" dirty="0"/>
          </a:p>
          <a:p>
            <a:r>
              <a:rPr lang="zh-TW" altLang="en-US" dirty="0"/>
              <a:t>再引出香港现时主要靠购入东江水维持本港用水所需。</a:t>
            </a:r>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6</a:t>
            </a:fld>
            <a:endParaRPr lang="zh-TW" altLang="en-US" dirty="0"/>
          </a:p>
        </p:txBody>
      </p:sp>
    </p:spTree>
    <p:extLst>
      <p:ext uri="{BB962C8B-B14F-4D97-AF65-F5344CB8AC3E}">
        <p14:creationId xmlns:p14="http://schemas.microsoft.com/office/powerpoint/2010/main" val="2333247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早在</a:t>
            </a:r>
            <a:r>
              <a:rPr lang="en-US" altLang="zh-TW" sz="1200" b="0" i="0" kern="1200" dirty="0">
                <a:solidFill>
                  <a:schemeClr val="tx1"/>
                </a:solidFill>
                <a:effectLst/>
                <a:latin typeface="+mn-lt"/>
                <a:ea typeface="+mn-ea"/>
                <a:cs typeface="+mn-cs"/>
              </a:rPr>
              <a:t>1960</a:t>
            </a:r>
            <a:r>
              <a:rPr lang="zh-TW" altLang="en-US" sz="1200" b="0" i="0" kern="1200" dirty="0">
                <a:solidFill>
                  <a:schemeClr val="tx1"/>
                </a:solidFill>
                <a:effectLst/>
                <a:latin typeface="+mn-lt"/>
                <a:ea typeface="+mn-ea"/>
                <a:cs typeface="+mn-cs"/>
              </a:rPr>
              <a:t>年，香港政府已意识到单靠贮存雨水不足以应付急剧增长的食水需求，而向广东省购买</a:t>
            </a:r>
            <a:r>
              <a:rPr lang="zh-TW" altLang="en-US" dirty="0"/>
              <a:t>食</a:t>
            </a:r>
            <a:r>
              <a:rPr lang="zh-TW" altLang="en-US" sz="1200" b="0" i="0" kern="1200" dirty="0">
                <a:solidFill>
                  <a:schemeClr val="tx1"/>
                </a:solidFill>
                <a:effectLst/>
                <a:latin typeface="+mn-lt"/>
                <a:ea typeface="+mn-ea"/>
                <a:cs typeface="+mn-cs"/>
              </a:rPr>
              <a:t>水是最便捷的解决方法，故</a:t>
            </a:r>
            <a:r>
              <a:rPr lang="zh-TW" altLang="en-US" dirty="0"/>
              <a:t>每年从深圳水库输入</a:t>
            </a:r>
            <a:r>
              <a:rPr lang="en-US" altLang="zh-TW" dirty="0"/>
              <a:t>2 270 </a:t>
            </a:r>
            <a:r>
              <a:rPr lang="zh-TW" altLang="en-US" dirty="0"/>
              <a:t>万立方米原水（即未经处理的水）。</a:t>
            </a:r>
            <a:r>
              <a:rPr lang="en-US" altLang="zh-TW" sz="1200" b="0" i="0" kern="1200" dirty="0">
                <a:solidFill>
                  <a:schemeClr val="tx1"/>
                </a:solidFill>
                <a:effectLst/>
                <a:latin typeface="+mn-lt"/>
                <a:ea typeface="+mn-ea"/>
                <a:cs typeface="+mn-cs"/>
              </a:rPr>
              <a:t>(</a:t>
            </a:r>
            <a:r>
              <a:rPr lang="zh-TW" altLang="en-US" sz="1200" dirty="0">
                <a:latin typeface="Times New Roman" panose="02020603050405020304" pitchFamily="18" charset="0"/>
                <a:cs typeface="Times New Roman" panose="02020603050405020304" pitchFamily="18" charset="0"/>
              </a:rPr>
              <a:t>资料来源：</a:t>
            </a:r>
            <a:r>
              <a:rPr lang="en-US" altLang="zh-TW" dirty="0"/>
              <a:t>https://www.legco.gov.hk/research-publications/chinese/1617fsc09-overview-of-the-supply-of-dongjiang-water-to-hong-kong-20170403-c.pdf</a:t>
            </a:r>
            <a:r>
              <a:rPr lang="en-US" altLang="zh-TW" sz="1200" dirty="0">
                <a:latin typeface="Times New Roman" panose="02020603050405020304" pitchFamily="18" charset="0"/>
                <a:cs typeface="Times New Roman" panose="02020603050405020304" pitchFamily="18" charset="0"/>
              </a:rPr>
              <a:t>)</a:t>
            </a:r>
            <a:endParaRPr lang="en-US" altLang="zh-TW" dirty="0"/>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然而，邻近的东江并不流经香港。</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1963 </a:t>
            </a:r>
            <a:r>
              <a:rPr lang="zh-TW" altLang="en-US" dirty="0"/>
              <a:t>年下半年，香港政府和广东省当局达成共识，兴建「东江深圳</a:t>
            </a:r>
            <a:r>
              <a:rPr lang="en-US" altLang="zh-TW" dirty="0"/>
              <a:t>—</a:t>
            </a:r>
            <a:r>
              <a:rPr lang="zh-TW" altLang="en-US" dirty="0"/>
              <a:t>香港供水系统」</a:t>
            </a: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东深供水系统</a:t>
            </a:r>
            <a:r>
              <a:rPr lang="en-US" altLang="zh-HK" sz="1200" kern="1200" dirty="0">
                <a:solidFill>
                  <a:schemeClr val="tx1"/>
                </a:solidFill>
                <a:effectLst/>
                <a:latin typeface="+mn-lt"/>
                <a:ea typeface="+mn-ea"/>
                <a:cs typeface="+mn-cs"/>
              </a:rPr>
              <a:t>)</a:t>
            </a:r>
            <a:r>
              <a:rPr lang="zh-TW" altLang="en-US" dirty="0"/>
              <a:t>，从东江引水经深圳到香港，有关计划在</a:t>
            </a:r>
            <a:r>
              <a:rPr lang="en-US" altLang="zh-TW" dirty="0"/>
              <a:t>1963</a:t>
            </a:r>
            <a:r>
              <a:rPr lang="zh-TW" altLang="en-US" dirty="0"/>
              <a:t>年底，经国务院总理周恩来亲自批准，中央人民政府拨款兴建。</a:t>
            </a:r>
            <a:r>
              <a:rPr lang="en-US" altLang="zh-TW" dirty="0"/>
              <a:t>1964 </a:t>
            </a:r>
            <a:r>
              <a:rPr lang="zh-TW" altLang="en-US" dirty="0"/>
              <a:t>年 </a:t>
            </a:r>
            <a:r>
              <a:rPr lang="en-US" altLang="zh-TW" dirty="0"/>
              <a:t>4 </a:t>
            </a:r>
            <a:r>
              <a:rPr lang="zh-TW" altLang="en-US" dirty="0"/>
              <a:t>月 </a:t>
            </a:r>
            <a:r>
              <a:rPr lang="en-US" altLang="zh-TW" dirty="0"/>
              <a:t>22 </a:t>
            </a:r>
            <a:r>
              <a:rPr lang="zh-TW" altLang="en-US" dirty="0"/>
              <a:t>日，粤港双方正式签订</a:t>
            </a:r>
            <a:r>
              <a:rPr lang="en-US" altLang="zh-TW" dirty="0"/>
              <a:t>《</a:t>
            </a:r>
            <a:r>
              <a:rPr lang="zh-TW" altLang="en-US" dirty="0"/>
              <a:t>关于从东江取水供给香港、九龙的协议</a:t>
            </a:r>
            <a:r>
              <a:rPr lang="en-US" altLang="zh-TW" dirty="0"/>
              <a:t>》</a:t>
            </a:r>
            <a:r>
              <a:rPr lang="zh-TW" altLang="en-US" dirty="0"/>
              <a:t>，规定从 </a:t>
            </a:r>
            <a:r>
              <a:rPr lang="en-US" altLang="zh-TW" dirty="0"/>
              <a:t>1965 </a:t>
            </a:r>
            <a:r>
              <a:rPr lang="zh-TW" altLang="en-US" dirty="0"/>
              <a:t>年 </a:t>
            </a:r>
            <a:r>
              <a:rPr lang="en-US" altLang="zh-TW" dirty="0"/>
              <a:t>3 </a:t>
            </a:r>
            <a:r>
              <a:rPr lang="zh-TW" altLang="en-US" dirty="0"/>
              <a:t>月 </a:t>
            </a:r>
            <a:r>
              <a:rPr lang="en-US" altLang="zh-TW" dirty="0"/>
              <a:t>1 </a:t>
            </a:r>
            <a:r>
              <a:rPr lang="zh-TW" altLang="en-US" dirty="0"/>
              <a:t>日起开始每年向香港供</a:t>
            </a:r>
            <a:r>
              <a:rPr lang="zh-HK" altLang="en-US" sz="1200" b="0" i="0" kern="1200" dirty="0">
                <a:solidFill>
                  <a:schemeClr val="tx1"/>
                </a:solidFill>
                <a:effectLst/>
                <a:latin typeface="+mn-lt"/>
                <a:ea typeface="+mn-ea"/>
                <a:cs typeface="+mn-cs"/>
              </a:rPr>
              <a:t>应东江</a:t>
            </a:r>
            <a:r>
              <a:rPr lang="zh-TW" altLang="en-US" dirty="0"/>
              <a:t>水 </a:t>
            </a:r>
            <a:r>
              <a:rPr lang="en-US" altLang="zh-TW" dirty="0"/>
              <a:t>6 820 </a:t>
            </a:r>
            <a:r>
              <a:rPr lang="zh-TW" altLang="en-US" dirty="0"/>
              <a:t>万立方米。</a:t>
            </a:r>
            <a:r>
              <a:rPr lang="en-US" altLang="zh-TW" sz="1200" b="0" i="0" kern="1200" dirty="0">
                <a:solidFill>
                  <a:schemeClr val="tx1"/>
                </a:solidFill>
                <a:effectLst/>
                <a:latin typeface="+mn-lt"/>
                <a:ea typeface="+mn-ea"/>
                <a:cs typeface="+mn-cs"/>
              </a:rPr>
              <a:t>(</a:t>
            </a:r>
            <a:r>
              <a:rPr lang="zh-TW" altLang="en-US" sz="1200" dirty="0">
                <a:latin typeface="Times New Roman" panose="02020603050405020304" pitchFamily="18" charset="0"/>
                <a:cs typeface="Times New Roman" panose="02020603050405020304" pitchFamily="18" charset="0"/>
              </a:rPr>
              <a:t>资料来源：</a:t>
            </a:r>
            <a:r>
              <a:rPr lang="en-US" altLang="zh-TW" dirty="0"/>
              <a:t>https://www.legco.gov.hk/research-publications/chinese/1617fsc09-overview-of-the-supply-of-dongjiang-water-to-hong-kong-20170403-c.pdf</a:t>
            </a:r>
            <a:r>
              <a:rPr lang="en-US" altLang="zh-TW" sz="1200" dirty="0">
                <a:latin typeface="Times New Roman" panose="02020603050405020304" pitchFamily="18" charset="0"/>
                <a:cs typeface="Times New Roman" panose="02020603050405020304" pitchFamily="18" charset="0"/>
              </a:rPr>
              <a:t>)</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补充资料</a:t>
            </a:r>
            <a:r>
              <a:rPr lang="en-US" altLang="zh-TW" dirty="0"/>
              <a:t>: </a:t>
            </a:r>
            <a:r>
              <a:rPr lang="zh-TW" altLang="en-US" sz="1200" b="0" i="0" kern="1200" dirty="0">
                <a:solidFill>
                  <a:schemeClr val="tx1"/>
                </a:solidFill>
                <a:effectLst/>
                <a:latin typeface="+mn-lt"/>
                <a:ea typeface="+mn-ea"/>
                <a:cs typeface="+mn-cs"/>
              </a:rPr>
              <a:t>东江是珠江</a:t>
            </a:r>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条支流之一，发源于江西省的寻乌、安远和定南县，自东北至西南方向流入广东省境内，主要供应河源、惠州、东莞、广州、深圳及香港超过</a:t>
            </a:r>
            <a:r>
              <a:rPr lang="en-US" altLang="zh-TW" sz="1200" b="0" i="0" kern="1200" dirty="0">
                <a:solidFill>
                  <a:schemeClr val="tx1"/>
                </a:solidFill>
                <a:effectLst/>
                <a:latin typeface="+mn-lt"/>
                <a:ea typeface="+mn-ea"/>
                <a:cs typeface="+mn-cs"/>
              </a:rPr>
              <a:t>4,000</a:t>
            </a:r>
            <a:r>
              <a:rPr lang="zh-TW" altLang="en-US" sz="1200" b="0" i="0" kern="1200" dirty="0">
                <a:solidFill>
                  <a:schemeClr val="tx1"/>
                </a:solidFill>
                <a:effectLst/>
                <a:latin typeface="+mn-lt"/>
                <a:ea typeface="+mn-ea"/>
                <a:cs typeface="+mn-cs"/>
              </a:rPr>
              <a:t>万人。输往香港的东江水从位于东莞市的太园泵站抽取，经专用输水管道运至深圳水库，再输往香港木湖原水抽水站。</a:t>
            </a:r>
            <a:r>
              <a:rPr lang="en-US" altLang="zh-TW" sz="1200" b="0" i="0" kern="1200" dirty="0">
                <a:solidFill>
                  <a:schemeClr val="tx1"/>
                </a:solidFill>
                <a:effectLst/>
                <a:latin typeface="+mn-lt"/>
                <a:ea typeface="+mn-ea"/>
                <a:cs typeface="+mn-cs"/>
              </a:rPr>
              <a:t>(</a:t>
            </a:r>
            <a:r>
              <a:rPr lang="zh-TW" altLang="en-US" sz="1200" dirty="0">
                <a:latin typeface="Times New Roman" panose="02020603050405020304" pitchFamily="18" charset="0"/>
                <a:cs typeface="Times New Roman" panose="02020603050405020304" pitchFamily="18" charset="0"/>
              </a:rPr>
              <a:t>资料来源：</a:t>
            </a:r>
            <a:r>
              <a:rPr lang="zh-CN" altLang="en-US" sz="1200" dirty="0">
                <a:latin typeface="Times New Roman" panose="02020603050405020304" pitchFamily="18" charset="0"/>
                <a:cs typeface="Times New Roman" panose="02020603050405020304" pitchFamily="18" charset="0"/>
                <a:hlinkClick r:id="rId3"/>
              </a:rPr>
              <a:t>水务署</a:t>
            </a:r>
            <a:r>
              <a:rPr lang="en-US" altLang="zh-TW" sz="1200" dirty="0">
                <a:latin typeface="Times New Roman" panose="02020603050405020304" pitchFamily="18" charset="0"/>
                <a:cs typeface="Times New Roman" panose="02020603050405020304" pitchFamily="18" charset="0"/>
              </a:rPr>
              <a:t>)</a:t>
            </a:r>
            <a:endParaRPr lang="zh-HK" altLang="en-US" sz="1200" dirty="0">
              <a:latin typeface="Times New Roman" panose="02020603050405020304" pitchFamily="18" charset="0"/>
              <a:cs typeface="Times New Roman" panose="02020603050405020304" pitchFamily="18" charset="0"/>
            </a:endParaRPr>
          </a:p>
          <a:p>
            <a:endParaRPr lang="en-US" altLang="zh-TW" sz="1200" b="0" i="0" kern="1200" dirty="0">
              <a:solidFill>
                <a:schemeClr val="tx1"/>
              </a:solidFill>
              <a:effectLst/>
              <a:latin typeface="+mn-lt"/>
              <a:ea typeface="+mn-ea"/>
              <a:cs typeface="+mn-cs"/>
            </a:endParaRPr>
          </a:p>
          <a:p>
            <a:r>
              <a:rPr lang="zh-TW" altLang="en-US" dirty="0"/>
              <a:t>可着学生留意改革开放前，内地仍艰辛探索发展道路，物质条件并不如现今先进，然而</a:t>
            </a:r>
            <a:r>
              <a:rPr lang="zh-TW" altLang="en-US" sz="1200" b="0" i="0" kern="1200" dirty="0">
                <a:solidFill>
                  <a:schemeClr val="tx1"/>
                </a:solidFill>
                <a:effectLst/>
                <a:latin typeface="+mn-lt"/>
                <a:ea typeface="+mn-ea"/>
                <a:cs typeface="+mn-cs"/>
              </a:rPr>
              <a:t>中央人民政府</a:t>
            </a:r>
            <a:r>
              <a:rPr lang="zh-TW" altLang="en-US" dirty="0"/>
              <a:t>仍愿意</a:t>
            </a:r>
            <a:r>
              <a:rPr lang="zh-TW" altLang="en-US" sz="1200" b="0" i="0" kern="1200" dirty="0">
                <a:solidFill>
                  <a:schemeClr val="tx1"/>
                </a:solidFill>
                <a:effectLst/>
                <a:latin typeface="+mn-lt"/>
                <a:ea typeface="+mn-ea"/>
                <a:cs typeface="+mn-cs"/>
              </a:rPr>
              <a:t>拨款，并</a:t>
            </a:r>
            <a:r>
              <a:rPr lang="zh-TW" altLang="en-US" dirty="0"/>
              <a:t>征调人力物力</a:t>
            </a:r>
            <a:r>
              <a:rPr lang="zh-TW" altLang="en-US" sz="1200" b="0" i="0" kern="1200" dirty="0">
                <a:solidFill>
                  <a:schemeClr val="tx1"/>
                </a:solidFill>
                <a:effectLst/>
                <a:latin typeface="+mn-lt"/>
                <a:ea typeface="+mn-ea"/>
                <a:cs typeface="+mn-cs"/>
              </a:rPr>
              <a:t>兴建东深供水系统</a:t>
            </a:r>
            <a:r>
              <a:rPr lang="zh-TW" altLang="en-US" dirty="0"/>
              <a:t>。可提问学生对此举的感受，带出对国家感恩之心，体会国家与香港之间血浓于水的关系。</a:t>
            </a:r>
            <a:endParaRPr lang="en-US" altLang="zh-TW" dirty="0"/>
          </a:p>
          <a:p>
            <a:endParaRPr lang="en-US" altLang="zh-TW" dirty="0"/>
          </a:p>
          <a:p>
            <a:r>
              <a:rPr lang="zh-TW" altLang="en-US" dirty="0"/>
              <a:t>教师可视乎教学情况及学生学习需要，运用</a:t>
            </a:r>
            <a:r>
              <a:rPr lang="en-US" altLang="zh-TW" dirty="0"/>
              <a:t>Slide.</a:t>
            </a:r>
            <a:r>
              <a:rPr lang="en-US" altLang="zh-TW" baseline="0" dirty="0"/>
              <a:t> </a:t>
            </a:r>
            <a:r>
              <a:rPr lang="en-US" altLang="zh-TW" dirty="0"/>
              <a:t>22-24</a:t>
            </a:r>
            <a:r>
              <a:rPr lang="zh-TW" altLang="en-US" dirty="0"/>
              <a:t>的资料作课前预习或延伸阅读，从而令学生理解国家为香港的付出和关顾。</a:t>
            </a:r>
          </a:p>
        </p:txBody>
      </p:sp>
      <p:sp>
        <p:nvSpPr>
          <p:cNvPr id="4" name="Slide Number Placeholder 3"/>
          <p:cNvSpPr>
            <a:spLocks noGrp="1"/>
          </p:cNvSpPr>
          <p:nvPr>
            <p:ph type="sldNum" sz="quarter" idx="10"/>
          </p:nvPr>
        </p:nvSpPr>
        <p:spPr/>
        <p:txBody>
          <a:bodyPr/>
          <a:lstStyle/>
          <a:p>
            <a:fld id="{F592C563-31E5-4E5E-8865-EBFC7CC933AC}" type="slidenum">
              <a:rPr lang="zh-TW" altLang="en-US" smtClean="0"/>
              <a:t>7</a:t>
            </a:fld>
            <a:endParaRPr lang="zh-TW" altLang="en-US" dirty="0"/>
          </a:p>
        </p:txBody>
      </p:sp>
    </p:spTree>
    <p:extLst>
      <p:ext uri="{BB962C8B-B14F-4D97-AF65-F5344CB8AC3E}">
        <p14:creationId xmlns:p14="http://schemas.microsoft.com/office/powerpoint/2010/main" val="876694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资料来源</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7030A0"/>
                </a:solidFill>
              </a:rPr>
              <a:t>https://www.waterconservation.hk/tc/at-school/secondary-school/water-resources-in-hk/dongjiang-water-supply/index.html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补充资料 </a:t>
            </a:r>
            <a:r>
              <a:rPr lang="en-US" altLang="zh-TW" dirty="0"/>
              <a:t>(</a:t>
            </a:r>
            <a:r>
              <a:rPr lang="zh-TW" altLang="en-US" sz="1200" dirty="0">
                <a:latin typeface="Times New Roman" panose="02020603050405020304" pitchFamily="18" charset="0"/>
                <a:cs typeface="Times New Roman" panose="02020603050405020304" pitchFamily="18" charset="0"/>
              </a:rPr>
              <a:t>资料来源：</a:t>
            </a:r>
            <a:r>
              <a:rPr lang="zh-CN" altLang="en-US" sz="1200" kern="1200" dirty="0">
                <a:solidFill>
                  <a:schemeClr val="tx1"/>
                </a:solidFill>
                <a:latin typeface="Times New Roman" panose="02020603050405020304" pitchFamily="18" charset="0"/>
                <a:ea typeface="+mn-ea"/>
                <a:cs typeface="Times New Roman" panose="02020603050405020304" pitchFamily="18" charset="0"/>
                <a:hlinkClick r:id="rId3"/>
              </a:rPr>
              <a:t>水务署</a:t>
            </a:r>
            <a:r>
              <a:rPr lang="en-US" altLang="zh-TW" sz="1200" dirty="0">
                <a:latin typeface="Times New Roman" panose="02020603050405020304" pitchFamily="18" charset="0"/>
                <a:cs typeface="Times New Roman" panose="02020603050405020304" pitchFamily="18" charset="0"/>
              </a:rPr>
              <a:t>)</a:t>
            </a:r>
            <a:r>
              <a:rPr lang="en-US" altLang="zh-TW" dirty="0"/>
              <a:t>:  </a:t>
            </a:r>
            <a:r>
              <a:rPr lang="zh-TW" altLang="en-US" dirty="0"/>
              <a:t>年供水上限为</a:t>
            </a:r>
            <a:r>
              <a:rPr lang="en-US" altLang="zh-HK" sz="1200" b="0" i="0" kern="1200" dirty="0">
                <a:solidFill>
                  <a:schemeClr val="tx1"/>
                </a:solidFill>
                <a:effectLst/>
                <a:latin typeface="+mn-lt"/>
                <a:ea typeface="+mn-ea"/>
                <a:cs typeface="+mn-cs"/>
              </a:rPr>
              <a:t>8</a:t>
            </a:r>
            <a:r>
              <a:rPr lang="zh-HK" altLang="en-US" sz="1200" b="0" i="0" kern="1200" dirty="0">
                <a:solidFill>
                  <a:schemeClr val="tx1"/>
                </a:solidFill>
                <a:effectLst/>
                <a:latin typeface="+mn-lt"/>
                <a:ea typeface="+mn-ea"/>
                <a:cs typeface="+mn-cs"/>
              </a:rPr>
              <a:t>亿</a:t>
            </a:r>
            <a:r>
              <a:rPr lang="en-US" altLang="zh-HK" sz="1200" b="0" i="0" kern="1200" dirty="0">
                <a:solidFill>
                  <a:schemeClr val="tx1"/>
                </a:solidFill>
                <a:effectLst/>
                <a:latin typeface="+mn-lt"/>
                <a:ea typeface="+mn-ea"/>
                <a:cs typeface="+mn-cs"/>
              </a:rPr>
              <a:t>2,000</a:t>
            </a:r>
            <a:r>
              <a:rPr lang="zh-HK" altLang="en-US" sz="1200" b="0" i="0" kern="1200" dirty="0">
                <a:solidFill>
                  <a:schemeClr val="tx1"/>
                </a:solidFill>
                <a:effectLst/>
                <a:latin typeface="+mn-lt"/>
                <a:ea typeface="+mn-ea"/>
                <a:cs typeface="+mn-cs"/>
              </a:rPr>
              <a:t>万立方米</a:t>
            </a:r>
            <a:endParaRPr lang="en-US" altLang="zh-HK"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zh-TW" sz="1200" b="0" i="0" kern="1200" dirty="0">
                <a:solidFill>
                  <a:schemeClr val="tx1"/>
                </a:solidFill>
                <a:effectLst/>
                <a:latin typeface="+mn-lt"/>
                <a:ea typeface="+mn-ea"/>
                <a:cs typeface="+mn-cs"/>
              </a:rPr>
              <a:t>2020</a:t>
            </a:r>
            <a:r>
              <a:rPr lang="zh-TW" altLang="en-US" sz="1200" b="0" i="0" kern="1200" dirty="0">
                <a:solidFill>
                  <a:schemeClr val="tx1"/>
                </a:solidFill>
                <a:effectLst/>
                <a:latin typeface="+mn-lt"/>
                <a:ea typeface="+mn-ea"/>
                <a:cs typeface="+mn-cs"/>
              </a:rPr>
              <a:t>年</a:t>
            </a:r>
            <a:r>
              <a:rPr lang="zh-HK" altLang="en-US" sz="1200" b="0" i="0" kern="1200" dirty="0">
                <a:solidFill>
                  <a:schemeClr val="tx1"/>
                </a:solidFill>
                <a:effectLst/>
                <a:latin typeface="+mn-lt"/>
                <a:ea typeface="+mn-ea"/>
                <a:cs typeface="+mn-cs"/>
              </a:rPr>
              <a:t>供水协议</a:t>
            </a:r>
            <a:r>
              <a:rPr lang="zh-TW" altLang="en-US" sz="1200" b="0" i="0" kern="1200" dirty="0">
                <a:solidFill>
                  <a:schemeClr val="tx1"/>
                </a:solidFill>
                <a:effectLst/>
                <a:latin typeface="+mn-lt"/>
                <a:ea typeface="+mn-ea"/>
                <a:cs typeface="+mn-cs"/>
              </a:rPr>
              <a:t>起，采用「统包扣减」方式弹性供水。香港可按需要输入东江水，如所需的东江水水量低于每年供水量预设上限时，水价会按实际供水量从</a:t>
            </a:r>
            <a:r>
              <a:rPr lang="zh-HK" altLang="en-US" sz="1200" b="0" i="0" kern="1200" dirty="0">
                <a:solidFill>
                  <a:schemeClr val="tx1"/>
                </a:solidFill>
                <a:effectLst/>
                <a:latin typeface="+mn-lt"/>
                <a:ea typeface="+mn-ea"/>
                <a:cs typeface="+mn-cs"/>
              </a:rPr>
              <a:t>每年</a:t>
            </a:r>
            <a:r>
              <a:rPr lang="zh-TW" altLang="en-US" dirty="0"/>
              <a:t>固定总额水价中</a:t>
            </a:r>
            <a:r>
              <a:rPr lang="zh-TW" altLang="en-US" sz="1200" b="0" i="0" kern="1200" dirty="0">
                <a:solidFill>
                  <a:schemeClr val="tx1"/>
                </a:solidFill>
                <a:effectLst/>
                <a:latin typeface="+mn-lt"/>
                <a:ea typeface="+mn-ea"/>
                <a:cs typeface="+mn-cs"/>
              </a:rPr>
              <a:t>扣减。</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教师可带出</a:t>
            </a:r>
            <a:r>
              <a:rPr lang="en-US" altLang="zh-TW" dirty="0"/>
              <a:t>: </a:t>
            </a:r>
            <a:r>
              <a:rPr lang="zh-TW" altLang="en-US" dirty="0"/>
              <a:t>东江水的价格并不便宜，但鉴于稳定的淡水供应极为重要，所以香港亦继续购买宝贵的食水。</a:t>
            </a:r>
          </a:p>
        </p:txBody>
      </p:sp>
      <p:sp>
        <p:nvSpPr>
          <p:cNvPr id="4" name="投影片編號版面配置區 3"/>
          <p:cNvSpPr>
            <a:spLocks noGrp="1"/>
          </p:cNvSpPr>
          <p:nvPr>
            <p:ph type="sldNum" sz="quarter" idx="10"/>
          </p:nvPr>
        </p:nvSpPr>
        <p:spPr/>
        <p:txBody>
          <a:bodyPr/>
          <a:lstStyle/>
          <a:p>
            <a:fld id="{F592C563-31E5-4E5E-8865-EBFC7CC933AC}" type="slidenum">
              <a:rPr lang="zh-TW" altLang="en-US" smtClean="0"/>
              <a:t>8</a:t>
            </a:fld>
            <a:endParaRPr lang="zh-TW" altLang="en-US" dirty="0"/>
          </a:p>
        </p:txBody>
      </p:sp>
    </p:spTree>
    <p:extLst>
      <p:ext uri="{BB962C8B-B14F-4D97-AF65-F5344CB8AC3E}">
        <p14:creationId xmlns:p14="http://schemas.microsoft.com/office/powerpoint/2010/main" val="73530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参考资料</a:t>
            </a:r>
            <a:r>
              <a:rPr lang="en-US"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p>
          <a:p>
            <a:r>
              <a:rPr lang="en-US"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https://www.wsd.gov.hk/tc/water-matters/assets/pdf/WSD_Booklet_TC.pdf </a:t>
            </a:r>
          </a:p>
          <a:p>
            <a:r>
              <a:rPr lang="en-US"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https://m.chinanews.com/wap/detail/chs/zw/8935590.shtml</a:t>
            </a:r>
          </a:p>
          <a:p>
            <a:endParaRPr lang="en-US"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教师可带出</a:t>
            </a:r>
            <a:r>
              <a:rPr lang="en-US"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要感谢国家对香港的支持和关爱，自上世纪</a:t>
            </a:r>
            <a:r>
              <a:rPr lang="en-US"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60</a:t>
            </a:r>
            <a:r>
              <a:rPr lang="zh-TW" altLang="en-US"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年代开始从未间断为香港供应东江水，解决了香港长期缺水的问题，照顾了民生和社会发展所需。</a:t>
            </a:r>
            <a:br>
              <a:rPr lang="zh-TW" altLang="en-US"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br>
            <a:br>
              <a:rPr lang="zh-TW" altLang="en-US"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教师提问</a:t>
            </a:r>
            <a:r>
              <a:rPr lang="en-US"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食水供应真的是无穷无尽，理所当然吗</a:t>
            </a:r>
            <a:r>
              <a:rPr lang="en-US"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有人认为既然我们负担得起，那就不需要节省用水。你同意这观点吗</a:t>
            </a:r>
            <a:r>
              <a:rPr lang="en-US"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br>
              <a:rPr lang="en-US"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br>
            <a:br>
              <a:rPr lang="en-US"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可着学生自由辩论，以检视其想法背后的价值观取向。</a:t>
            </a:r>
            <a:r>
              <a:rPr lang="en-US"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可从气候变化对自然资源的影响、国家安全角度</a:t>
            </a:r>
            <a:r>
              <a:rPr lang="en-US"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水资源安全</a:t>
            </a:r>
            <a:r>
              <a:rPr lang="en-US"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、珍惜资源、责任感等角度引导学生深入思考</a:t>
            </a:r>
            <a:r>
              <a:rPr lang="en-US"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p>
          <a:p>
            <a:endParaRPr lang="en-GB" altLang="zh-TW" dirty="0"/>
          </a:p>
          <a:p>
            <a:endParaRPr lang="zh-TW" altLang="en-US" dirty="0"/>
          </a:p>
          <a:p>
            <a:endParaRPr lang="en-GB" altLang="zh-TW" dirty="0"/>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92C563-31E5-4E5E-8865-EBFC7CC933AC}"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TW" altLang="en-US"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2937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ltLang="zh-TW"/>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TW"/>
              <a:t>Click to edit Master subtitle style</a:t>
            </a:r>
            <a:endParaRPr lang="en-US" dirty="0"/>
          </a:p>
        </p:txBody>
      </p:sp>
      <p:sp>
        <p:nvSpPr>
          <p:cNvPr id="4" name="Date Placeholder 3"/>
          <p:cNvSpPr>
            <a:spLocks noGrp="1"/>
          </p:cNvSpPr>
          <p:nvPr>
            <p:ph type="dt" sz="half" idx="10"/>
          </p:nvPr>
        </p:nvSpPr>
        <p:spPr/>
        <p:txBody>
          <a:bodyPr/>
          <a:lstStyle/>
          <a:p>
            <a:fld id="{8A9434B3-50A7-47B6-BB36-6A0053D0D1B0}" type="datetimeFigureOut">
              <a:rPr lang="zh-TW" altLang="en-US" smtClean="0"/>
              <a:t>2026/1/5</a:t>
            </a:fld>
            <a:endParaRPr lang="zh-TW" altLang="en-US" dirty="0"/>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DEAC50D-26BA-4F10-9A30-446863A82C61}" type="slidenum">
              <a:rPr lang="zh-TW" altLang="en-US" smtClean="0"/>
              <a:t>‹#›</a:t>
            </a:fld>
            <a:endParaRPr lang="zh-TW" altLang="en-US" dirty="0"/>
          </a:p>
        </p:txBody>
      </p:sp>
    </p:spTree>
    <p:extLst>
      <p:ext uri="{BB962C8B-B14F-4D97-AF65-F5344CB8AC3E}">
        <p14:creationId xmlns:p14="http://schemas.microsoft.com/office/powerpoint/2010/main" val="1739466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10"/>
          </p:nvPr>
        </p:nvSpPr>
        <p:spPr/>
        <p:txBody>
          <a:bodyPr/>
          <a:lstStyle/>
          <a:p>
            <a:fld id="{8A9434B3-50A7-47B6-BB36-6A0053D0D1B0}" type="datetimeFigureOut">
              <a:rPr lang="zh-TW" altLang="en-US" smtClean="0"/>
              <a:t>2026/1/5</a:t>
            </a:fld>
            <a:endParaRPr lang="zh-TW" altLang="en-US" dirty="0"/>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DEAC50D-26BA-4F10-9A30-446863A82C61}" type="slidenum">
              <a:rPr lang="zh-TW" altLang="en-US" smtClean="0"/>
              <a:t>‹#›</a:t>
            </a:fld>
            <a:endParaRPr lang="zh-TW" altLang="en-US" dirty="0"/>
          </a:p>
        </p:txBody>
      </p:sp>
    </p:spTree>
    <p:extLst>
      <p:ext uri="{BB962C8B-B14F-4D97-AF65-F5344CB8AC3E}">
        <p14:creationId xmlns:p14="http://schemas.microsoft.com/office/powerpoint/2010/main" val="280724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ltLang="zh-TW"/>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10"/>
          </p:nvPr>
        </p:nvSpPr>
        <p:spPr/>
        <p:txBody>
          <a:bodyPr/>
          <a:lstStyle/>
          <a:p>
            <a:fld id="{8A9434B3-50A7-47B6-BB36-6A0053D0D1B0}" type="datetimeFigureOut">
              <a:rPr lang="zh-TW" altLang="en-US" smtClean="0"/>
              <a:t>2026/1/5</a:t>
            </a:fld>
            <a:endParaRPr lang="zh-TW" altLang="en-US" dirty="0"/>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DEAC50D-26BA-4F10-9A30-446863A82C61}" type="slidenum">
              <a:rPr lang="zh-TW" altLang="en-US" smtClean="0"/>
              <a:t>‹#›</a:t>
            </a:fld>
            <a:endParaRPr lang="zh-TW" altLang="en-US" dirty="0"/>
          </a:p>
        </p:txBody>
      </p:sp>
    </p:spTree>
    <p:extLst>
      <p:ext uri="{BB962C8B-B14F-4D97-AF65-F5344CB8AC3E}">
        <p14:creationId xmlns:p14="http://schemas.microsoft.com/office/powerpoint/2010/main" val="1562220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Content Placeholder 2"/>
          <p:cNvSpPr>
            <a:spLocks noGrp="1"/>
          </p:cNvSpPr>
          <p:nvPr>
            <p:ph idx="1"/>
          </p:nvPr>
        </p:nvSpPr>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10"/>
          </p:nvPr>
        </p:nvSpPr>
        <p:spPr/>
        <p:txBody>
          <a:bodyPr/>
          <a:lstStyle/>
          <a:p>
            <a:fld id="{8A9434B3-50A7-47B6-BB36-6A0053D0D1B0}" type="datetimeFigureOut">
              <a:rPr lang="zh-TW" altLang="en-US" smtClean="0"/>
              <a:t>2026/1/5</a:t>
            </a:fld>
            <a:endParaRPr lang="zh-TW" altLang="en-US" dirty="0"/>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DEAC50D-26BA-4F10-9A30-446863A82C61}" type="slidenum">
              <a:rPr lang="zh-TW" altLang="en-US" smtClean="0"/>
              <a:t>‹#›</a:t>
            </a:fld>
            <a:endParaRPr lang="zh-TW" altLang="en-US" dirty="0"/>
          </a:p>
        </p:txBody>
      </p:sp>
    </p:spTree>
    <p:extLst>
      <p:ext uri="{BB962C8B-B14F-4D97-AF65-F5344CB8AC3E}">
        <p14:creationId xmlns:p14="http://schemas.microsoft.com/office/powerpoint/2010/main" val="793781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zh-TW"/>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TW"/>
              <a:t>Edit Master text styles</a:t>
            </a:r>
          </a:p>
        </p:txBody>
      </p:sp>
      <p:sp>
        <p:nvSpPr>
          <p:cNvPr id="4" name="Date Placeholder 3"/>
          <p:cNvSpPr>
            <a:spLocks noGrp="1"/>
          </p:cNvSpPr>
          <p:nvPr>
            <p:ph type="dt" sz="half" idx="10"/>
          </p:nvPr>
        </p:nvSpPr>
        <p:spPr/>
        <p:txBody>
          <a:bodyPr/>
          <a:lstStyle/>
          <a:p>
            <a:fld id="{8A9434B3-50A7-47B6-BB36-6A0053D0D1B0}" type="datetimeFigureOut">
              <a:rPr lang="zh-TW" altLang="en-US" smtClean="0"/>
              <a:t>2026/1/5</a:t>
            </a:fld>
            <a:endParaRPr lang="zh-TW" altLang="en-US" dirty="0"/>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DEAC50D-26BA-4F10-9A30-446863A82C61}" type="slidenum">
              <a:rPr lang="zh-TW" altLang="en-US" smtClean="0"/>
              <a:t>‹#›</a:t>
            </a:fld>
            <a:endParaRPr lang="zh-TW" altLang="en-US" dirty="0"/>
          </a:p>
        </p:txBody>
      </p:sp>
    </p:spTree>
    <p:extLst>
      <p:ext uri="{BB962C8B-B14F-4D97-AF65-F5344CB8AC3E}">
        <p14:creationId xmlns:p14="http://schemas.microsoft.com/office/powerpoint/2010/main" val="7499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5" name="Date Placeholder 4"/>
          <p:cNvSpPr>
            <a:spLocks noGrp="1"/>
          </p:cNvSpPr>
          <p:nvPr>
            <p:ph type="dt" sz="half" idx="10"/>
          </p:nvPr>
        </p:nvSpPr>
        <p:spPr/>
        <p:txBody>
          <a:bodyPr/>
          <a:lstStyle/>
          <a:p>
            <a:fld id="{8A9434B3-50A7-47B6-BB36-6A0053D0D1B0}" type="datetimeFigureOut">
              <a:rPr lang="zh-TW" altLang="en-US" smtClean="0"/>
              <a:t>2026/1/5</a:t>
            </a:fld>
            <a:endParaRPr lang="zh-TW" altLang="en-US" dirty="0"/>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DEAC50D-26BA-4F10-9A30-446863A82C61}" type="slidenum">
              <a:rPr lang="zh-TW" altLang="en-US" smtClean="0"/>
              <a:t>‹#›</a:t>
            </a:fld>
            <a:endParaRPr lang="zh-TW" altLang="en-US" dirty="0"/>
          </a:p>
        </p:txBody>
      </p:sp>
    </p:spTree>
    <p:extLst>
      <p:ext uri="{BB962C8B-B14F-4D97-AF65-F5344CB8AC3E}">
        <p14:creationId xmlns:p14="http://schemas.microsoft.com/office/powerpoint/2010/main" val="369943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zh-TW"/>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7" name="Date Placeholder 6"/>
          <p:cNvSpPr>
            <a:spLocks noGrp="1"/>
          </p:cNvSpPr>
          <p:nvPr>
            <p:ph type="dt" sz="half" idx="10"/>
          </p:nvPr>
        </p:nvSpPr>
        <p:spPr/>
        <p:txBody>
          <a:bodyPr/>
          <a:lstStyle/>
          <a:p>
            <a:fld id="{8A9434B3-50A7-47B6-BB36-6A0053D0D1B0}" type="datetimeFigureOut">
              <a:rPr lang="zh-TW" altLang="en-US" smtClean="0"/>
              <a:t>2026/1/5</a:t>
            </a:fld>
            <a:endParaRPr lang="zh-TW" altLang="en-US" dirty="0"/>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DEAC50D-26BA-4F10-9A30-446863A82C61}" type="slidenum">
              <a:rPr lang="zh-TW" altLang="en-US" smtClean="0"/>
              <a:t>‹#›</a:t>
            </a:fld>
            <a:endParaRPr lang="zh-TW" altLang="en-US" dirty="0"/>
          </a:p>
        </p:txBody>
      </p:sp>
    </p:spTree>
    <p:extLst>
      <p:ext uri="{BB962C8B-B14F-4D97-AF65-F5344CB8AC3E}">
        <p14:creationId xmlns:p14="http://schemas.microsoft.com/office/powerpoint/2010/main" val="388721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Date Placeholder 2"/>
          <p:cNvSpPr>
            <a:spLocks noGrp="1"/>
          </p:cNvSpPr>
          <p:nvPr>
            <p:ph type="dt" sz="half" idx="10"/>
          </p:nvPr>
        </p:nvSpPr>
        <p:spPr/>
        <p:txBody>
          <a:bodyPr/>
          <a:lstStyle/>
          <a:p>
            <a:fld id="{8A9434B3-50A7-47B6-BB36-6A0053D0D1B0}" type="datetimeFigureOut">
              <a:rPr lang="zh-TW" altLang="en-US" smtClean="0"/>
              <a:t>2026/1/5</a:t>
            </a:fld>
            <a:endParaRPr lang="zh-TW" altLang="en-US" dirty="0"/>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DEAC50D-26BA-4F10-9A30-446863A82C61}" type="slidenum">
              <a:rPr lang="zh-TW" altLang="en-US" smtClean="0"/>
              <a:t>‹#›</a:t>
            </a:fld>
            <a:endParaRPr lang="zh-TW" altLang="en-US" dirty="0"/>
          </a:p>
        </p:txBody>
      </p:sp>
    </p:spTree>
    <p:extLst>
      <p:ext uri="{BB962C8B-B14F-4D97-AF65-F5344CB8AC3E}">
        <p14:creationId xmlns:p14="http://schemas.microsoft.com/office/powerpoint/2010/main" val="55006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434B3-50A7-47B6-BB36-6A0053D0D1B0}" type="datetimeFigureOut">
              <a:rPr lang="zh-TW" altLang="en-US" smtClean="0"/>
              <a:t>2026/1/5</a:t>
            </a:fld>
            <a:endParaRPr lang="zh-TW" altLang="en-US" dirty="0"/>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DEAC50D-26BA-4F10-9A30-446863A82C61}" type="slidenum">
              <a:rPr lang="zh-TW" altLang="en-US" smtClean="0"/>
              <a:t>‹#›</a:t>
            </a:fld>
            <a:endParaRPr lang="zh-TW" altLang="en-US" dirty="0"/>
          </a:p>
        </p:txBody>
      </p:sp>
    </p:spTree>
    <p:extLst>
      <p:ext uri="{BB962C8B-B14F-4D97-AF65-F5344CB8AC3E}">
        <p14:creationId xmlns:p14="http://schemas.microsoft.com/office/powerpoint/2010/main" val="2737163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TW"/>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Edit Master text styles</a:t>
            </a:r>
          </a:p>
        </p:txBody>
      </p:sp>
      <p:sp>
        <p:nvSpPr>
          <p:cNvPr id="5" name="Date Placeholder 4"/>
          <p:cNvSpPr>
            <a:spLocks noGrp="1"/>
          </p:cNvSpPr>
          <p:nvPr>
            <p:ph type="dt" sz="half" idx="10"/>
          </p:nvPr>
        </p:nvSpPr>
        <p:spPr/>
        <p:txBody>
          <a:bodyPr/>
          <a:lstStyle/>
          <a:p>
            <a:fld id="{8A9434B3-50A7-47B6-BB36-6A0053D0D1B0}" type="datetimeFigureOut">
              <a:rPr lang="zh-TW" altLang="en-US" smtClean="0"/>
              <a:t>2026/1/5</a:t>
            </a:fld>
            <a:endParaRPr lang="zh-TW" altLang="en-US" dirty="0"/>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DEAC50D-26BA-4F10-9A30-446863A82C61}" type="slidenum">
              <a:rPr lang="zh-TW" altLang="en-US" smtClean="0"/>
              <a:t>‹#›</a:t>
            </a:fld>
            <a:endParaRPr lang="zh-TW" altLang="en-US" dirty="0"/>
          </a:p>
        </p:txBody>
      </p:sp>
    </p:spTree>
    <p:extLst>
      <p:ext uri="{BB962C8B-B14F-4D97-AF65-F5344CB8AC3E}">
        <p14:creationId xmlns:p14="http://schemas.microsoft.com/office/powerpoint/2010/main" val="357874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TW"/>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dirty="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Edit Master text styles</a:t>
            </a:r>
          </a:p>
        </p:txBody>
      </p:sp>
      <p:sp>
        <p:nvSpPr>
          <p:cNvPr id="5" name="Date Placeholder 4"/>
          <p:cNvSpPr>
            <a:spLocks noGrp="1"/>
          </p:cNvSpPr>
          <p:nvPr>
            <p:ph type="dt" sz="half" idx="10"/>
          </p:nvPr>
        </p:nvSpPr>
        <p:spPr/>
        <p:txBody>
          <a:bodyPr/>
          <a:lstStyle/>
          <a:p>
            <a:fld id="{8A9434B3-50A7-47B6-BB36-6A0053D0D1B0}" type="datetimeFigureOut">
              <a:rPr lang="zh-TW" altLang="en-US" smtClean="0"/>
              <a:t>2026/1/5</a:t>
            </a:fld>
            <a:endParaRPr lang="zh-TW" altLang="en-US" dirty="0"/>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DEAC50D-26BA-4F10-9A30-446863A82C61}" type="slidenum">
              <a:rPr lang="zh-TW" altLang="en-US" smtClean="0"/>
              <a:t>‹#›</a:t>
            </a:fld>
            <a:endParaRPr lang="zh-TW" altLang="en-US" dirty="0"/>
          </a:p>
        </p:txBody>
      </p:sp>
    </p:spTree>
    <p:extLst>
      <p:ext uri="{BB962C8B-B14F-4D97-AF65-F5344CB8AC3E}">
        <p14:creationId xmlns:p14="http://schemas.microsoft.com/office/powerpoint/2010/main" val="46840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TW"/>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434B3-50A7-47B6-BB36-6A0053D0D1B0}" type="datetimeFigureOut">
              <a:rPr lang="zh-TW" altLang="en-US" smtClean="0"/>
              <a:t>2026/1/5</a:t>
            </a:fld>
            <a:endParaRPr lang="zh-TW"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AC50D-26BA-4F10-9A30-446863A82C61}" type="slidenum">
              <a:rPr lang="zh-TW" altLang="en-US" smtClean="0"/>
              <a:t>‹#›</a:t>
            </a:fld>
            <a:endParaRPr lang="zh-TW" altLang="en-US" dirty="0"/>
          </a:p>
        </p:txBody>
      </p:sp>
    </p:spTree>
    <p:extLst>
      <p:ext uri="{BB962C8B-B14F-4D97-AF65-F5344CB8AC3E}">
        <p14:creationId xmlns:p14="http://schemas.microsoft.com/office/powerpoint/2010/main" val="190212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youtube.com/watch?v=6OV6_lMhEu8" TargetMode="External"/><Relationship Id="rId4" Type="http://schemas.openxmlformats.org/officeDocument/2006/relationships/hyperlink" Target="http://www.waterconservation.gov.hk/tc/why-save-water/climate-chang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edu.unicef.org.hk/zh-HK/global-goal" TargetMode="External"/><Relationship Id="rId4" Type="http://schemas.openxmlformats.org/officeDocument/2006/relationships/hyperlink" Target="http://www.waterconservation.gov.hk/tc/at-home/how-to-read-water-bill/index.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sed.gov.hk/national_security/index.php?l=tc&amp;a=national_security_main_foc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s://www.nsed.gov.hk/national_security/index.php?l=tc&amp;a=national_security_main_foc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jcwise.hk/calculator/home" TargetMode="External"/><Relationship Id="rId5" Type="http://schemas.openxmlformats.org/officeDocument/2006/relationships/image" Target="../media/image26.png"/><Relationship Id="rId4" Type="http://schemas.openxmlformats.org/officeDocument/2006/relationships/hyperlink" Target="http://www.waterconservation.hk/tc/at-school/secondary-school/water-and-society/steam-activity/index.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waterconservation.gov.hk/tc/why-save-water/virtual-water/index.html" TargetMode="Externa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5.jpeg"/><Relationship Id="rId7"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s://www.wsd.gov.hk/tc/home/highlights/index_id_104.html" TargetMode="External"/><Relationship Id="rId4" Type="http://schemas.openxmlformats.org/officeDocument/2006/relationships/image" Target="../media/image32.jpeg"/><Relationship Id="rId9"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hyperlink" Target="https://www.wsd.gov.hk/tc/home/highlights/index_id_104.html" TargetMode="Externa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edb.gov.hk/tc/curriculum-development/kla/chi-edu/chinese-culture/chi-culture-main.html" TargetMode="Externa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chinanews.com.cn/news/2004/2004-11-13/26/505552.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home.china.com.cn/txt/2015-05/26/content_7934400.ht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sdgs.un.org/zh/goals/goal6" TargetMode="External"/><Relationship Id="rId3" Type="http://schemas.openxmlformats.org/officeDocument/2006/relationships/image" Target="../media/image25.jpeg"/><Relationship Id="rId7" Type="http://schemas.openxmlformats.org/officeDocument/2006/relationships/hyperlink" Target="http://qgjsb.mwr.gov.c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waterconservation.gov.hk/tc/home/index.html" TargetMode="External"/><Relationship Id="rId5" Type="http://schemas.openxmlformats.org/officeDocument/2006/relationships/hyperlink" Target="https://www.wsd.gov.hk/tc/core-businesses/water-resources/index.html" TargetMode="External"/><Relationship Id="rId4" Type="http://schemas.openxmlformats.org/officeDocument/2006/relationships/hyperlink" Target="https://www.youtube.com/channel/UCBNvKbiFPLoawj7rZeDInmw"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https://www.wsd.gov.hk/tc/home/highlights/index_id_104.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h2opecentre.gov.hk/tc/home/index.html" TargetMode="External"/><Relationship Id="rId5" Type="http://schemas.openxmlformats.org/officeDocument/2006/relationships/hyperlink" Target="http://www.waterconservation.gov.hk/tc/at-school/cherish-water-primary-school/index.html" TargetMode="External"/><Relationship Id="rId4" Type="http://schemas.openxmlformats.org/officeDocument/2006/relationships/hyperlink" Target="http://www.waterconservation.hk/tc/at-school/secondary-school/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wsd.gov.hk/filemanager/en/content_1933/Calender%202021_v7.mp4"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waterconservation.gov.hk/tc/at-school/secondary-school/water-resources-in-hk/local-yield/index.html" TargetMode="External"/><Relationship Id="rId4" Type="http://schemas.openxmlformats.org/officeDocument/2006/relationships/hyperlink" Target="https://www.waterconservation.gov.hk/sc/at-school/secondary-school/water-resources-in-hk/local-yield/index.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www.devb.gov.hk/filemanager/sc/content_1044/20231210_07.html" TargetMode="External"/><Relationship Id="rId4" Type="http://schemas.openxmlformats.org/officeDocument/2006/relationships/hyperlink" Target="https://www.wsd.gov.hk/filemanager/en/share/pdf/DJW_Leaflet-c.pdf" TargetMode="External"/><Relationship Id="rId9" Type="http://schemas.openxmlformats.org/officeDocument/2006/relationships/hyperlink" Target="http://www.locpg.gov.cn/jsdt/2021-04/25/c_1211127008.ht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waterconservation.hk/tc/at-school/secondary-school/water-resources-in-hk/dongjiang-water-supply/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mm.edcity.hk/media/1_mcklesc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6249" y="184832"/>
            <a:ext cx="7877175" cy="2347912"/>
          </a:xfrm>
        </p:spPr>
        <p:txBody>
          <a:bodyPr>
            <a:normAutofit fontScale="90000"/>
          </a:bodyPr>
          <a:lstStyle/>
          <a:p>
            <a:pPr algn="l"/>
            <a:r>
              <a:rPr lang="zh-TW" altLang="en-US" sz="4900" b="1" dirty="0">
                <a:solidFill>
                  <a:schemeClr val="accent1">
                    <a:lumMod val="75000"/>
                  </a:schemeClr>
                </a:solidFill>
                <a:latin typeface="標楷體" panose="03000509000000000000" pitchFamily="65" charset="-120"/>
                <a:ea typeface="標楷體" panose="03000509000000000000" pitchFamily="65" charset="-120"/>
              </a:rPr>
              <a:t>「生活事件」教案</a:t>
            </a:r>
            <a:br>
              <a:rPr lang="en-GB" altLang="zh-TW" sz="4400" b="1" dirty="0">
                <a:solidFill>
                  <a:schemeClr val="accent1">
                    <a:lumMod val="75000"/>
                  </a:schemeClr>
                </a:solidFill>
                <a:latin typeface="標楷體" panose="03000509000000000000" pitchFamily="65" charset="-120"/>
                <a:ea typeface="標楷體" panose="03000509000000000000" pitchFamily="65" charset="-120"/>
              </a:rPr>
            </a:br>
            <a:br>
              <a:rPr lang="en-US" altLang="zh-TW" b="1" dirty="0">
                <a:solidFill>
                  <a:schemeClr val="accent1">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US" sz="69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饮水思源．点滴是惜</a:t>
            </a:r>
          </a:p>
        </p:txBody>
      </p:sp>
      <p:sp>
        <p:nvSpPr>
          <p:cNvPr id="3" name="Subtitle 2"/>
          <p:cNvSpPr>
            <a:spLocks noGrp="1"/>
          </p:cNvSpPr>
          <p:nvPr>
            <p:ph type="subTitle" idx="1"/>
          </p:nvPr>
        </p:nvSpPr>
        <p:spPr>
          <a:xfrm>
            <a:off x="5059030" y="4935146"/>
            <a:ext cx="3962400" cy="1428750"/>
          </a:xfrm>
        </p:spPr>
        <p:txBody>
          <a:bodyPr>
            <a:normAutofit fontScale="92500"/>
          </a:bodyPr>
          <a:lstStyle/>
          <a:p>
            <a:pPr algn="r"/>
            <a:r>
              <a:rPr lang="zh-TW" altLang="en-US" sz="18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价值观教育 （可持续发展教育）</a:t>
            </a:r>
            <a:endParaRPr lang="en-US" altLang="zh-TW" sz="18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algn="r"/>
            <a:r>
              <a:rPr lang="zh-TW" altLang="en-US" sz="18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高小至初中</a:t>
            </a:r>
            <a:endParaRPr lang="en-GB" altLang="zh-TW" sz="18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algn="r"/>
            <a:r>
              <a:rPr lang="zh-TW" altLang="en-US" sz="18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教育局 德育、公民及国民教育组 </a:t>
            </a:r>
            <a:r>
              <a:rPr lang="en-US" altLang="zh-TW" sz="1800" b="1" dirty="0">
                <a:solidFill>
                  <a:srgbClr val="0070C0"/>
                </a:solidFill>
                <a:latin typeface="+mj-lt"/>
                <a:ea typeface="標楷體" panose="03000509000000000000" pitchFamily="65" charset="-120"/>
                <a:cs typeface="Times New Roman" panose="02020603050405020304" pitchFamily="18" charset="0"/>
              </a:rPr>
              <a:t>1</a:t>
            </a:r>
            <a:r>
              <a:rPr lang="zh-TW" altLang="en-US" sz="18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制作   </a:t>
            </a:r>
          </a:p>
          <a:p>
            <a:pPr algn="r"/>
            <a:r>
              <a:rPr lang="en-US" altLang="zh-TW" sz="18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18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月</a:t>
            </a:r>
          </a:p>
        </p:txBody>
      </p:sp>
      <p:sp>
        <p:nvSpPr>
          <p:cNvPr id="4" name="文字方塊 4"/>
          <p:cNvSpPr txBox="1"/>
          <p:nvPr/>
        </p:nvSpPr>
        <p:spPr>
          <a:xfrm>
            <a:off x="7210097" y="6596390"/>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737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167" y="257175"/>
            <a:ext cx="8627382" cy="1386679"/>
          </a:xfrm>
        </p:spPr>
        <p:txBody>
          <a:bodyPr>
            <a:normAutofit fontScale="90000"/>
          </a:bodyPr>
          <a:lstStyle/>
          <a:p>
            <a:r>
              <a:rPr lang="zh-TW" altLang="en-US" sz="3100" dirty="0">
                <a:solidFill>
                  <a:srgbClr val="000099"/>
                </a:solidFill>
                <a:latin typeface="Times" panose="02020603050405020304" pitchFamily="18" charset="0"/>
                <a:ea typeface="標楷體" panose="03000509000000000000" pitchFamily="65" charset="-120"/>
                <a:cs typeface="+mn-cs"/>
              </a:rPr>
              <a:t>思考方向：</a:t>
            </a:r>
            <a:br>
              <a:rPr lang="en-GB" altLang="zh-TW" sz="2800" b="1" dirty="0">
                <a:solidFill>
                  <a:srgbClr val="008000"/>
                </a:solidFill>
                <a:latin typeface="標楷體" panose="03000509000000000000" pitchFamily="65" charset="-120"/>
                <a:ea typeface="標楷體" panose="03000509000000000000" pitchFamily="65" charset="-120"/>
              </a:rPr>
            </a:br>
            <a:br>
              <a:rPr lang="en-GB" altLang="zh-TW" sz="2800" b="1" dirty="0">
                <a:solidFill>
                  <a:srgbClr val="0070C0"/>
                </a:solidFill>
                <a:latin typeface="標楷體" panose="03000509000000000000" pitchFamily="65" charset="-120"/>
                <a:ea typeface="標楷體" panose="03000509000000000000" pitchFamily="65" charset="-120"/>
              </a:rPr>
            </a:br>
            <a:r>
              <a:rPr lang="zh-TW" altLang="en-US" sz="3300" b="1" dirty="0">
                <a:solidFill>
                  <a:srgbClr val="0070C0"/>
                </a:solidFill>
                <a:latin typeface="標楷體" panose="03000509000000000000" pitchFamily="65" charset="-120"/>
                <a:ea typeface="標楷體" panose="03000509000000000000" pitchFamily="65" charset="-120"/>
              </a:rPr>
              <a:t>若现时不习惯节约用水，长远来说会有什么影响？</a:t>
            </a:r>
          </a:p>
        </p:txBody>
      </p:sp>
      <p:pic>
        <p:nvPicPr>
          <p:cNvPr id="3074" name="Picture 2" descr="https://www.waterconservation.gov.hk/filemanager/en/content_12/pic-2-2-1-hong-kong-climate-c.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5167" y="1796968"/>
            <a:ext cx="4998358" cy="36703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96063" y="6251833"/>
            <a:ext cx="2647937" cy="261610"/>
          </a:xfrm>
          <a:prstGeom prst="rect">
            <a:avLst/>
          </a:prstGeom>
        </p:spPr>
        <p:txBody>
          <a:bodyPr wrap="square">
            <a:spAutoFit/>
          </a:bodyPr>
          <a:lstStyle/>
          <a:p>
            <a:r>
              <a:rPr lang="zh-HK" altLang="en-US" sz="1100" dirty="0">
                <a:latin typeface="Times New Roman" panose="02020603050405020304" pitchFamily="18" charset="0"/>
                <a:cs typeface="Times New Roman" panose="02020603050405020304" pitchFamily="18" charset="0"/>
              </a:rPr>
              <a:t>图片来源：</a:t>
            </a:r>
            <a:r>
              <a:rPr lang="zh-TW" altLang="en-US" sz="1100" dirty="0">
                <a:latin typeface="Times New Roman" panose="02020603050405020304" pitchFamily="18" charset="0"/>
                <a:cs typeface="Times New Roman" panose="02020603050405020304" pitchFamily="18" charset="0"/>
                <a:hlinkClick r:id="rId4"/>
              </a:rPr>
              <a:t>水务署</a:t>
            </a:r>
            <a:r>
              <a:rPr lang="zh-CN" altLang="en-US" sz="11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pic>
        <p:nvPicPr>
          <p:cNvPr id="7" name="Picture 6">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38775" y="4103944"/>
            <a:ext cx="3533774" cy="1987748"/>
          </a:xfrm>
          <a:prstGeom prst="rect">
            <a:avLst/>
          </a:prstGeom>
        </p:spPr>
      </p:pic>
    </p:spTree>
    <p:extLst>
      <p:ext uri="{BB962C8B-B14F-4D97-AF65-F5344CB8AC3E}">
        <p14:creationId xmlns:p14="http://schemas.microsoft.com/office/powerpoint/2010/main" val="174886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94" y="52203"/>
            <a:ext cx="8717755" cy="2152677"/>
          </a:xfrm>
        </p:spPr>
        <p:txBody>
          <a:bodyPr>
            <a:normAutofit/>
          </a:bodyPr>
          <a:lstStyle/>
          <a:p>
            <a:r>
              <a:rPr lang="zh-TW" altLang="en-US" sz="3000" b="1" dirty="0">
                <a:solidFill>
                  <a:srgbClr val="0070C0"/>
                </a:solidFill>
                <a:latin typeface="標楷體" panose="03000509000000000000" pitchFamily="65" charset="-120"/>
                <a:ea typeface="標楷體" panose="03000509000000000000" pitchFamily="65" charset="-120"/>
              </a:rPr>
              <a:t>有节制地用水，在能满足自身需要的同时，不但可节省水费，更</a:t>
            </a:r>
            <a:r>
              <a:rPr lang="zh-CN" altLang="en-US" sz="3000" b="1" dirty="0">
                <a:solidFill>
                  <a:srgbClr val="0070C0"/>
                </a:solidFill>
                <a:latin typeface="標楷體" panose="03000509000000000000" pitchFamily="65" charset="-120"/>
                <a:ea typeface="標楷體" panose="03000509000000000000" pitchFamily="65" charset="-120"/>
              </a:rPr>
              <a:t>有利</a:t>
            </a:r>
            <a:r>
              <a:rPr lang="zh-TW" altLang="en-US" sz="3000" b="1" dirty="0">
                <a:solidFill>
                  <a:srgbClr val="0070C0"/>
                </a:solidFill>
                <a:latin typeface="標楷體" panose="03000509000000000000" pitchFamily="65" charset="-120"/>
                <a:ea typeface="標楷體" panose="03000509000000000000" pitchFamily="65" charset="-120"/>
              </a:rPr>
              <a:t>环境及自然资源的</a:t>
            </a:r>
            <a:r>
              <a:rPr lang="zh-CN" altLang="en-US" sz="3000" b="1" dirty="0">
                <a:solidFill>
                  <a:srgbClr val="0070C0"/>
                </a:solidFill>
                <a:latin typeface="標楷體" panose="03000509000000000000" pitchFamily="65" charset="-120"/>
                <a:ea typeface="標楷體" panose="03000509000000000000" pitchFamily="65" charset="-120"/>
              </a:rPr>
              <a:t>保育</a:t>
            </a:r>
            <a:r>
              <a:rPr lang="zh-TW" altLang="en-US" sz="3000" b="1" dirty="0">
                <a:solidFill>
                  <a:srgbClr val="0070C0"/>
                </a:solidFill>
                <a:latin typeface="標楷體" panose="03000509000000000000" pitchFamily="65" charset="-120"/>
                <a:ea typeface="標楷體" panose="03000509000000000000" pitchFamily="65" charset="-120"/>
              </a:rPr>
              <a:t>，为地球及人类社会，以至国家的可持续发展作出贡献。</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381369" y="3495468"/>
            <a:ext cx="2571936" cy="3080343"/>
          </a:xfrm>
        </p:spPr>
      </p:pic>
      <p:sp>
        <p:nvSpPr>
          <p:cNvPr id="5" name="文字方塊 4"/>
          <p:cNvSpPr txBox="1"/>
          <p:nvPr/>
        </p:nvSpPr>
        <p:spPr>
          <a:xfrm>
            <a:off x="5130800" y="6575811"/>
            <a:ext cx="402371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zh-TW" altLang="en-US" sz="1100" dirty="0">
                <a:latin typeface="Times New Roman" panose="02020603050405020304" pitchFamily="18" charset="0"/>
                <a:cs typeface="Times New Roman" panose="02020603050405020304" pitchFamily="18" charset="0"/>
                <a:hlinkClick r:id="rId4"/>
              </a:rPr>
              <a:t>水务署</a:t>
            </a:r>
            <a:r>
              <a:rPr lang="zh-TW" altLang="en-US" sz="1100" dirty="0">
                <a:latin typeface="Times New Roman" panose="02020603050405020304" pitchFamily="18" charset="0"/>
                <a:cs typeface="Times New Roman" panose="02020603050405020304" pitchFamily="18" charset="0"/>
              </a:rPr>
              <a:t>、</a:t>
            </a:r>
            <a:r>
              <a:rPr lang="zh-TW" altLang="en-US" sz="1100" dirty="0">
                <a:latin typeface="Times New Roman" panose="02020603050405020304" pitchFamily="18" charset="0"/>
                <a:cs typeface="Times New Roman" panose="02020603050405020304" pitchFamily="18" charset="0"/>
                <a:hlinkClick r:id="rId5"/>
              </a:rPr>
              <a:t>联合国可持续发展目标</a:t>
            </a:r>
            <a:r>
              <a:rPr lang="zh-TW" altLang="en-US" sz="1100" dirty="0">
                <a:latin typeface="Times New Roman" panose="02020603050405020304" pitchFamily="18" charset="0"/>
                <a:cs typeface="Times New Roman" panose="02020603050405020304" pitchFamily="18" charset="0"/>
              </a:rPr>
              <a:t>、</a:t>
            </a:r>
            <a:r>
              <a:rPr lang="en-US" altLang="zh-HK" sz="1100" dirty="0">
                <a:latin typeface="Times New Roman" panose="02020603050405020304" pitchFamily="18" charset="0"/>
                <a:cs typeface="Times New Roman" panose="02020603050405020304" pitchFamily="18" charset="0"/>
              </a:rPr>
              <a:t>www.freepik.com</a:t>
            </a:r>
            <a:endParaRPr lang="zh-HK" altLang="en-US" sz="1100" dirty="0">
              <a:latin typeface="Times New Roman" panose="02020603050405020304" pitchFamily="18" charset="0"/>
              <a:cs typeface="Times New Roman" panose="02020603050405020304" pitchFamily="18" charset="0"/>
            </a:endParaRPr>
          </a:p>
        </p:txBody>
      </p:sp>
      <p:pic>
        <p:nvPicPr>
          <p:cNvPr id="1026" name="Picture 2" descr="https://www.waterconservation.gov.hk/filemanager/en/content_26/Water-Bill-chi.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6695" y="2333625"/>
            <a:ext cx="4370931" cy="43709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29338" y="2517802"/>
            <a:ext cx="2609636" cy="2943198"/>
          </a:xfrm>
          <a:prstGeom prst="rect">
            <a:avLst/>
          </a:prstGeom>
        </p:spPr>
      </p:pic>
    </p:spTree>
    <p:extLst>
      <p:ext uri="{BB962C8B-B14F-4D97-AF65-F5344CB8AC3E}">
        <p14:creationId xmlns:p14="http://schemas.microsoft.com/office/powerpoint/2010/main" val="3766782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04825" y="5850902"/>
            <a:ext cx="8639175" cy="1789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3200" b="1" dirty="0">
                <a:solidFill>
                  <a:srgbClr val="000099"/>
                </a:solidFill>
                <a:latin typeface="Times" panose="02020603050405020304" pitchFamily="18" charset="0"/>
                <a:ea typeface="標楷體" panose="03000509000000000000" pitchFamily="65" charset="-120"/>
              </a:rPr>
              <a:t>节约用水，可配合国家安全哪些重点领域？</a:t>
            </a:r>
            <a:endParaRPr lang="en-US" altLang="zh-TW" sz="3200" b="1" dirty="0">
              <a:solidFill>
                <a:srgbClr val="000099"/>
              </a:solidFill>
              <a:latin typeface="Times" panose="02020603050405020304" pitchFamily="18" charset="0"/>
              <a:ea typeface="標楷體" panose="03000509000000000000" pitchFamily="65" charset="-120"/>
            </a:endParaRPr>
          </a:p>
        </p:txBody>
      </p:sp>
      <p:sp>
        <p:nvSpPr>
          <p:cNvPr id="5" name="Rectangle 4"/>
          <p:cNvSpPr/>
          <p:nvPr/>
        </p:nvSpPr>
        <p:spPr>
          <a:xfrm>
            <a:off x="7175499" y="6541786"/>
            <a:ext cx="2038201" cy="261610"/>
          </a:xfrm>
          <a:prstGeom prst="rect">
            <a:avLst/>
          </a:prstGeom>
        </p:spPr>
        <p:txBody>
          <a:bodyPr wrap="square">
            <a:spAutoFit/>
          </a:bodyPr>
          <a:lstStyle/>
          <a:p>
            <a:r>
              <a:rPr lang="zh-HK" altLang="en-US" sz="1100" dirty="0">
                <a:latin typeface="Times New Roman" panose="02020603050405020304" pitchFamily="18" charset="0"/>
                <a:cs typeface="Times New Roman" panose="02020603050405020304" pitchFamily="18" charset="0"/>
              </a:rPr>
              <a:t>图片来源：</a:t>
            </a:r>
            <a:r>
              <a:rPr lang="en-US" altLang="zh-HK" sz="1100" dirty="0">
                <a:latin typeface="Times New Roman" panose="02020603050405020304" pitchFamily="18" charset="0"/>
                <a:cs typeface="Times New Roman" panose="02020603050405020304" pitchFamily="18" charset="0"/>
              </a:rPr>
              <a:t>www.freepik.com</a:t>
            </a:r>
            <a:endParaRPr lang="zh-HK" altLang="en-US" sz="1100" dirty="0">
              <a:latin typeface="Times New Roman" panose="02020603050405020304" pitchFamily="18" charset="0"/>
              <a:cs typeface="Times New Roman" panose="02020603050405020304" pitchFamily="18" charset="0"/>
            </a:endParaRPr>
          </a:p>
        </p:txBody>
      </p:sp>
      <p:sp>
        <p:nvSpPr>
          <p:cNvPr id="7" name="Rectangle 6"/>
          <p:cNvSpPr/>
          <p:nvPr/>
        </p:nvSpPr>
        <p:spPr>
          <a:xfrm>
            <a:off x="6900222" y="6345578"/>
            <a:ext cx="2159566" cy="261610"/>
          </a:xfrm>
          <a:prstGeom prst="rect">
            <a:avLst/>
          </a:prstGeom>
        </p:spPr>
        <p:txBody>
          <a:bodyPr wrap="none">
            <a:spAutoFit/>
          </a:bodyPr>
          <a:lstStyle/>
          <a:p>
            <a:r>
              <a:rPr lang="zh-TW" altLang="en-US" sz="1100" dirty="0">
                <a:latin typeface="Times New Roman" panose="02020603050405020304" pitchFamily="18" charset="0"/>
                <a:cs typeface="Times New Roman" panose="02020603050405020304" pitchFamily="18" charset="0"/>
              </a:rPr>
              <a:t>资料来源：</a:t>
            </a:r>
            <a:r>
              <a:rPr lang="zh-TW" altLang="en-US" sz="1100" dirty="0">
                <a:latin typeface="Times New Roman" panose="02020603050405020304" pitchFamily="18" charset="0"/>
                <a:cs typeface="Times New Roman" panose="02020603050405020304" pitchFamily="18" charset="0"/>
                <a:hlinkClick r:id="rId3"/>
              </a:rPr>
              <a:t>全民国家安全教育日</a:t>
            </a:r>
            <a:endParaRPr lang="zh-HK" altLang="en-US" sz="1100" dirty="0">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6CED0A1B-A201-4FBA-AC92-D7E2E5CDD82D}"/>
              </a:ext>
            </a:extLst>
          </p:cNvPr>
          <p:cNvPicPr>
            <a:picLocks noChangeAspect="1"/>
          </p:cNvPicPr>
          <p:nvPr/>
        </p:nvPicPr>
        <p:blipFill>
          <a:blip r:embed="rId4"/>
          <a:stretch>
            <a:fillRect/>
          </a:stretch>
        </p:blipFill>
        <p:spPr>
          <a:xfrm>
            <a:off x="865481" y="291124"/>
            <a:ext cx="7413037" cy="5559778"/>
          </a:xfrm>
          <a:prstGeom prst="rect">
            <a:avLst/>
          </a:prstGeom>
        </p:spPr>
      </p:pic>
    </p:spTree>
    <p:extLst>
      <p:ext uri="{BB962C8B-B14F-4D97-AF65-F5344CB8AC3E}">
        <p14:creationId xmlns:p14="http://schemas.microsoft.com/office/powerpoint/2010/main" val="3085643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7"/>
            <a:ext cx="7010746" cy="1011414"/>
          </a:xfrm>
        </p:spPr>
        <p:txBody>
          <a:bodyPr>
            <a:normAutofit/>
          </a:bodyPr>
          <a:lstStyle/>
          <a:p>
            <a:r>
              <a:rPr lang="zh-TW" altLang="en-US" sz="2800" b="1" dirty="0">
                <a:solidFill>
                  <a:srgbClr val="000099"/>
                </a:solidFill>
                <a:latin typeface="Times" panose="02020603050405020304" pitchFamily="18" charset="0"/>
                <a:ea typeface="標楷體" panose="03000509000000000000" pitchFamily="65" charset="-120"/>
                <a:cs typeface="+mn-cs"/>
              </a:rPr>
              <a:t>节约用水，可配合国家安全哪些重点领域？</a:t>
            </a:r>
            <a:endParaRPr lang="en-US" altLang="zh-TW" sz="2800" b="1" dirty="0">
              <a:solidFill>
                <a:srgbClr val="000099"/>
              </a:solidFill>
              <a:latin typeface="Times" panose="02020603050405020304" pitchFamily="18" charset="0"/>
              <a:ea typeface="標楷體" panose="03000509000000000000" pitchFamily="65" charset="-120"/>
              <a:cs typeface="+mn-cs"/>
            </a:endParaRPr>
          </a:p>
        </p:txBody>
      </p:sp>
      <p:sp>
        <p:nvSpPr>
          <p:cNvPr id="3" name="Content Placeholder 2"/>
          <p:cNvSpPr>
            <a:spLocks noGrp="1"/>
          </p:cNvSpPr>
          <p:nvPr>
            <p:ph idx="1"/>
          </p:nvPr>
        </p:nvSpPr>
        <p:spPr>
          <a:xfrm>
            <a:off x="2853124" y="1376540"/>
            <a:ext cx="6052751" cy="5219850"/>
          </a:xfrm>
        </p:spPr>
        <p:txBody>
          <a:bodyPr>
            <a:normAutofit/>
          </a:bodyPr>
          <a:lstStyle/>
          <a:p>
            <a:pPr marL="0" indent="0" algn="just">
              <a:buNone/>
            </a:pPr>
            <a:r>
              <a:rPr lang="zh-TW" altLang="en-US" sz="3200" b="1" dirty="0">
                <a:solidFill>
                  <a:schemeClr val="tx1">
                    <a:lumMod val="75000"/>
                    <a:lumOff val="25000"/>
                  </a:schemeClr>
                </a:solidFill>
                <a:latin typeface="標楷體" panose="03000509000000000000" pitchFamily="65" charset="-120"/>
                <a:ea typeface="標楷體" panose="03000509000000000000" pitchFamily="65" charset="-120"/>
              </a:rPr>
              <a:t>资源安全</a:t>
            </a:r>
            <a:r>
              <a:rPr lang="en-US" altLang="zh-TW" sz="3200" b="1" dirty="0">
                <a:solidFill>
                  <a:schemeClr val="tx1">
                    <a:lumMod val="75000"/>
                    <a:lumOff val="25000"/>
                  </a:schemeClr>
                </a:solidFill>
                <a:latin typeface="標楷體" panose="03000509000000000000" pitchFamily="65" charset="-120"/>
                <a:ea typeface="標楷體" panose="03000509000000000000" pitchFamily="65" charset="-120"/>
              </a:rPr>
              <a:t>(</a:t>
            </a:r>
            <a:r>
              <a:rPr lang="zh-TW" altLang="en-US" sz="3200" b="1" dirty="0">
                <a:solidFill>
                  <a:schemeClr val="tx1">
                    <a:lumMod val="75000"/>
                    <a:lumOff val="25000"/>
                  </a:schemeClr>
                </a:solidFill>
                <a:latin typeface="標楷體" panose="03000509000000000000" pitchFamily="65" charset="-120"/>
                <a:ea typeface="標楷體" panose="03000509000000000000" pitchFamily="65" charset="-120"/>
              </a:rPr>
              <a:t>水资源的安全</a:t>
            </a:r>
            <a:r>
              <a:rPr lang="en-US" altLang="zh-TW" sz="3200" b="1" dirty="0">
                <a:solidFill>
                  <a:schemeClr val="tx1">
                    <a:lumMod val="75000"/>
                    <a:lumOff val="25000"/>
                  </a:schemeClr>
                </a:solidFill>
                <a:latin typeface="標楷體" panose="03000509000000000000" pitchFamily="65" charset="-120"/>
                <a:ea typeface="標楷體" panose="03000509000000000000" pitchFamily="65" charset="-120"/>
              </a:rPr>
              <a:t>)</a:t>
            </a:r>
            <a:r>
              <a:rPr lang="zh-TW" altLang="en-US" sz="3200" b="1" dirty="0">
                <a:solidFill>
                  <a:schemeClr val="tx1">
                    <a:lumMod val="75000"/>
                    <a:lumOff val="25000"/>
                  </a:schemeClr>
                </a:solidFill>
                <a:latin typeface="標楷體" panose="03000509000000000000" pitchFamily="65" charset="-120"/>
                <a:ea typeface="標楷體" panose="03000509000000000000" pitchFamily="65" charset="-120"/>
              </a:rPr>
              <a:t>是国家安全重点领域之一。</a:t>
            </a:r>
            <a:endParaRPr lang="en-GB" altLang="zh-TW" sz="3200" b="1" dirty="0">
              <a:solidFill>
                <a:schemeClr val="tx1">
                  <a:lumMod val="75000"/>
                  <a:lumOff val="25000"/>
                </a:schemeClr>
              </a:solidFill>
              <a:latin typeface="標楷體" panose="03000509000000000000" pitchFamily="65" charset="-120"/>
              <a:ea typeface="標楷體" panose="03000509000000000000" pitchFamily="65" charset="-120"/>
            </a:endParaRPr>
          </a:p>
          <a:p>
            <a:pPr marL="0" indent="0" algn="just" hangingPunct="0">
              <a:buNone/>
            </a:pPr>
            <a:r>
              <a:rPr lang="zh-TW" altLang="en-US" sz="3200" b="1" dirty="0">
                <a:solidFill>
                  <a:schemeClr val="tx1">
                    <a:lumMod val="75000"/>
                    <a:lumOff val="25000"/>
                  </a:schemeClr>
                </a:solidFill>
                <a:latin typeface="標楷體" panose="03000509000000000000" pitchFamily="65" charset="-120"/>
                <a:ea typeface="標楷體" panose="03000509000000000000" pitchFamily="65" charset="-120"/>
              </a:rPr>
              <a:t>作为战略保障，资源安全是指一个国家可以持续、稳定、及时、充足和经济地获取所需自然资源及资源性产品的状态，以及保障这一安全状态的能力</a:t>
            </a:r>
            <a:r>
              <a:rPr lang="zh-CN" altLang="en-US" sz="3200" b="1" dirty="0">
                <a:solidFill>
                  <a:schemeClr val="tx1">
                    <a:lumMod val="75000"/>
                    <a:lumOff val="25000"/>
                  </a:schemeClr>
                </a:solidFill>
                <a:latin typeface="標楷體" panose="03000509000000000000" pitchFamily="65" charset="-120"/>
                <a:ea typeface="標楷體" panose="03000509000000000000" pitchFamily="65" charset="-120"/>
              </a:rPr>
              <a:t>；</a:t>
            </a:r>
            <a:r>
              <a:rPr lang="zh-TW" altLang="en-US" sz="3200" b="1" dirty="0">
                <a:solidFill>
                  <a:schemeClr val="tx1">
                    <a:lumMod val="75000"/>
                    <a:lumOff val="25000"/>
                  </a:schemeClr>
                </a:solidFill>
                <a:latin typeface="標楷體" panose="03000509000000000000" pitchFamily="65" charset="-120"/>
                <a:ea typeface="標楷體" panose="03000509000000000000" pitchFamily="65" charset="-120"/>
              </a:rPr>
              <a:t>是国家维护政治、军事安全的基础，是经济、社会平稳可持续发展不可或缺的要素及发展依托。</a:t>
            </a:r>
            <a:endParaRPr lang="en-US" altLang="zh-TW" sz="3200" b="1" dirty="0">
              <a:solidFill>
                <a:schemeClr val="tx1">
                  <a:lumMod val="75000"/>
                  <a:lumOff val="25000"/>
                </a:schemeClr>
              </a:solidFill>
              <a:latin typeface="標楷體" panose="03000509000000000000" pitchFamily="65" charset="-120"/>
              <a:ea typeface="標楷體" panose="03000509000000000000" pitchFamily="65" charset="-120"/>
            </a:endParaRPr>
          </a:p>
        </p:txBody>
      </p:sp>
      <p:sp>
        <p:nvSpPr>
          <p:cNvPr id="6" name="Rectangle 5"/>
          <p:cNvSpPr/>
          <p:nvPr/>
        </p:nvSpPr>
        <p:spPr>
          <a:xfrm>
            <a:off x="7175499" y="6465586"/>
            <a:ext cx="2038201" cy="261610"/>
          </a:xfrm>
          <a:prstGeom prst="rect">
            <a:avLst/>
          </a:prstGeom>
        </p:spPr>
        <p:txBody>
          <a:bodyPr wrap="square">
            <a:spAutoFit/>
          </a:bodyPr>
          <a:lstStyle/>
          <a:p>
            <a:r>
              <a:rPr lang="zh-HK" altLang="en-US" sz="1100" dirty="0">
                <a:latin typeface="Times New Roman" panose="02020603050405020304" pitchFamily="18" charset="0"/>
                <a:cs typeface="Times New Roman" panose="02020603050405020304" pitchFamily="18" charset="0"/>
              </a:rPr>
              <a:t>图片来源：</a:t>
            </a:r>
            <a:r>
              <a:rPr lang="en-US" altLang="zh-HK" sz="1100" dirty="0">
                <a:latin typeface="Times New Roman" panose="02020603050405020304" pitchFamily="18" charset="0"/>
                <a:cs typeface="Times New Roman" panose="02020603050405020304" pitchFamily="18" charset="0"/>
              </a:rPr>
              <a:t>www.freepik.com</a:t>
            </a:r>
            <a:endParaRPr lang="zh-HK" altLang="en-US" sz="1100" dirty="0">
              <a:latin typeface="Times New Roman" panose="02020603050405020304" pitchFamily="18" charset="0"/>
              <a:cs typeface="Times New Roman" panose="02020603050405020304" pitchFamily="18" charset="0"/>
            </a:endParaRPr>
          </a:p>
        </p:txBody>
      </p:sp>
      <p:sp>
        <p:nvSpPr>
          <p:cNvPr id="2" name="Rectangle 1"/>
          <p:cNvSpPr/>
          <p:nvPr/>
        </p:nvSpPr>
        <p:spPr>
          <a:xfrm>
            <a:off x="6900222" y="6269378"/>
            <a:ext cx="2159566" cy="261610"/>
          </a:xfrm>
          <a:prstGeom prst="rect">
            <a:avLst/>
          </a:prstGeom>
        </p:spPr>
        <p:txBody>
          <a:bodyPr wrap="none">
            <a:spAutoFit/>
          </a:bodyPr>
          <a:lstStyle/>
          <a:p>
            <a:r>
              <a:rPr lang="zh-TW" altLang="en-US" sz="1100" dirty="0">
                <a:latin typeface="Times New Roman" panose="02020603050405020304" pitchFamily="18" charset="0"/>
                <a:cs typeface="Times New Roman" panose="02020603050405020304" pitchFamily="18" charset="0"/>
              </a:rPr>
              <a:t>资料来源：</a:t>
            </a:r>
            <a:r>
              <a:rPr lang="zh-TW" altLang="en-US" sz="1100" dirty="0">
                <a:latin typeface="Times New Roman" panose="02020603050405020304" pitchFamily="18" charset="0"/>
                <a:cs typeface="Times New Roman" panose="02020603050405020304" pitchFamily="18" charset="0"/>
                <a:hlinkClick r:id="rId3"/>
              </a:rPr>
              <a:t>全民国家安全教育日</a:t>
            </a:r>
            <a:endParaRPr lang="zh-HK" altLang="en-US" sz="11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0194" y="2174810"/>
            <a:ext cx="2602930" cy="2602930"/>
          </a:xfrm>
          <a:prstGeom prst="rect">
            <a:avLst/>
          </a:prstGeom>
        </p:spPr>
      </p:pic>
    </p:spTree>
    <p:extLst>
      <p:ext uri="{BB962C8B-B14F-4D97-AF65-F5344CB8AC3E}">
        <p14:creationId xmlns:p14="http://schemas.microsoft.com/office/powerpoint/2010/main" val="623120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003" y="0"/>
            <a:ext cx="2956955" cy="1325563"/>
          </a:xfrm>
        </p:spPr>
        <p:txBody>
          <a:bodyPr>
            <a:normAutofit/>
          </a:bodyPr>
          <a:lstStyle/>
          <a:p>
            <a:r>
              <a:rPr lang="zh-TW" altLang="en-US" sz="3600" b="1" dirty="0">
                <a:solidFill>
                  <a:srgbClr val="000099"/>
                </a:solidFill>
                <a:latin typeface="Times" panose="02020603050405020304" pitchFamily="18" charset="0"/>
                <a:ea typeface="標楷體" panose="03000509000000000000" pitchFamily="65" charset="-120"/>
                <a:cs typeface="+mn-cs"/>
              </a:rPr>
              <a:t>小组活动：</a:t>
            </a:r>
          </a:p>
        </p:txBody>
      </p:sp>
      <p:sp>
        <p:nvSpPr>
          <p:cNvPr id="3" name="Content Placeholder 2"/>
          <p:cNvSpPr>
            <a:spLocks noGrp="1"/>
          </p:cNvSpPr>
          <p:nvPr>
            <p:ph idx="1"/>
          </p:nvPr>
        </p:nvSpPr>
        <p:spPr>
          <a:xfrm>
            <a:off x="95003" y="1597203"/>
            <a:ext cx="2484108" cy="4152900"/>
          </a:xfrm>
        </p:spPr>
        <p:txBody>
          <a:bodyPr>
            <a:normAutofit fontScale="92500" lnSpcReduction="10000"/>
          </a:bodyPr>
          <a:lstStyle/>
          <a:p>
            <a:pPr marL="0" indent="0">
              <a:buNone/>
            </a:pPr>
            <a:r>
              <a:rPr lang="zh-TW" altLang="en-US" b="1" dirty="0">
                <a:solidFill>
                  <a:srgbClr val="0070C0"/>
                </a:solidFill>
                <a:latin typeface="標楷體" panose="03000509000000000000" pitchFamily="65" charset="-120"/>
                <a:ea typeface="標楷體" panose="03000509000000000000" pitchFamily="65" charset="-120"/>
                <a:cs typeface="+mj-cs"/>
              </a:rPr>
              <a:t>请利用水务署网页「水足迹计算机 」</a:t>
            </a:r>
            <a:r>
              <a:rPr lang="zh-TW" altLang="en-GB" b="1" dirty="0">
                <a:solidFill>
                  <a:srgbClr val="0070C0"/>
                </a:solidFill>
                <a:latin typeface="標楷體" panose="03000509000000000000" pitchFamily="65" charset="-120"/>
                <a:ea typeface="標楷體" panose="03000509000000000000" pitchFamily="65" charset="-120"/>
                <a:cs typeface="+mj-cs"/>
              </a:rPr>
              <a:t>，</a:t>
            </a:r>
            <a:r>
              <a:rPr lang="zh-TW" altLang="en-US" b="1" dirty="0">
                <a:solidFill>
                  <a:srgbClr val="0070C0"/>
                </a:solidFill>
                <a:latin typeface="標楷體" panose="03000509000000000000" pitchFamily="65" charset="-120"/>
                <a:ea typeface="標楷體" panose="03000509000000000000" pitchFamily="65" charset="-120"/>
                <a:cs typeface="+mj-cs"/>
              </a:rPr>
              <a:t>就衣食住行各方面的情况输入资料。</a:t>
            </a:r>
          </a:p>
          <a:p>
            <a:pPr marL="0" indent="0">
              <a:buNone/>
            </a:pPr>
            <a:endParaRPr lang="en-US" altLang="zh-TW" b="1" dirty="0">
              <a:solidFill>
                <a:srgbClr val="0070C0"/>
              </a:solidFill>
              <a:latin typeface="標楷體" panose="03000509000000000000" pitchFamily="65" charset="-120"/>
              <a:ea typeface="標楷體" panose="03000509000000000000" pitchFamily="65" charset="-120"/>
              <a:cs typeface="+mj-cs"/>
            </a:endParaRPr>
          </a:p>
          <a:p>
            <a:pPr marL="0" indent="0">
              <a:buNone/>
            </a:pPr>
            <a:r>
              <a:rPr lang="zh-TW" altLang="en-US" b="1" dirty="0">
                <a:solidFill>
                  <a:srgbClr val="0070C0"/>
                </a:solidFill>
                <a:latin typeface="標楷體" panose="03000509000000000000" pitchFamily="65" charset="-120"/>
                <a:ea typeface="標楷體" panose="03000509000000000000" pitchFamily="65" charset="-120"/>
                <a:cs typeface="+mj-cs"/>
              </a:rPr>
              <a:t>看看你在一天的日常生活中，实际上用了多少公升的水？</a:t>
            </a:r>
          </a:p>
        </p:txBody>
      </p:sp>
      <p:sp>
        <p:nvSpPr>
          <p:cNvPr id="9" name="文字方塊 4"/>
          <p:cNvSpPr txBox="1"/>
          <p:nvPr/>
        </p:nvSpPr>
        <p:spPr>
          <a:xfrm>
            <a:off x="7201557" y="6314201"/>
            <a:ext cx="1412058"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资料来源：</a:t>
            </a:r>
            <a:r>
              <a:rPr lang="zh-TW" altLang="en-US" sz="1100" dirty="0">
                <a:latin typeface="Times New Roman" panose="02020603050405020304" pitchFamily="18" charset="0"/>
                <a:cs typeface="Times New Roman" panose="02020603050405020304" pitchFamily="18" charset="0"/>
                <a:hlinkClick r:id="rId4"/>
              </a:rPr>
              <a:t>水务署</a:t>
            </a:r>
            <a:endParaRPr lang="zh-HK" altLang="en-US" sz="11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33497" y="297879"/>
            <a:ext cx="6510503" cy="3795597"/>
          </a:xfrm>
          <a:prstGeom prst="rect">
            <a:avLst/>
          </a:prstGeom>
        </p:spPr>
      </p:pic>
      <p:pic>
        <p:nvPicPr>
          <p:cNvPr id="10" name="Picture 9">
            <a:hlinkClick r:id="rId6"/>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283603" y="3406400"/>
            <a:ext cx="2801216" cy="2530644"/>
          </a:xfrm>
          <a:prstGeom prst="rect">
            <a:avLst/>
          </a:prstGeom>
        </p:spPr>
      </p:pic>
      <p:cxnSp>
        <p:nvCxnSpPr>
          <p:cNvPr id="14" name="直線單箭頭接點 13"/>
          <p:cNvCxnSpPr/>
          <p:nvPr/>
        </p:nvCxnSpPr>
        <p:spPr>
          <a:xfrm flipV="1">
            <a:off x="4616853" y="3406400"/>
            <a:ext cx="666750" cy="1113844"/>
          </a:xfrm>
          <a:prstGeom prst="straightConnector1">
            <a:avLst/>
          </a:prstGeom>
          <a:ln>
            <a:headEnd w="med" len="lg"/>
            <a:tailEnd type="triangle" w="lg" len="lg"/>
          </a:ln>
        </p:spPr>
        <p:style>
          <a:lnRef idx="1">
            <a:schemeClr val="accent1"/>
          </a:lnRef>
          <a:fillRef idx="0">
            <a:schemeClr val="accent1"/>
          </a:fillRef>
          <a:effectRef idx="0">
            <a:schemeClr val="accent1"/>
          </a:effectRef>
          <a:fontRef idx="minor">
            <a:schemeClr val="tx1"/>
          </a:fontRef>
        </p:style>
      </p:cxnSp>
      <p:sp>
        <p:nvSpPr>
          <p:cNvPr id="11" name="文字方塊 4"/>
          <p:cNvSpPr txBox="1"/>
          <p:nvPr/>
        </p:nvSpPr>
        <p:spPr>
          <a:xfrm>
            <a:off x="7201557" y="6575811"/>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284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altLang="zh-CN" b="1" dirty="0">
                <a:solidFill>
                  <a:srgbClr val="0070C0"/>
                </a:solidFill>
                <a:latin typeface="標楷體" panose="03000509000000000000" pitchFamily="65" charset="-120"/>
                <a:ea typeface="標楷體" panose="03000509000000000000" pitchFamily="65" charset="-120"/>
              </a:rPr>
              <a:t>《</a:t>
            </a:r>
            <a:r>
              <a:rPr lang="zh-TW" altLang="en-US" b="1" dirty="0">
                <a:solidFill>
                  <a:srgbClr val="0070C0"/>
                </a:solidFill>
                <a:latin typeface="標楷體" panose="03000509000000000000" pitchFamily="65" charset="-120"/>
                <a:ea typeface="標楷體" panose="03000509000000000000" pitchFamily="65" charset="-120"/>
              </a:rPr>
              <a:t>虚拟水</a:t>
            </a:r>
            <a:r>
              <a:rPr lang="en-US" altLang="zh-CN" b="1" dirty="0">
                <a:solidFill>
                  <a:srgbClr val="0070C0"/>
                </a:solidFill>
                <a:latin typeface="標楷體" panose="03000509000000000000" pitchFamily="65" charset="-120"/>
                <a:ea typeface="標楷體" panose="03000509000000000000" pitchFamily="65" charset="-120"/>
              </a:rPr>
              <a:t>》</a:t>
            </a:r>
            <a:r>
              <a:rPr lang="zh-TW" altLang="en-US" b="1" dirty="0">
                <a:solidFill>
                  <a:srgbClr val="0070C0"/>
                </a:solidFill>
                <a:latin typeface="標楷體" panose="03000509000000000000" pitchFamily="65" charset="-120"/>
                <a:ea typeface="標楷體" panose="03000509000000000000" pitchFamily="65" charset="-120"/>
              </a:rPr>
              <a:t> </a:t>
            </a:r>
          </a:p>
        </p:txBody>
      </p:sp>
      <p:sp>
        <p:nvSpPr>
          <p:cNvPr id="7" name="文字方塊 4"/>
          <p:cNvSpPr txBox="1"/>
          <p:nvPr/>
        </p:nvSpPr>
        <p:spPr>
          <a:xfrm>
            <a:off x="7235190" y="6347790"/>
            <a:ext cx="3178037"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en-US" altLang="zh-HK" sz="1100" dirty="0">
                <a:latin typeface="Times New Roman" panose="02020603050405020304" pitchFamily="18" charset="0"/>
                <a:cs typeface="Times New Roman" panose="02020603050405020304" pitchFamily="18" charset="0"/>
              </a:rPr>
              <a:t>www.freepik.com</a:t>
            </a:r>
            <a:endParaRPr lang="zh-HK" altLang="en-US" sz="1100" dirty="0">
              <a:latin typeface="Times New Roman" panose="02020603050405020304" pitchFamily="18" charset="0"/>
              <a:cs typeface="Times New Roman" panose="02020603050405020304" pitchFamily="18" charset="0"/>
            </a:endParaRPr>
          </a:p>
        </p:txBody>
      </p:sp>
      <p:sp>
        <p:nvSpPr>
          <p:cNvPr id="5" name="文字方塊 4"/>
          <p:cNvSpPr txBox="1"/>
          <p:nvPr/>
        </p:nvSpPr>
        <p:spPr>
          <a:xfrm>
            <a:off x="7235190" y="6609400"/>
            <a:ext cx="190881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资料来源：</a:t>
            </a:r>
            <a:r>
              <a:rPr lang="zh-TW" altLang="en-US" sz="1100" dirty="0">
                <a:latin typeface="Times New Roman" panose="02020603050405020304" pitchFamily="18" charset="0"/>
                <a:cs typeface="Times New Roman" panose="02020603050405020304" pitchFamily="18" charset="0"/>
              </a:rPr>
              <a:t>水务署</a:t>
            </a:r>
            <a:endParaRPr lang="zh-HK" altLang="en-US" sz="1100" dirty="0">
              <a:latin typeface="Times New Roman" panose="02020603050405020304" pitchFamily="18" charset="0"/>
              <a:cs typeface="Times New Roman" panose="02020603050405020304" pitchFamily="18" charset="0"/>
            </a:endParaRPr>
          </a:p>
        </p:txBody>
      </p:sp>
      <p:pic>
        <p:nvPicPr>
          <p:cNvPr id="8" name="圖片 7">
            <a:extLst>
              <a:ext uri="{FF2B5EF4-FFF2-40B4-BE49-F238E27FC236}">
                <a16:creationId xmlns:a16="http://schemas.microsoft.com/office/drawing/2014/main" id="{D2E01B03-9E3D-4DC6-8A9A-0334C36F1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22" y="1501422"/>
            <a:ext cx="8427156" cy="4213578"/>
          </a:xfrm>
          <a:prstGeom prst="rect">
            <a:avLst/>
          </a:prstGeom>
        </p:spPr>
      </p:pic>
    </p:spTree>
    <p:extLst>
      <p:ext uri="{BB962C8B-B14F-4D97-AF65-F5344CB8AC3E}">
        <p14:creationId xmlns:p14="http://schemas.microsoft.com/office/powerpoint/2010/main" val="257195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7349"/>
            <a:ext cx="7886700" cy="1225353"/>
          </a:xfrm>
        </p:spPr>
        <p:txBody>
          <a:bodyPr>
            <a:normAutofit/>
          </a:bodyPr>
          <a:lstStyle/>
          <a:p>
            <a:r>
              <a:rPr lang="zh-TW" altLang="en-US" b="1" dirty="0">
                <a:solidFill>
                  <a:srgbClr val="0070C0"/>
                </a:solidFill>
                <a:latin typeface="標楷體" panose="03000509000000000000" pitchFamily="65" charset="-120"/>
                <a:ea typeface="標楷體" panose="03000509000000000000" pitchFamily="65" charset="-120"/>
              </a:rPr>
              <a:t>我们怎么耗用了这么多水呢？</a:t>
            </a:r>
            <a:endParaRPr lang="zh-TW" altLang="en-US" b="1" dirty="0">
              <a:latin typeface="標楷體" panose="03000509000000000000" pitchFamily="65" charset="-120"/>
              <a:ea typeface="標楷體" panose="03000509000000000000" pitchFamily="65" charset="-120"/>
            </a:endParaRPr>
          </a:p>
        </p:txBody>
      </p:sp>
      <p:sp>
        <p:nvSpPr>
          <p:cNvPr id="3" name="Content Placeholder 2"/>
          <p:cNvSpPr>
            <a:spLocks noGrp="1"/>
          </p:cNvSpPr>
          <p:nvPr>
            <p:ph idx="1"/>
          </p:nvPr>
        </p:nvSpPr>
        <p:spPr>
          <a:xfrm>
            <a:off x="628650" y="1282702"/>
            <a:ext cx="7886700" cy="4351338"/>
          </a:xfrm>
        </p:spPr>
        <p:txBody>
          <a:bodyPr/>
          <a:lstStyle/>
          <a:p>
            <a:pPr marL="0" indent="0">
              <a:buNone/>
            </a:pPr>
            <a:r>
              <a:rPr lang="zh-TW" altLang="en-US" dirty="0">
                <a:solidFill>
                  <a:srgbClr val="000099"/>
                </a:solidFill>
                <a:latin typeface="Times" panose="02020603050405020304" pitchFamily="18" charset="0"/>
                <a:ea typeface="標楷體" panose="03000509000000000000" pitchFamily="65" charset="-120"/>
              </a:rPr>
              <a:t>制造一公斤食物或一公升饮品的耗水量</a:t>
            </a:r>
          </a:p>
          <a:p>
            <a:pPr marL="0" indent="0">
              <a:buNone/>
            </a:pPr>
            <a:endParaRPr lang="zh-TW" altLang="en-US" dirty="0"/>
          </a:p>
        </p:txBody>
      </p:sp>
      <p:pic>
        <p:nvPicPr>
          <p:cNvPr id="3074" name="Picture 2" descr="https://www.waterconservation.gov.hk/filemanager/en/content_21/pic-2-4-3-virtual-water-c.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8650" y="1964216"/>
            <a:ext cx="7886700" cy="3943351"/>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6433995" y="6589081"/>
            <a:ext cx="271000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zh-TW" altLang="en-US" sz="1100" dirty="0">
                <a:latin typeface="Times New Roman" panose="02020603050405020304" pitchFamily="18" charset="0"/>
                <a:cs typeface="Times New Roman" panose="02020603050405020304" pitchFamily="18" charset="0"/>
                <a:hlinkClick r:id="rId5"/>
              </a:rPr>
              <a:t>水务署</a:t>
            </a:r>
            <a:r>
              <a:rPr lang="zh-CN" altLang="en-US" sz="11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
        <p:nvSpPr>
          <p:cNvPr id="4" name="矩形 3"/>
          <p:cNvSpPr/>
          <p:nvPr/>
        </p:nvSpPr>
        <p:spPr>
          <a:xfrm>
            <a:off x="5590062" y="5940546"/>
            <a:ext cx="3034292" cy="307777"/>
          </a:xfrm>
          <a:prstGeom prst="rect">
            <a:avLst/>
          </a:prstGeom>
        </p:spPr>
        <p:txBody>
          <a:bodyPr wrap="none">
            <a:spAutoFit/>
          </a:bodyPr>
          <a:lstStyle/>
          <a:p>
            <a:r>
              <a:rPr lang="en-US" altLang="zh-TW" sz="1400" dirty="0">
                <a:solidFill>
                  <a:schemeClr val="tx1">
                    <a:lumMod val="75000"/>
                    <a:lumOff val="25000"/>
                  </a:schemeClr>
                </a:solidFill>
              </a:rPr>
              <a:t>(</a:t>
            </a:r>
            <a:r>
              <a:rPr lang="zh-HK" altLang="en-US" sz="1400" dirty="0">
                <a:solidFill>
                  <a:schemeClr val="tx1">
                    <a:lumMod val="75000"/>
                    <a:lumOff val="25000"/>
                  </a:schemeClr>
                </a:solidFill>
              </a:rPr>
              <a:t>资料来源：</a:t>
            </a:r>
            <a:r>
              <a:rPr lang="en-US" altLang="zh-HK" sz="1400" dirty="0">
                <a:solidFill>
                  <a:schemeClr val="tx1">
                    <a:lumMod val="75000"/>
                    <a:lumOff val="25000"/>
                  </a:schemeClr>
                </a:solidFill>
              </a:rPr>
              <a:t>Water Footprint Network</a:t>
            </a:r>
            <a:r>
              <a:rPr lang="en-US" altLang="zh-TW" sz="1400" dirty="0">
                <a:solidFill>
                  <a:schemeClr val="tx1">
                    <a:lumMod val="75000"/>
                    <a:lumOff val="25000"/>
                  </a:schemeClr>
                </a:solidFill>
              </a:rPr>
              <a:t>)</a:t>
            </a:r>
            <a:endParaRPr lang="zh-HK" altLang="en-US" sz="1400" dirty="0">
              <a:solidFill>
                <a:schemeClr val="tx1">
                  <a:lumMod val="75000"/>
                  <a:lumOff val="25000"/>
                </a:schemeClr>
              </a:solidFill>
            </a:endParaRPr>
          </a:p>
        </p:txBody>
      </p:sp>
    </p:spTree>
    <p:extLst>
      <p:ext uri="{BB962C8B-B14F-4D97-AF65-F5344CB8AC3E}">
        <p14:creationId xmlns:p14="http://schemas.microsoft.com/office/powerpoint/2010/main" val="144148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75282" y="1234858"/>
            <a:ext cx="3279228" cy="2149474"/>
          </a:xfrm>
        </p:spPr>
        <p:txBody>
          <a:bodyPr>
            <a:normAutofit/>
          </a:bodyPr>
          <a:lstStyle/>
          <a:p>
            <a:r>
              <a:rPr lang="zh-TW" altLang="en-US" sz="3600" b="1" dirty="0">
                <a:solidFill>
                  <a:srgbClr val="0070C0"/>
                </a:solidFill>
                <a:latin typeface="標楷體" panose="03000509000000000000" pitchFamily="65" charset="-120"/>
                <a:ea typeface="標楷體" panose="03000509000000000000" pitchFamily="65" charset="-120"/>
              </a:rPr>
              <a:t>就你所知，在日常生活中，我们可如何更精明地用水？</a:t>
            </a:r>
          </a:p>
        </p:txBody>
      </p:sp>
      <p:pic>
        <p:nvPicPr>
          <p:cNvPr id="1026" name="Picture 2" descr="https://img.freepik.com/free-vector/modern-bathroom-interior_1284-34959.jpg?t=st=1709628893~exp=1709632493~hmac=3fb4dbc17f8d098d6398147948155d902caae770fc506d796d71746727e4f399&amp;w=148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6633" y="115568"/>
            <a:ext cx="5570759" cy="3150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set of kitchen counter with appliances - fridge, microwave oven, kettle, blende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6634" y="3384332"/>
            <a:ext cx="5570759" cy="3390510"/>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4"/>
          <p:cNvSpPr txBox="1"/>
          <p:nvPr/>
        </p:nvSpPr>
        <p:spPr>
          <a:xfrm>
            <a:off x="3838384" y="6513232"/>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5066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977" y="-123825"/>
            <a:ext cx="9144000" cy="1325563"/>
          </a:xfrm>
        </p:spPr>
        <p:txBody>
          <a:bodyPr>
            <a:normAutofit/>
          </a:bodyPr>
          <a:lstStyle/>
          <a:p>
            <a:r>
              <a:rPr lang="zh-TW" altLang="en-US" sz="3200" b="1" dirty="0">
                <a:solidFill>
                  <a:srgbClr val="0070C0"/>
                </a:solidFill>
                <a:latin typeface="標楷體" panose="03000509000000000000" pitchFamily="65" charset="-120"/>
                <a:ea typeface="標楷體" panose="03000509000000000000" pitchFamily="65" charset="-120"/>
              </a:rPr>
              <a:t>以下是一些「滴惜仔」的温馨提示：</a:t>
            </a:r>
          </a:p>
        </p:txBody>
      </p:sp>
      <p:pic>
        <p:nvPicPr>
          <p:cNvPr id="4"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6209543" y="1029559"/>
            <a:ext cx="2703344" cy="2703344"/>
          </a:xfrm>
        </p:spPr>
      </p:pic>
      <p:sp>
        <p:nvSpPr>
          <p:cNvPr id="6" name="文字方塊 4"/>
          <p:cNvSpPr txBox="1"/>
          <p:nvPr/>
        </p:nvSpPr>
        <p:spPr>
          <a:xfrm>
            <a:off x="5839375" y="6596390"/>
            <a:ext cx="330462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zh-TW" altLang="en-US" sz="1100" dirty="0">
                <a:latin typeface="Times New Roman" panose="02020603050405020304" pitchFamily="18" charset="0"/>
                <a:cs typeface="Times New Roman" panose="02020603050405020304" pitchFamily="18" charset="0"/>
                <a:hlinkClick r:id="rId5"/>
              </a:rPr>
              <a:t>滴惜仔面书专页</a:t>
            </a:r>
            <a:r>
              <a:rPr lang="zh-CN" altLang="en-US" sz="11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27470" y="1029559"/>
            <a:ext cx="2689412" cy="2689412"/>
          </a:xfrm>
          <a:prstGeom prst="rect">
            <a:avLst/>
          </a:prstGeom>
        </p:spPr>
      </p:pic>
      <p:pic>
        <p:nvPicPr>
          <p:cNvPr id="22532" name="Picture 4" descr="No photo description availabl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7977" y="1029559"/>
            <a:ext cx="2698380" cy="2698380"/>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No photo description availabl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72176" y="3818965"/>
            <a:ext cx="2703344" cy="2703344"/>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No photo description available."/>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47167" y="3818965"/>
            <a:ext cx="2703344" cy="270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79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601" y="107632"/>
            <a:ext cx="7352310" cy="1325563"/>
          </a:xfrm>
        </p:spPr>
        <p:txBody>
          <a:bodyPr>
            <a:noAutofit/>
          </a:bodyPr>
          <a:lstStyle/>
          <a:p>
            <a:r>
              <a:rPr lang="zh-TW" altLang="en-US" sz="4000" b="1" dirty="0">
                <a:solidFill>
                  <a:srgbClr val="000099"/>
                </a:solidFill>
                <a:latin typeface="Times" panose="02020603050405020304" pitchFamily="18" charset="0"/>
                <a:ea typeface="標楷體" panose="03000509000000000000" pitchFamily="65" charset="-120"/>
                <a:cs typeface="+mn-cs"/>
              </a:rPr>
              <a:t>延伸活动：</a:t>
            </a:r>
            <a:r>
              <a:rPr lang="zh-TW" altLang="en-US" sz="4500" b="1" dirty="0">
                <a:solidFill>
                  <a:srgbClr val="000099"/>
                </a:solidFill>
                <a:latin typeface="Times" panose="02020603050405020304" pitchFamily="18" charset="0"/>
                <a:ea typeface="標楷體" panose="03000509000000000000" pitchFamily="65" charset="-120"/>
                <a:cs typeface="+mn-cs"/>
              </a:rPr>
              <a:t>我的惜水行动</a:t>
            </a:r>
          </a:p>
        </p:txBody>
      </p:sp>
      <p:pic>
        <p:nvPicPr>
          <p:cNvPr id="4" name="Picture 2" descr="No photo description availabl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86760" y="4025591"/>
            <a:ext cx="2308302" cy="2308302"/>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5783574" y="6511478"/>
            <a:ext cx="3360426"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zh-TW" altLang="en-US" sz="1100" dirty="0">
                <a:latin typeface="Times New Roman" panose="02020603050405020304" pitchFamily="18" charset="0"/>
                <a:cs typeface="Times New Roman" panose="02020603050405020304" pitchFamily="18" charset="0"/>
                <a:hlinkClick r:id="rId5"/>
              </a:rPr>
              <a:t>滴惜仔面书专页</a:t>
            </a:r>
            <a:r>
              <a:rPr lang="zh-CN" altLang="en-US" sz="11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pic>
        <p:nvPicPr>
          <p:cNvPr id="2050" name="Picture 2" descr="關於比賽| 創新節水花灑頭設計大賽"/>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626243" y="1173429"/>
            <a:ext cx="2321224" cy="270043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259729" y="1520137"/>
            <a:ext cx="6200079" cy="4452501"/>
          </a:xfrm>
          <a:prstGeom prst="rect">
            <a:avLst/>
          </a:prstGeom>
        </p:spPr>
        <p:txBody>
          <a:bodyPr wrap="square">
            <a:spAutoFit/>
          </a:bodyPr>
          <a:lstStyle/>
          <a:p>
            <a:pPr marL="457200" indent="-457200" algn="just" hangingPunct="0">
              <a:buFont typeface="Arial" panose="020B0604020202020204" pitchFamily="34" charset="0"/>
              <a:buChar char="•"/>
            </a:pPr>
            <a:r>
              <a:rPr lang="zh-TW" altLang="en-US" sz="3000" b="1" dirty="0">
                <a:solidFill>
                  <a:srgbClr val="0070C0"/>
                </a:solidFill>
                <a:latin typeface="標楷體" panose="03000509000000000000" pitchFamily="65" charset="-120"/>
                <a:ea typeface="標楷體" panose="03000509000000000000" pitchFamily="65" charset="-120"/>
                <a:cs typeface="+mj-cs"/>
              </a:rPr>
              <a:t>从明天早上起，</a:t>
            </a:r>
            <a:r>
              <a:rPr lang="zh-TW" altLang="en-US" sz="3000" b="1" dirty="0">
                <a:solidFill>
                  <a:srgbClr val="0070C0"/>
                </a:solidFill>
                <a:latin typeface="標楷體" panose="03000509000000000000" pitchFamily="65" charset="-120"/>
                <a:ea typeface="標楷體" panose="03000509000000000000" pitchFamily="65" charset="-120"/>
              </a:rPr>
              <a:t>试</a:t>
            </a:r>
            <a:r>
              <a:rPr lang="zh-CN" altLang="en-US" sz="3000" b="1" dirty="0">
                <a:solidFill>
                  <a:srgbClr val="0070C0"/>
                </a:solidFill>
                <a:latin typeface="標楷體" panose="03000509000000000000" pitchFamily="65" charset="-120"/>
                <a:ea typeface="標楷體" panose="03000509000000000000" pitchFamily="65" charset="-120"/>
              </a:rPr>
              <a:t>一连五天</a:t>
            </a:r>
            <a:r>
              <a:rPr lang="zh-TW" altLang="en-US" sz="3000" b="1" dirty="0">
                <a:solidFill>
                  <a:srgbClr val="0070C0"/>
                </a:solidFill>
                <a:latin typeface="標楷體" panose="03000509000000000000" pitchFamily="65" charset="-120"/>
                <a:ea typeface="標楷體" panose="03000509000000000000" pitchFamily="65" charset="-120"/>
              </a:rPr>
              <a:t>观察你和你家人的用水习惯。</a:t>
            </a:r>
            <a:endParaRPr lang="en-US" altLang="zh-TW" sz="3000" b="1" dirty="0">
              <a:solidFill>
                <a:srgbClr val="0070C0"/>
              </a:solidFill>
              <a:latin typeface="標楷體" panose="03000509000000000000" pitchFamily="65" charset="-120"/>
              <a:ea typeface="標楷體" panose="03000509000000000000" pitchFamily="65" charset="-120"/>
            </a:endParaRPr>
          </a:p>
          <a:p>
            <a:pPr algn="just" hangingPunct="0">
              <a:lnSpc>
                <a:spcPts val="2600"/>
              </a:lnSpc>
            </a:pPr>
            <a:endParaRPr lang="en-US" altLang="zh-TW" sz="3000" b="1" dirty="0">
              <a:solidFill>
                <a:srgbClr val="0070C0"/>
              </a:solidFill>
              <a:latin typeface="標楷體" panose="03000509000000000000" pitchFamily="65" charset="-120"/>
              <a:ea typeface="標楷體" panose="03000509000000000000" pitchFamily="65" charset="-120"/>
            </a:endParaRPr>
          </a:p>
          <a:p>
            <a:pPr marL="457200" indent="-457200" algn="just" hangingPunct="0">
              <a:buFont typeface="Arial" panose="020B0604020202020204" pitchFamily="34" charset="0"/>
              <a:buChar char="•"/>
            </a:pPr>
            <a:r>
              <a:rPr lang="zh-TW" altLang="en-US" sz="3000" b="1" dirty="0">
                <a:solidFill>
                  <a:srgbClr val="0070C0"/>
                </a:solidFill>
                <a:latin typeface="標楷體" panose="03000509000000000000" pitchFamily="65" charset="-120"/>
                <a:ea typeface="標楷體" panose="03000509000000000000" pitchFamily="65" charset="-120"/>
              </a:rPr>
              <a:t>试提出三个可行的节约用水建议。请家人就你提出的建议写下回应，并承诺共同实行，计划为期一个月。</a:t>
            </a:r>
            <a:endParaRPr lang="en-US" altLang="zh-TW" sz="3000" b="1" dirty="0">
              <a:solidFill>
                <a:srgbClr val="0070C0"/>
              </a:solidFill>
              <a:latin typeface="標楷體" panose="03000509000000000000" pitchFamily="65" charset="-120"/>
              <a:ea typeface="標楷體" panose="03000509000000000000" pitchFamily="65" charset="-120"/>
            </a:endParaRPr>
          </a:p>
          <a:p>
            <a:pPr algn="just" hangingPunct="0">
              <a:lnSpc>
                <a:spcPts val="2600"/>
              </a:lnSpc>
            </a:pPr>
            <a:endParaRPr lang="en-US" altLang="zh-TW" sz="3000" b="1" dirty="0">
              <a:solidFill>
                <a:srgbClr val="0070C0"/>
              </a:solidFill>
              <a:latin typeface="標楷體" panose="03000509000000000000" pitchFamily="65" charset="-120"/>
              <a:ea typeface="標楷體" panose="03000509000000000000" pitchFamily="65" charset="-120"/>
            </a:endParaRPr>
          </a:p>
          <a:p>
            <a:pPr marL="457200" indent="-457200" algn="just" hangingPunct="0">
              <a:buFont typeface="Arial" panose="020B0604020202020204" pitchFamily="34" charset="0"/>
              <a:buChar char="•"/>
            </a:pPr>
            <a:r>
              <a:rPr lang="zh-TW" altLang="en-US" sz="3000" b="1" dirty="0">
                <a:solidFill>
                  <a:srgbClr val="0070C0"/>
                </a:solidFill>
                <a:latin typeface="標楷體" panose="03000509000000000000" pitchFamily="65" charset="-120"/>
                <a:ea typeface="標楷體" panose="03000509000000000000" pitchFamily="65" charset="-120"/>
              </a:rPr>
              <a:t>鼓励同学持之以恒，请同学比较家中两季水费的减幅。</a:t>
            </a:r>
            <a:endParaRPr lang="zh-HK" altLang="en-US" sz="3000" b="1"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1708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999"/>
          </a:xfrm>
          <a:prstGeom prst="rect">
            <a:avLst/>
          </a:prstGeom>
        </p:spPr>
      </p:pic>
      <p:graphicFrame>
        <p:nvGraphicFramePr>
          <p:cNvPr id="5" name="表格 5">
            <a:extLst>
              <a:ext uri="{FF2B5EF4-FFF2-40B4-BE49-F238E27FC236}">
                <a16:creationId xmlns:a16="http://schemas.microsoft.com/office/drawing/2014/main" id="{A9CB5DDB-151F-45FD-B190-244EF30FBA8A}"/>
              </a:ext>
            </a:extLst>
          </p:cNvPr>
          <p:cNvGraphicFramePr>
            <a:graphicFrameLocks noGrp="1"/>
          </p:cNvGraphicFramePr>
          <p:nvPr>
            <p:extLst>
              <p:ext uri="{D42A27DB-BD31-4B8C-83A1-F6EECF244321}">
                <p14:modId xmlns:p14="http://schemas.microsoft.com/office/powerpoint/2010/main" val="4031526147"/>
              </p:ext>
            </p:extLst>
          </p:nvPr>
        </p:nvGraphicFramePr>
        <p:xfrm>
          <a:off x="590550" y="1395045"/>
          <a:ext cx="8025130" cy="4172067"/>
        </p:xfrm>
        <a:graphic>
          <a:graphicData uri="http://schemas.openxmlformats.org/drawingml/2006/table">
            <a:tbl>
              <a:tblPr>
                <a:tableStyleId>{3B4B98B0-60AC-42C2-AFA5-B58CD77FA1E5}</a:tableStyleId>
              </a:tblPr>
              <a:tblGrid>
                <a:gridCol w="2094035">
                  <a:extLst>
                    <a:ext uri="{9D8B030D-6E8A-4147-A177-3AD203B41FA5}">
                      <a16:colId xmlns:a16="http://schemas.microsoft.com/office/drawing/2014/main" val="671913260"/>
                    </a:ext>
                  </a:extLst>
                </a:gridCol>
                <a:gridCol w="5931095">
                  <a:extLst>
                    <a:ext uri="{9D8B030D-6E8A-4147-A177-3AD203B41FA5}">
                      <a16:colId xmlns:a16="http://schemas.microsoft.com/office/drawing/2014/main" val="3911223499"/>
                    </a:ext>
                  </a:extLst>
                </a:gridCol>
              </a:tblGrid>
              <a:tr h="1590781">
                <a:tc>
                  <a:txBody>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活动概要：</a:t>
                      </a:r>
                      <a:r>
                        <a:rPr lang="en-US" altLang="zh-TW"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p>
                    <a:p>
                      <a:pPr hangingPunct="0"/>
                      <a:endPar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marL="66653" marR="66653" marT="33329" marB="33329">
                    <a:lnL>
                      <a:noFill/>
                    </a:lnL>
                    <a:lnR>
                      <a:noFill/>
                    </a:lnR>
                    <a:lnT w="12700" cmpd="sng">
                      <a:noFill/>
                    </a:lnT>
                    <a:lnB>
                      <a:noFill/>
                    </a:lnB>
                    <a:lnTlToBr w="12700" cmpd="sng">
                      <a:noFill/>
                      <a:prstDash val="solid"/>
                    </a:lnTlToBr>
                    <a:lnBlToTr w="12700" cmpd="sng">
                      <a:noFill/>
                      <a:prstDash val="solid"/>
                    </a:lnBlToTr>
                  </a:tcPr>
                </a:tc>
                <a:tc>
                  <a:txBody>
                    <a:bodyPr/>
                    <a:lstStyle/>
                    <a:p>
                      <a:pPr marL="342900" indent="-342900" algn="just" hangingPunct="0">
                        <a:lnSpc>
                          <a:spcPct val="100000"/>
                        </a:lnSpc>
                        <a:spcBef>
                          <a:spcPts val="0"/>
                        </a:spcBef>
                        <a:spcAft>
                          <a:spcPts val="600"/>
                        </a:spcAft>
                        <a:buAutoNum type="arabicPeriod"/>
                      </a:pPr>
                      <a:r>
                        <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通过</a:t>
                      </a:r>
                      <a:r>
                        <a:rPr lang="zh-CN" altLang="en-US" sz="2100" b="0" kern="120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介绍</a:t>
                      </a:r>
                      <a:r>
                        <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香港水资源不足的问题</a:t>
                      </a:r>
                      <a:r>
                        <a:rPr lang="zh-CN" altLang="en-US" sz="2100" b="0" kern="120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和</a:t>
                      </a:r>
                      <a:r>
                        <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国家对香港用水的支持，</a:t>
                      </a:r>
                      <a:r>
                        <a:rPr lang="zh-TW" altLang="en-US" sz="2100" kern="120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提升</a:t>
                      </a:r>
                      <a:r>
                        <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学生的</a:t>
                      </a:r>
                      <a:r>
                        <a:rPr lang="zh-TW" altLang="en-US" sz="2100" kern="120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国民身份认同</a:t>
                      </a:r>
                      <a:r>
                        <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p>
                    <a:p>
                      <a:pPr marL="342900" marR="0" lvl="0" indent="-342900" algn="just" defTabSz="914400" rtl="0" eaLnBrk="1" fontAlgn="auto" latinLnBrk="0" hangingPunct="0">
                        <a:lnSpc>
                          <a:spcPct val="100000"/>
                        </a:lnSpc>
                        <a:spcBef>
                          <a:spcPts val="0"/>
                        </a:spcBef>
                        <a:spcAft>
                          <a:spcPts val="600"/>
                        </a:spcAft>
                        <a:buClrTx/>
                        <a:buSzTx/>
                        <a:buFontTx/>
                        <a:buAutoNum type="arabicPeriod"/>
                        <a:tabLst/>
                        <a:defRPr/>
                      </a:pPr>
                      <a:r>
                        <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引导学生</a:t>
                      </a:r>
                      <a:r>
                        <a:rPr lang="zh-TW" altLang="en-US" sz="2100" u="none"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反思个人用水的状况，从生活中实</a:t>
                      </a:r>
                      <a:r>
                        <a:rPr lang="zh-TW" altLang="en-US" sz="2100" b="0" kern="120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践</a:t>
                      </a:r>
                      <a:r>
                        <a:rPr lang="zh-TW" altLang="en-US" sz="2100" u="none"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节约用水，</a:t>
                      </a:r>
                      <a:r>
                        <a:rPr lang="zh-CN" altLang="en-US" sz="2100" b="0" kern="120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养成</a:t>
                      </a:r>
                      <a:r>
                        <a:rPr lang="zh-TW" altLang="en-US" sz="2100" u="none"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绿色生活习惯。</a:t>
                      </a:r>
                      <a:endPar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marL="66653" marR="66653" marT="33329" marB="33329">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8304074"/>
                  </a:ext>
                </a:extLst>
              </a:tr>
              <a:tr h="1879168">
                <a:tc>
                  <a:txBody>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lang="zh-TW" altLang="en-US" sz="2100" b="0" u="none"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学习目标：</a:t>
                      </a:r>
                      <a:endParaRPr lang="en-US" altLang="zh-TW" sz="2100" b="0" u="none"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hangingPunct="0"/>
                      <a:endParaRPr lang="zh-TW" altLang="en-US" sz="2100" b="0" u="none"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marL="66653" marR="66653" marT="33329" marB="33329">
                    <a:lnL>
                      <a:noFill/>
                    </a:lnL>
                    <a:lnR>
                      <a:noFill/>
                    </a:lnR>
                    <a:lnT>
                      <a:noFill/>
                    </a:lnT>
                    <a:lnB>
                      <a:noFill/>
                    </a:lnB>
                    <a:lnTlToBr w="12700" cmpd="sng">
                      <a:noFill/>
                      <a:prstDash val="solid"/>
                    </a:lnTlToBr>
                    <a:lnBlToTr w="12700" cmpd="sng">
                      <a:noFill/>
                      <a:prstDash val="solid"/>
                    </a:lnBlToTr>
                  </a:tcPr>
                </a:tc>
                <a:tc>
                  <a:txBody>
                    <a:bodyPr/>
                    <a:lstStyle/>
                    <a:p>
                      <a:pPr marL="342900" marR="0" lvl="0" indent="-342900" algn="just" defTabSz="914400" rtl="0" eaLnBrk="1" fontAlgn="auto" latinLnBrk="0" hangingPunct="0">
                        <a:lnSpc>
                          <a:spcPct val="100000"/>
                        </a:lnSpc>
                        <a:spcBef>
                          <a:spcPts val="0"/>
                        </a:spcBef>
                        <a:spcAft>
                          <a:spcPts val="600"/>
                        </a:spcAft>
                        <a:buClrTx/>
                        <a:buSzTx/>
                        <a:buFont typeface="+mj-lt"/>
                        <a:buAutoNum type="arabicPeriod"/>
                        <a:tabLst/>
                        <a:defRPr/>
                      </a:pPr>
                      <a:r>
                        <a:rPr lang="zh-TW" altLang="en-US" sz="2100" u="none"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认识节约</a:t>
                      </a:r>
                      <a:r>
                        <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用水对</a:t>
                      </a:r>
                      <a:r>
                        <a:rPr lang="zh-TW" altLang="en-US" sz="2100" u="none" kern="120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可持续发展</a:t>
                      </a:r>
                      <a:r>
                        <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的重要性</a:t>
                      </a:r>
                      <a:r>
                        <a:rPr lang="zh-TW" altLang="en-US" sz="2100" u="none"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p>
                    <a:p>
                      <a:pPr marL="342900" marR="0" lvl="0" indent="-342900" algn="just" defTabSz="914400" rtl="0" eaLnBrk="1" fontAlgn="auto" latinLnBrk="0" hangingPunct="0">
                        <a:lnSpc>
                          <a:spcPct val="100000"/>
                        </a:lnSpc>
                        <a:spcBef>
                          <a:spcPts val="0"/>
                        </a:spcBef>
                        <a:spcAft>
                          <a:spcPts val="600"/>
                        </a:spcAft>
                        <a:buClrTx/>
                        <a:buSzTx/>
                        <a:buFont typeface="+mj-lt"/>
                        <a:buAutoNum type="arabicPeriod"/>
                        <a:tabLst/>
                        <a:defRPr/>
                      </a:pPr>
                      <a:r>
                        <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通过</a:t>
                      </a:r>
                      <a:r>
                        <a:rPr lang="zh-TW" altLang="en-US" sz="2100" u="none"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反思个人用水的</a:t>
                      </a:r>
                      <a:r>
                        <a:rPr lang="zh-CN" altLang="en-US" sz="2100" u="none" kern="120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习惯</a:t>
                      </a:r>
                      <a:r>
                        <a:rPr lang="zh-TW" altLang="en-US" sz="2100" u="none" kern="120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，以行动</a:t>
                      </a:r>
                      <a:r>
                        <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珍惜水资源</a:t>
                      </a:r>
                      <a:r>
                        <a:rPr lang="zh-TW" altLang="en-US" sz="2100" u="none" kern="120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，承担保护环境的责任。</a:t>
                      </a:r>
                    </a:p>
                    <a:p>
                      <a:pPr marL="342900" marR="0" lvl="0" indent="-342900" algn="just" defTabSz="914400" rtl="0" eaLnBrk="1" fontAlgn="auto" latinLnBrk="0" hangingPunct="0">
                        <a:lnSpc>
                          <a:spcPct val="100000"/>
                        </a:lnSpc>
                        <a:spcBef>
                          <a:spcPts val="0"/>
                        </a:spcBef>
                        <a:spcAft>
                          <a:spcPts val="600"/>
                        </a:spcAft>
                        <a:buClrTx/>
                        <a:buSzTx/>
                        <a:buFont typeface="+mj-lt"/>
                        <a:buAutoNum type="arabicPeriod"/>
                        <a:tabLst/>
                        <a:defRPr/>
                      </a:pPr>
                      <a:r>
                        <a:rPr lang="zh-TW" altLang="en-US" sz="2100" u="none"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了解香港</a:t>
                      </a:r>
                      <a:r>
                        <a:rPr lang="zh-TW" altLang="en-US" sz="2100" u="none" kern="120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水资源来之不易，</a:t>
                      </a:r>
                      <a:r>
                        <a:rPr lang="zh-CN" altLang="en-US" sz="2100" u="none" kern="120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体会</a:t>
                      </a:r>
                      <a:r>
                        <a:rPr lang="zh-TW" altLang="en-US" sz="2100" u="none" kern="120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国家与</a:t>
                      </a:r>
                      <a:r>
                        <a:rPr lang="zh-CN" altLang="en-US" sz="2100" u="none" kern="120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香港之间</a:t>
                      </a:r>
                      <a:r>
                        <a:rPr lang="zh-TW" altLang="en-US" sz="2100" u="none" kern="120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血浓于水</a:t>
                      </a:r>
                      <a:r>
                        <a:rPr lang="zh-CN" altLang="en-US" sz="2100" u="none" kern="120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的关系，感受家国情怀</a:t>
                      </a:r>
                      <a:r>
                        <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en-GB" altLang="zh-TW"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marL="66653" marR="66653" marT="33329" marB="33329">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40042857"/>
                  </a:ext>
                </a:extLst>
              </a:tr>
              <a:tr h="702118">
                <a:tc>
                  <a:txBody>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lang="zh-TW" altLang="en-US" sz="2100" b="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价值观和态度：</a:t>
                      </a:r>
                    </a:p>
                  </a:txBody>
                  <a:tcPr marL="66653" marR="66653" marT="33329" marB="33329">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just" defTabSz="685800" rtl="0" eaLnBrk="1" fontAlgn="auto" latinLnBrk="0" hangingPunct="0">
                        <a:lnSpc>
                          <a:spcPct val="100000"/>
                        </a:lnSpc>
                        <a:spcBef>
                          <a:spcPts val="1200"/>
                        </a:spcBef>
                        <a:spcAft>
                          <a:spcPts val="0"/>
                        </a:spcAft>
                        <a:buClrTx/>
                        <a:buSzTx/>
                        <a:buFontTx/>
                        <a:buNone/>
                        <a:tabLst/>
                        <a:defRPr/>
                      </a:pPr>
                      <a:r>
                        <a:rPr lang="zh-TW" altLang="en-US" sz="2100" kern="120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责任感、感恩珍惜、承担精神、国民身份认同</a:t>
                      </a:r>
                      <a:endParaRPr lang="en-HK" altLang="zh-HK" sz="2100" b="0" i="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marL="66653" marR="66653" marT="33329" marB="33329">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7798219"/>
                  </a:ext>
                </a:extLst>
              </a:tr>
            </a:tbl>
          </a:graphicData>
        </a:graphic>
      </p:graphicFrame>
      <p:sp>
        <p:nvSpPr>
          <p:cNvPr id="7" name="標題 3">
            <a:extLst>
              <a:ext uri="{FF2B5EF4-FFF2-40B4-BE49-F238E27FC236}">
                <a16:creationId xmlns:a16="http://schemas.microsoft.com/office/drawing/2014/main" id="{556B8203-6F47-42B7-9D27-336C0F3DC4C7}"/>
              </a:ext>
            </a:extLst>
          </p:cNvPr>
          <p:cNvSpPr>
            <a:spLocks noGrp="1"/>
          </p:cNvSpPr>
          <p:nvPr>
            <p:ph type="title"/>
          </p:nvPr>
        </p:nvSpPr>
        <p:spPr>
          <a:xfrm>
            <a:off x="443892" y="437069"/>
            <a:ext cx="2686051" cy="858332"/>
          </a:xfrm>
        </p:spPr>
        <p:txBody>
          <a:bodyPr/>
          <a:lstStyle/>
          <a:p>
            <a:r>
              <a:rPr lang="zh-TW" altLang="en-US" b="1" dirty="0">
                <a:ln w="0"/>
                <a:solidFill>
                  <a:schemeClr val="bg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学习重点</a:t>
            </a:r>
            <a:endParaRPr lang="zh-HK" altLang="en-US" dirty="0">
              <a:solidFill>
                <a:schemeClr val="bg1"/>
              </a:solidFill>
              <a:latin typeface="標楷體" panose="03000509000000000000" pitchFamily="65" charset="-120"/>
              <a:ea typeface="標楷體" panose="03000509000000000000" pitchFamily="65" charset="-120"/>
            </a:endParaRPr>
          </a:p>
        </p:txBody>
      </p:sp>
      <p:sp>
        <p:nvSpPr>
          <p:cNvPr id="9" name="文字方塊 4"/>
          <p:cNvSpPr txBox="1"/>
          <p:nvPr/>
        </p:nvSpPr>
        <p:spPr>
          <a:xfrm>
            <a:off x="7191047" y="6494212"/>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solidFill>
                  <a:schemeClr val="bg1"/>
                </a:solidFill>
                <a:latin typeface="Times New Roman" panose="02020603050405020304" pitchFamily="18" charset="0"/>
                <a:cs typeface="Times New Roman" panose="02020603050405020304" pitchFamily="18" charset="0"/>
              </a:rPr>
              <a:t>图片来源：</a:t>
            </a:r>
            <a:r>
              <a:rPr lang="en-US" altLang="zh-HK" sz="1100" dirty="0">
                <a:solidFill>
                  <a:schemeClr val="bg1"/>
                </a:solidFill>
                <a:latin typeface="Times New Roman" panose="02020603050405020304" pitchFamily="18" charset="0"/>
                <a:cs typeface="Times New Roman" panose="02020603050405020304" pitchFamily="18" charset="0"/>
              </a:rPr>
              <a:t> www.freepik.com</a:t>
            </a:r>
            <a:endParaRPr lang="zh-HK" altLang="en-US" sz="11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606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7159" y="722274"/>
            <a:ext cx="7222041" cy="6135726"/>
          </a:xfrm>
        </p:spPr>
        <p:txBody>
          <a:bodyPr>
            <a:normAutofit fontScale="90000"/>
          </a:bodyPr>
          <a:lstStyle/>
          <a:p>
            <a:pPr>
              <a:lnSpc>
                <a:spcPct val="150000"/>
              </a:lnSpc>
            </a:pPr>
            <a:r>
              <a:rPr lang="en-US" altLang="zh-TW" sz="27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7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书</a:t>
            </a:r>
            <a:r>
              <a:rPr lang="en-US" altLang="zh-TW" sz="27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7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曰：「居安思危。」思则有备，有备无患。</a:t>
            </a:r>
            <a:br>
              <a:rPr lang="en-GB" altLang="zh-TW"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GB"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GB" altLang="zh-TW" sz="2200" b="1" dirty="0">
                <a:solidFill>
                  <a:srgbClr val="0070C0"/>
                </a:solidFill>
                <a:latin typeface="Arial" panose="020B0604020202020204" pitchFamily="34" charset="0"/>
                <a:ea typeface="標楷體" panose="03000509000000000000" pitchFamily="65" charset="-120"/>
                <a:cs typeface="Arial" panose="020B0604020202020204" pitchFamily="34" charset="0"/>
              </a:rPr>
              <a:t>——</a:t>
            </a:r>
            <a:r>
              <a:rPr lang="zh-TW" altLang="en-US" sz="2200" b="1" dirty="0">
                <a:solidFill>
                  <a:srgbClr val="0070C0"/>
                </a:solidFill>
                <a:latin typeface="標楷體" panose="03000509000000000000" pitchFamily="65" charset="-120"/>
                <a:ea typeface="標楷體" panose="03000509000000000000" pitchFamily="65" charset="-120"/>
              </a:rPr>
              <a:t>左丘明</a:t>
            </a:r>
            <a:r>
              <a:rPr lang="en-US" altLang="zh-TW" sz="2200" b="1" dirty="0">
                <a:solidFill>
                  <a:srgbClr val="0070C0"/>
                </a:solidFill>
                <a:latin typeface="標楷體" panose="03000509000000000000" pitchFamily="65" charset="-120"/>
                <a:ea typeface="標楷體" panose="03000509000000000000" pitchFamily="65" charset="-120"/>
              </a:rPr>
              <a:t>《</a:t>
            </a:r>
            <a:r>
              <a:rPr lang="zh-TW" altLang="en-US" sz="2200" b="1" dirty="0">
                <a:solidFill>
                  <a:srgbClr val="0070C0"/>
                </a:solidFill>
                <a:latin typeface="標楷體" panose="03000509000000000000" pitchFamily="65" charset="-120"/>
                <a:ea typeface="標楷體" panose="03000509000000000000" pitchFamily="65" charset="-120"/>
              </a:rPr>
              <a:t>春秋左氏传</a:t>
            </a:r>
            <a:r>
              <a:rPr lang="en-US" altLang="zh-TW" sz="2200" b="1" dirty="0">
                <a:solidFill>
                  <a:srgbClr val="0070C0"/>
                </a:solidFill>
                <a:latin typeface="標楷體" panose="03000509000000000000" pitchFamily="65" charset="-120"/>
                <a:ea typeface="標楷體" panose="03000509000000000000" pitchFamily="65" charset="-120"/>
              </a:rPr>
              <a:t>》</a:t>
            </a:r>
            <a:br>
              <a:rPr lang="en-US" altLang="zh-TW" sz="2200" b="1" dirty="0">
                <a:solidFill>
                  <a:srgbClr val="0070C0"/>
                </a:solidFill>
                <a:latin typeface="標楷體" panose="03000509000000000000" pitchFamily="65" charset="-120"/>
                <a:ea typeface="標楷體" panose="03000509000000000000" pitchFamily="65" charset="-120"/>
              </a:rPr>
            </a:br>
            <a:br>
              <a:rPr lang="en-US" altLang="zh-TW" sz="2200" b="1" dirty="0">
                <a:solidFill>
                  <a:srgbClr val="0070C0"/>
                </a:solidFill>
                <a:latin typeface="標楷體" panose="03000509000000000000" pitchFamily="65" charset="-120"/>
                <a:ea typeface="標楷體" panose="03000509000000000000" pitchFamily="65" charset="-120"/>
              </a:rPr>
            </a:br>
            <a:r>
              <a:rPr lang="zh-TW" altLang="en-US" sz="27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顾人之常情，由俭入奢易，由奢入俭难。</a:t>
            </a:r>
            <a:br>
              <a:rPr lang="en-GB" altLang="zh-TW" sz="27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GB"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GB" altLang="zh-TW" sz="2200" b="1" dirty="0">
                <a:solidFill>
                  <a:srgbClr val="0070C0"/>
                </a:solidFill>
                <a:latin typeface="Arial" panose="020B0604020202020204" pitchFamily="34" charset="0"/>
                <a:ea typeface="標楷體" panose="03000509000000000000" pitchFamily="65" charset="-120"/>
                <a:cs typeface="Arial" panose="020B0604020202020204" pitchFamily="34" charset="0"/>
              </a:rPr>
              <a:t>——</a:t>
            </a:r>
            <a:r>
              <a:rPr lang="zh-TW" altLang="zh-TW" sz="2200" b="1" dirty="0">
                <a:solidFill>
                  <a:srgbClr val="0070C0"/>
                </a:solidFill>
                <a:latin typeface="標楷體" panose="03000509000000000000" pitchFamily="65" charset="-120"/>
                <a:ea typeface="標楷體" panose="03000509000000000000" pitchFamily="65" charset="-120"/>
              </a:rPr>
              <a:t>司马光《</a:t>
            </a:r>
            <a:r>
              <a:rPr lang="zh-TW" altLang="en-US" sz="2200" b="1" dirty="0">
                <a:solidFill>
                  <a:srgbClr val="0070C0"/>
                </a:solidFill>
                <a:latin typeface="標楷體" panose="03000509000000000000" pitchFamily="65" charset="-120"/>
                <a:ea typeface="標楷體" panose="03000509000000000000" pitchFamily="65" charset="-120"/>
              </a:rPr>
              <a:t>训俭示康</a:t>
            </a:r>
            <a:r>
              <a:rPr lang="zh-TW" altLang="zh-TW" sz="2200" b="1" dirty="0">
                <a:solidFill>
                  <a:srgbClr val="0070C0"/>
                </a:solidFill>
                <a:latin typeface="標楷體" panose="03000509000000000000" pitchFamily="65" charset="-120"/>
                <a:ea typeface="標楷體" panose="03000509000000000000" pitchFamily="65" charset="-120"/>
              </a:rPr>
              <a:t>》</a:t>
            </a:r>
            <a:br>
              <a:rPr lang="en-GB" altLang="zh-TW" sz="2200" b="1" dirty="0">
                <a:solidFill>
                  <a:srgbClr val="0070C0"/>
                </a:solidFill>
                <a:latin typeface="標楷體" panose="03000509000000000000" pitchFamily="65" charset="-120"/>
                <a:ea typeface="標楷體" panose="03000509000000000000" pitchFamily="65" charset="-120"/>
              </a:rPr>
            </a:br>
            <a:br>
              <a:rPr lang="en-GB" altLang="zh-TW" sz="2200" b="1" dirty="0">
                <a:solidFill>
                  <a:srgbClr val="0070C0"/>
                </a:solidFill>
                <a:latin typeface="標楷體" panose="03000509000000000000" pitchFamily="65" charset="-120"/>
                <a:ea typeface="標楷體" panose="03000509000000000000" pitchFamily="65" charset="-120"/>
              </a:rPr>
            </a:br>
            <a:r>
              <a:rPr lang="zh-TW" altLang="zh-TW" sz="27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取之有度，用之有节，则常足。</a:t>
            </a:r>
            <a:br>
              <a:rPr lang="en-GB" altLang="zh-TW" sz="2200" b="1" dirty="0">
                <a:solidFill>
                  <a:srgbClr val="0070C0"/>
                </a:solidFill>
                <a:latin typeface="標楷體" panose="03000509000000000000" pitchFamily="65" charset="-120"/>
                <a:ea typeface="標楷體" panose="03000509000000000000" pitchFamily="65" charset="-120"/>
              </a:rPr>
            </a:br>
            <a:r>
              <a:rPr lang="zh-TW" altLang="en-GB"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GB" altLang="zh-TW" sz="2200" b="1" dirty="0">
                <a:solidFill>
                  <a:srgbClr val="0070C0"/>
                </a:solidFill>
                <a:latin typeface="Arial" panose="020B0604020202020204" pitchFamily="34" charset="0"/>
                <a:ea typeface="標楷體" panose="03000509000000000000" pitchFamily="65" charset="-120"/>
                <a:cs typeface="Arial" panose="020B0604020202020204" pitchFamily="34" charset="0"/>
              </a:rPr>
              <a:t>——</a:t>
            </a:r>
            <a:r>
              <a:rPr lang="zh-TW" altLang="zh-TW" sz="2200" b="1" dirty="0">
                <a:solidFill>
                  <a:srgbClr val="0070C0"/>
                </a:solidFill>
                <a:latin typeface="標楷體" panose="03000509000000000000" pitchFamily="65" charset="-120"/>
                <a:ea typeface="標楷體" panose="03000509000000000000" pitchFamily="65" charset="-120"/>
              </a:rPr>
              <a:t>司马光《资治通鉴》</a:t>
            </a:r>
            <a:br>
              <a:rPr lang="en-US" altLang="zh-TW" sz="2200" b="1" dirty="0">
                <a:solidFill>
                  <a:srgbClr val="0070C0"/>
                </a:solidFill>
                <a:latin typeface="標楷體" panose="03000509000000000000" pitchFamily="65" charset="-120"/>
                <a:ea typeface="標楷體" panose="03000509000000000000" pitchFamily="65" charset="-120"/>
              </a:rPr>
            </a:br>
            <a:br>
              <a:rPr lang="en-US" altLang="zh-TW" sz="2200" b="1" dirty="0">
                <a:solidFill>
                  <a:srgbClr val="0070C0"/>
                </a:solidFill>
                <a:latin typeface="標楷體" panose="03000509000000000000" pitchFamily="65" charset="-120"/>
                <a:ea typeface="標楷體" panose="03000509000000000000" pitchFamily="65" charset="-120"/>
              </a:rPr>
            </a:br>
            <a:r>
              <a:rPr lang="zh-TW" altLang="en-US" sz="27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涓滴之恩，当以涌泉相报</a:t>
            </a:r>
            <a:r>
              <a:rPr lang="zh-TW" altLang="zh-TW" sz="27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br>
              <a:rPr lang="en-GB" altLang="zh-TW"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GB"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GB" altLang="zh-TW" sz="2200" b="1" dirty="0">
                <a:solidFill>
                  <a:srgbClr val="0070C0"/>
                </a:solidFill>
                <a:latin typeface="Arial" panose="020B0604020202020204" pitchFamily="34" charset="0"/>
                <a:ea typeface="標楷體" panose="03000509000000000000" pitchFamily="65" charset="-120"/>
                <a:cs typeface="Arial" panose="020B0604020202020204" pitchFamily="34" charset="0"/>
              </a:rPr>
              <a:t>——</a:t>
            </a:r>
            <a:r>
              <a:rPr lang="zh-TW" altLang="en-US" sz="2200" b="1" dirty="0">
                <a:solidFill>
                  <a:srgbClr val="0070C0"/>
                </a:solidFill>
                <a:latin typeface="標楷體" panose="03000509000000000000" pitchFamily="65" charset="-120"/>
                <a:ea typeface="標楷體" panose="03000509000000000000" pitchFamily="65" charset="-120"/>
              </a:rPr>
              <a:t>朱柏庐</a:t>
            </a:r>
            <a:r>
              <a:rPr lang="zh-TW" altLang="zh-TW" sz="2200" b="1" dirty="0">
                <a:solidFill>
                  <a:srgbClr val="0070C0"/>
                </a:solidFill>
                <a:latin typeface="標楷體" panose="03000509000000000000" pitchFamily="65" charset="-120"/>
                <a:ea typeface="標楷體" panose="03000509000000000000" pitchFamily="65" charset="-120"/>
              </a:rPr>
              <a:t>《</a:t>
            </a:r>
            <a:r>
              <a:rPr lang="zh-TW" altLang="en-US" sz="2200" b="1" dirty="0">
                <a:solidFill>
                  <a:srgbClr val="0070C0"/>
                </a:solidFill>
                <a:latin typeface="標楷體" panose="03000509000000000000" pitchFamily="65" charset="-120"/>
                <a:ea typeface="標楷體" panose="03000509000000000000" pitchFamily="65" charset="-120"/>
              </a:rPr>
              <a:t>朱子家训</a:t>
            </a:r>
            <a:r>
              <a:rPr lang="zh-TW" altLang="zh-TW" sz="2200" b="1" dirty="0">
                <a:solidFill>
                  <a:srgbClr val="0070C0"/>
                </a:solidFill>
                <a:latin typeface="標楷體" panose="03000509000000000000" pitchFamily="65" charset="-120"/>
                <a:ea typeface="標楷體" panose="03000509000000000000" pitchFamily="65" charset="-120"/>
              </a:rPr>
              <a:t>》</a:t>
            </a:r>
            <a:endParaRPr lang="zh-TW" altLang="en-US" sz="2200" b="1" dirty="0">
              <a:solidFill>
                <a:srgbClr val="0070C0"/>
              </a:solidFill>
              <a:latin typeface="標楷體" panose="03000509000000000000" pitchFamily="65" charset="-120"/>
              <a:ea typeface="標楷體" panose="03000509000000000000" pitchFamily="65" charset="-120"/>
            </a:endParaRPr>
          </a:p>
        </p:txBody>
      </p:sp>
      <p:pic>
        <p:nvPicPr>
          <p:cNvPr id="1026" name="Picture 2" desc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1070" y="3963612"/>
            <a:ext cx="1196696" cy="187962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55241" y="188899"/>
            <a:ext cx="4483434" cy="646331"/>
          </a:xfrm>
          <a:prstGeom prst="rect">
            <a:avLst/>
          </a:prstGeom>
        </p:spPr>
        <p:txBody>
          <a:bodyPr wrap="square">
            <a:spAutoFit/>
          </a:bodyPr>
          <a:lstStyle/>
          <a:p>
            <a:r>
              <a:rPr lang="zh-TW" altLang="en-US" sz="3600" b="1" dirty="0">
                <a:solidFill>
                  <a:srgbClr val="000099"/>
                </a:solidFill>
                <a:latin typeface="Times" panose="02020603050405020304" pitchFamily="18" charset="0"/>
                <a:ea typeface="標楷體" panose="03000509000000000000" pitchFamily="65" charset="-120"/>
              </a:rPr>
              <a:t>中华经典名句分享</a:t>
            </a:r>
            <a:endParaRPr lang="zh-HK" altLang="en-US" sz="3600" b="1" dirty="0">
              <a:solidFill>
                <a:srgbClr val="000099"/>
              </a:solidFill>
              <a:latin typeface="Times" panose="02020603050405020304" pitchFamily="18" charset="0"/>
              <a:ea typeface="標楷體" panose="03000509000000000000" pitchFamily="65" charset="-120"/>
            </a:endParaRPr>
          </a:p>
        </p:txBody>
      </p:sp>
      <p:sp>
        <p:nvSpPr>
          <p:cNvPr id="5" name="文字方塊 4"/>
          <p:cNvSpPr txBox="1"/>
          <p:nvPr/>
        </p:nvSpPr>
        <p:spPr>
          <a:xfrm>
            <a:off x="7191047" y="6506761"/>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
        <p:nvSpPr>
          <p:cNvPr id="6" name="文字方塊 4"/>
          <p:cNvSpPr txBox="1"/>
          <p:nvPr/>
        </p:nvSpPr>
        <p:spPr>
          <a:xfrm>
            <a:off x="6938010" y="6323650"/>
            <a:ext cx="216027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资料来源：</a:t>
            </a:r>
            <a:r>
              <a:rPr lang="zh-TW" altLang="en-US" sz="1100" dirty="0">
                <a:latin typeface="Times New Roman" panose="02020603050405020304" pitchFamily="18" charset="0"/>
                <a:cs typeface="Times New Roman" panose="02020603050405020304" pitchFamily="18" charset="0"/>
                <a:hlinkClick r:id="rId5"/>
              </a:rPr>
              <a:t>教育局中华经典名句</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2617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9124" y="287069"/>
            <a:ext cx="7747077" cy="582728"/>
          </a:xfrm>
        </p:spPr>
        <p:txBody>
          <a:bodyPr>
            <a:noAutofit/>
          </a:bodyPr>
          <a:lstStyle/>
          <a:p>
            <a:r>
              <a:rPr lang="zh-TW" altLang="en-US" b="1" dirty="0">
                <a:solidFill>
                  <a:srgbClr val="000099"/>
                </a:solidFill>
                <a:latin typeface="Times" panose="02020603050405020304" pitchFamily="18" charset="0"/>
                <a:ea typeface="標楷體" panose="03000509000000000000" pitchFamily="65" charset="-120"/>
                <a:cs typeface="+mn-cs"/>
              </a:rPr>
              <a:t>总结</a:t>
            </a:r>
            <a:r>
              <a:rPr lang="en-US" altLang="zh-TW" b="1" dirty="0">
                <a:solidFill>
                  <a:srgbClr val="000099"/>
                </a:solidFill>
                <a:latin typeface="Times" panose="02020603050405020304" pitchFamily="18" charset="0"/>
                <a:ea typeface="標楷體" panose="03000509000000000000" pitchFamily="65" charset="-120"/>
                <a:cs typeface="+mn-cs"/>
              </a:rPr>
              <a:t>:</a:t>
            </a:r>
            <a:endParaRPr lang="zh-TW" altLang="en-US" b="1" dirty="0">
              <a:solidFill>
                <a:srgbClr val="000099"/>
              </a:solidFill>
              <a:latin typeface="Times" panose="02020603050405020304" pitchFamily="18" charset="0"/>
              <a:ea typeface="標楷體" panose="03000509000000000000" pitchFamily="65" charset="-120"/>
              <a:cs typeface="+mn-cs"/>
            </a:endParaRPr>
          </a:p>
        </p:txBody>
      </p:sp>
      <p:sp>
        <p:nvSpPr>
          <p:cNvPr id="4" name="文字方塊 3"/>
          <p:cNvSpPr txBox="1"/>
          <p:nvPr/>
        </p:nvSpPr>
        <p:spPr>
          <a:xfrm>
            <a:off x="619124" y="1133475"/>
            <a:ext cx="7943851" cy="4524375"/>
          </a:xfrm>
          <a:prstGeom prst="rect">
            <a:avLst/>
          </a:prstGeom>
          <a:solidFill>
            <a:schemeClr val="accent6">
              <a:lumMod val="20000"/>
              <a:lumOff val="80000"/>
            </a:schemeClr>
          </a:solidFill>
        </p:spPr>
        <p:txBody>
          <a:bodyPr wrap="square" rtlCol="0">
            <a:spAutoFit/>
          </a:bodyPr>
          <a:lstStyle/>
          <a:p>
            <a:pPr algn="just"/>
            <a:r>
              <a:rPr lang="zh-TW" altLang="en-US" sz="3200" b="1" dirty="0">
                <a:solidFill>
                  <a:srgbClr val="0070C0"/>
                </a:solidFill>
                <a:latin typeface="標楷體" panose="03000509000000000000" pitchFamily="65" charset="-120"/>
                <a:ea typeface="標楷體" panose="03000509000000000000" pitchFamily="65" charset="-120"/>
              </a:rPr>
              <a:t>水是生命之源，是人类生存和社会发展的自然资源和基本条件。香港有着充足的食水供应，实在感谢国家的支持和关顾，把珍贵的东江水资源输送到香港。</a:t>
            </a:r>
            <a:endParaRPr lang="en-US" altLang="zh-TW" sz="3200" b="1" dirty="0">
              <a:solidFill>
                <a:srgbClr val="0070C0"/>
              </a:solidFill>
              <a:latin typeface="標楷體" panose="03000509000000000000" pitchFamily="65" charset="-120"/>
              <a:ea typeface="標楷體" panose="03000509000000000000" pitchFamily="65" charset="-120"/>
            </a:endParaRPr>
          </a:p>
          <a:p>
            <a:pPr algn="just"/>
            <a:endParaRPr lang="en-US" altLang="zh-TW" sz="3200" b="1" dirty="0">
              <a:solidFill>
                <a:srgbClr val="0070C0"/>
              </a:solidFill>
              <a:latin typeface="標楷體" panose="03000509000000000000" pitchFamily="65" charset="-120"/>
              <a:ea typeface="標楷體" panose="03000509000000000000" pitchFamily="65" charset="-120"/>
            </a:endParaRPr>
          </a:p>
          <a:p>
            <a:pPr algn="just"/>
            <a:r>
              <a:rPr lang="zh-TW" altLang="en-US" sz="3200" b="1" dirty="0">
                <a:solidFill>
                  <a:srgbClr val="0070C0"/>
                </a:solidFill>
                <a:latin typeface="標楷體" panose="03000509000000000000" pitchFamily="65" charset="-120"/>
                <a:ea typeface="標楷體" panose="03000509000000000000" pitchFamily="65" charset="-120"/>
              </a:rPr>
              <a:t>我们应怀着感恩的心，谨记过去「制水」的艰辛岁月，珍惜点滴，避免浪费。每人都必须节约用水，以行动善用水资源，共同承担保护环境的责任。</a:t>
            </a:r>
          </a:p>
        </p:txBody>
      </p:sp>
      <p:sp>
        <p:nvSpPr>
          <p:cNvPr id="5" name="文字方塊 4"/>
          <p:cNvSpPr txBox="1"/>
          <p:nvPr/>
        </p:nvSpPr>
        <p:spPr>
          <a:xfrm>
            <a:off x="7191047" y="6470491"/>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91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6863" y="1233861"/>
            <a:ext cx="7987748" cy="2471865"/>
          </a:xfrm>
        </p:spPr>
        <p:txBody>
          <a:bodyPr>
            <a:noAutofit/>
          </a:bodyPr>
          <a:lstStyle/>
          <a:p>
            <a:pPr algn="just" hangingPunct="0"/>
            <a:r>
              <a:rPr lang="zh-TW" altLang="en-US" sz="4000" b="1" dirty="0">
                <a:solidFill>
                  <a:srgbClr val="0070C0"/>
                </a:solidFill>
                <a:latin typeface="標楷體" panose="03000509000000000000" pitchFamily="65" charset="-120"/>
                <a:ea typeface="標楷體" panose="03000509000000000000" pitchFamily="65" charset="-120"/>
              </a:rPr>
              <a:t>阅读以下投影片的资料，</a:t>
            </a:r>
            <a:r>
              <a:rPr lang="zh-CN" altLang="en-US" sz="4000" b="1" dirty="0">
                <a:solidFill>
                  <a:srgbClr val="0070C0"/>
                </a:solidFill>
                <a:latin typeface="標楷體" panose="03000509000000000000" pitchFamily="65" charset="-120"/>
                <a:ea typeface="標楷體" panose="03000509000000000000" pitchFamily="65" charset="-120"/>
              </a:rPr>
              <a:t>让我们多了解</a:t>
            </a:r>
            <a:r>
              <a:rPr lang="zh-TW" altLang="en-US" sz="4000" b="1" dirty="0">
                <a:solidFill>
                  <a:srgbClr val="0070C0"/>
                </a:solidFill>
                <a:latin typeface="標楷體" panose="03000509000000000000" pitchFamily="65" charset="-120"/>
                <a:ea typeface="標楷體" panose="03000509000000000000" pitchFamily="65" charset="-120"/>
              </a:rPr>
              <a:t>国家和东江流域地区为保障香港供水及水质所付出的努力。</a:t>
            </a:r>
          </a:p>
        </p:txBody>
      </p:sp>
      <p:sp>
        <p:nvSpPr>
          <p:cNvPr id="3" name="文字方塊 2"/>
          <p:cNvSpPr txBox="1"/>
          <p:nvPr/>
        </p:nvSpPr>
        <p:spPr>
          <a:xfrm>
            <a:off x="711084" y="381242"/>
            <a:ext cx="4589813" cy="646331"/>
          </a:xfrm>
          <a:prstGeom prst="rect">
            <a:avLst/>
          </a:prstGeom>
          <a:noFill/>
        </p:spPr>
        <p:txBody>
          <a:bodyPr wrap="square" rtlCol="0">
            <a:spAutoFit/>
          </a:bodyPr>
          <a:lstStyle/>
          <a:p>
            <a:r>
              <a:rPr lang="zh-TW" altLang="en-US" sz="3600" b="1" dirty="0">
                <a:solidFill>
                  <a:srgbClr val="000099"/>
                </a:solidFill>
                <a:latin typeface="Times" panose="02020603050405020304" pitchFamily="18" charset="0"/>
                <a:ea typeface="標楷體" panose="03000509000000000000" pitchFamily="65" charset="-120"/>
              </a:rPr>
              <a:t>课前预习 </a:t>
            </a:r>
            <a:r>
              <a:rPr lang="en-US" altLang="zh-TW" sz="3600" b="1" dirty="0">
                <a:solidFill>
                  <a:srgbClr val="000099"/>
                </a:solidFill>
                <a:latin typeface="Times" panose="02020603050405020304" pitchFamily="18" charset="0"/>
                <a:ea typeface="標楷體" panose="03000509000000000000" pitchFamily="65" charset="-120"/>
              </a:rPr>
              <a:t>/ </a:t>
            </a:r>
            <a:r>
              <a:rPr lang="zh-TW" altLang="en-US" sz="3600" b="1" dirty="0">
                <a:solidFill>
                  <a:srgbClr val="000099"/>
                </a:solidFill>
                <a:latin typeface="Times" panose="02020603050405020304" pitchFamily="18" charset="0"/>
                <a:ea typeface="標楷體" panose="03000509000000000000" pitchFamily="65" charset="-120"/>
              </a:rPr>
              <a:t>延伸阅读</a:t>
            </a:r>
          </a:p>
        </p:txBody>
      </p:sp>
      <p:sp>
        <p:nvSpPr>
          <p:cNvPr id="5" name="文字方塊 4"/>
          <p:cNvSpPr txBox="1"/>
          <p:nvPr/>
        </p:nvSpPr>
        <p:spPr>
          <a:xfrm>
            <a:off x="7103818" y="6449804"/>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656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95" y="776824"/>
            <a:ext cx="8785776" cy="5895825"/>
          </a:xfrm>
        </p:spPr>
        <p:txBody>
          <a:bodyPr>
            <a:normAutofit/>
          </a:bodyPr>
          <a:lstStyle/>
          <a:p>
            <a:pPr marL="0" indent="0">
              <a:lnSpc>
                <a:spcPct val="80000"/>
              </a:lnSpc>
              <a:buNone/>
            </a:pPr>
            <a:r>
              <a:rPr lang="zh-TW" altLang="en-US"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广东省：</a:t>
            </a:r>
            <a:endParaRPr lang="en-GB" altLang="zh-TW"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altLang="en-US" sz="2000" b="1"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广东遭遇</a:t>
            </a:r>
            <a:r>
              <a:rPr lang="en-US" altLang="zh-TW" sz="2000" b="1"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50</a:t>
            </a:r>
            <a:r>
              <a:rPr lang="zh-TW" altLang="en-US" sz="2000" b="1"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年罕见大旱对香港的供水仍确保平稳</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2004</a:t>
            </a:r>
            <a:r>
              <a:rPr lang="zh-TW" altLang="en-US"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0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algn="just">
              <a:buNone/>
            </a:pPr>
            <a:endPar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hangingPunct="0">
              <a:buNone/>
            </a:pP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中新网</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日电据南方日报报道，海关数据</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日证实称，在遭遇</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50</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年罕见大旱情况下，广东一如既往确保对港输水。</a:t>
            </a:r>
            <a:endPar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hangingPunct="0">
              <a:buNone/>
            </a:pPr>
            <a:endPar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hangingPunct="0">
              <a:buNone/>
            </a:pP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今年入夏以来，广东省遭遇了前所未有的严重干旱，根据广东省水文局发布的水雨情：</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月上旬，韩江、北江、东江、西江流域和粤东、粤西地区的降雨量都比去年同期减少近八至九成。北江、西江、东江、韩江四大河流的水位和平均流量均创历史新低。</a:t>
            </a:r>
            <a:endPar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hangingPunct="0">
              <a:buNone/>
            </a:pPr>
            <a:endPar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hangingPunct="0">
              <a:buNone/>
            </a:pP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但根据海关统计，今年入夏以来的</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月，广东对港供水</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亿吨，呈逐月增长态势，单</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月对港供水</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0.8</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亿吨，比去年同期增长</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28.5%</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。自</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1997</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年香港回归以来，广东为香港供水量已达</a:t>
            </a:r>
            <a:r>
              <a:rPr lang="en-US"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52.9</a:t>
            </a:r>
            <a:r>
              <a:rPr lang="zh-TW" altLang="en-US"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亿吨，每年对港供水量保持平稳，为粤港两地经济合作和发展提供了有力保障。</a:t>
            </a:r>
            <a:endParaRPr lang="en-GB" altLang="zh-TW" sz="2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TextBox 3"/>
          <p:cNvSpPr txBox="1"/>
          <p:nvPr/>
        </p:nvSpPr>
        <p:spPr>
          <a:xfrm>
            <a:off x="3396332" y="130037"/>
            <a:ext cx="2646878" cy="584775"/>
          </a:xfrm>
          <a:prstGeom prst="rect">
            <a:avLst/>
          </a:prstGeom>
          <a:noFill/>
        </p:spPr>
        <p:txBody>
          <a:bodyPr wrap="none" rtlCol="0">
            <a:spAutoFit/>
          </a:bodyPr>
          <a:lstStyle/>
          <a:p>
            <a:r>
              <a:rPr lang="zh-TW" altLang="en-US" sz="3200" b="1" dirty="0">
                <a:solidFill>
                  <a:srgbClr val="000099"/>
                </a:solidFill>
                <a:latin typeface="Times" panose="02020603050405020304" pitchFamily="18" charset="0"/>
                <a:ea typeface="標楷體" panose="03000509000000000000" pitchFamily="65" charset="-120"/>
              </a:rPr>
              <a:t>综合新闻报道</a:t>
            </a:r>
          </a:p>
        </p:txBody>
      </p:sp>
      <p:sp>
        <p:nvSpPr>
          <p:cNvPr id="2" name="TextBox 1"/>
          <p:cNvSpPr txBox="1"/>
          <p:nvPr/>
        </p:nvSpPr>
        <p:spPr>
          <a:xfrm>
            <a:off x="6736181" y="776824"/>
            <a:ext cx="2222590" cy="307777"/>
          </a:xfrm>
          <a:prstGeom prst="rect">
            <a:avLst/>
          </a:prstGeom>
          <a:noFill/>
        </p:spPr>
        <p:txBody>
          <a:bodyPr wrap="square" rtlCol="0">
            <a:spAutoFit/>
          </a:bodyPr>
          <a:lstStyle/>
          <a:p>
            <a:r>
              <a:rPr lang="zh-CN" altLang="en-US" sz="1400" dirty="0"/>
              <a:t>资料来源</a:t>
            </a:r>
            <a:r>
              <a:rPr lang="en-US" altLang="zh-CN" sz="1400" dirty="0"/>
              <a:t>: </a:t>
            </a:r>
            <a:r>
              <a:rPr lang="zh-CN" altLang="en-US" sz="1400" dirty="0">
                <a:hlinkClick r:id="rId4"/>
              </a:rPr>
              <a:t>中国新闻网</a:t>
            </a:r>
            <a:endParaRPr lang="en-US" altLang="zh-CN" sz="1400" dirty="0"/>
          </a:p>
        </p:txBody>
      </p:sp>
      <p:sp>
        <p:nvSpPr>
          <p:cNvPr id="5" name="文字方塊 4"/>
          <p:cNvSpPr txBox="1"/>
          <p:nvPr/>
        </p:nvSpPr>
        <p:spPr>
          <a:xfrm>
            <a:off x="6736181" y="6473051"/>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317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487" y="706437"/>
            <a:ext cx="8616642" cy="5684108"/>
          </a:xfrm>
        </p:spPr>
        <p:txBody>
          <a:bodyPr>
            <a:normAutofit fontScale="92500" lnSpcReduction="10000"/>
          </a:bodyPr>
          <a:lstStyle/>
          <a:p>
            <a:pPr marL="0" indent="0">
              <a:buNone/>
            </a:pPr>
            <a:r>
              <a:rPr lang="zh-TW" altLang="en-US" sz="24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河源：</a:t>
            </a:r>
            <a:endParaRPr lang="en-US" altLang="zh-TW" sz="24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2400" b="1"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沿线城市为保生态付出巨大努力</a:t>
            </a:r>
            <a:r>
              <a:rPr lang="zh-TW" altLang="en-US"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a:buNone/>
            </a:pP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众所周知，供应给香港的水必须符合饮用水品质标准。</a:t>
            </a:r>
          </a:p>
          <a:p>
            <a:pPr marL="0" indent="0">
              <a:buNone/>
            </a:pPr>
            <a:endPar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为了达到这个标准，源头的河源，东江流域的惠州和东莞等市更是主动放弃了不少发展经济的机会，为保护水质做出了巨大牺牲。</a:t>
            </a:r>
            <a:endParaRPr lang="en-GB"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endPar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河源副市长章权说，河源是欠发达地区，城镇居民人均可支配收入只有全国平均水平的六成，全市还有十几万人没有脱贫，但是仍然婉拒了</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500</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多个总投资</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600</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多亿元的重污染工业计画落脚。严格禁止电镀、印染、皮革、造纸等污染工程落户。</a:t>
            </a:r>
          </a:p>
          <a:p>
            <a:pPr algn="just"/>
            <a:endPar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河源市水务局副局长赖寿雄算了几笔账，河源本来经济就不发达，但是从</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2013</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年起每年拿出</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2000</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多万元用于东江流域环境保护。河源市已累积投入了</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亿元用于水资源保护，</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年至</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年计画再投入</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33.5</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亿元，整治全市</a:t>
            </a:r>
            <a:r>
              <a:rPr lang="en-US" altLang="zh-TW"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204</a:t>
            </a: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条中小河流。</a:t>
            </a:r>
          </a:p>
        </p:txBody>
      </p:sp>
      <p:sp>
        <p:nvSpPr>
          <p:cNvPr id="6" name="TextBox 3"/>
          <p:cNvSpPr txBox="1"/>
          <p:nvPr/>
        </p:nvSpPr>
        <p:spPr>
          <a:xfrm>
            <a:off x="3450998" y="72879"/>
            <a:ext cx="2646878" cy="584775"/>
          </a:xfrm>
          <a:prstGeom prst="rect">
            <a:avLst/>
          </a:prstGeom>
          <a:noFill/>
        </p:spPr>
        <p:txBody>
          <a:bodyPr wrap="none" rtlCol="0">
            <a:spAutoFit/>
          </a:bodyPr>
          <a:lstStyle/>
          <a:p>
            <a:r>
              <a:rPr lang="zh-TW" altLang="en-US" sz="3200" b="1" dirty="0">
                <a:solidFill>
                  <a:srgbClr val="000099"/>
                </a:solidFill>
                <a:latin typeface="Times" panose="02020603050405020304" pitchFamily="18" charset="0"/>
                <a:ea typeface="標楷體" panose="03000509000000000000" pitchFamily="65" charset="-120"/>
              </a:rPr>
              <a:t>综合新闻报道</a:t>
            </a:r>
          </a:p>
        </p:txBody>
      </p:sp>
      <p:sp>
        <p:nvSpPr>
          <p:cNvPr id="4" name="文字方塊 4"/>
          <p:cNvSpPr txBox="1"/>
          <p:nvPr/>
        </p:nvSpPr>
        <p:spPr>
          <a:xfrm>
            <a:off x="6737988" y="6259740"/>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266268" y="908140"/>
            <a:ext cx="2222590" cy="307777"/>
          </a:xfrm>
          <a:prstGeom prst="rect">
            <a:avLst/>
          </a:prstGeom>
          <a:noFill/>
        </p:spPr>
        <p:txBody>
          <a:bodyPr wrap="square" rtlCol="0">
            <a:spAutoFit/>
          </a:bodyPr>
          <a:lstStyle/>
          <a:p>
            <a:r>
              <a:rPr lang="zh-CN" altLang="en-US" sz="1400" dirty="0"/>
              <a:t>资料来源</a:t>
            </a:r>
            <a:r>
              <a:rPr lang="en-US" altLang="zh-CN" sz="1400" dirty="0"/>
              <a:t>: </a:t>
            </a:r>
            <a:r>
              <a:rPr lang="zh-CN" altLang="en-US" sz="1400" dirty="0">
                <a:hlinkClick r:id="rId4"/>
              </a:rPr>
              <a:t>中国网</a:t>
            </a:r>
            <a:endParaRPr lang="en-US" altLang="zh-CN" sz="1400" dirty="0"/>
          </a:p>
        </p:txBody>
      </p:sp>
    </p:spTree>
    <p:extLst>
      <p:ext uri="{BB962C8B-B14F-4D97-AF65-F5344CB8AC3E}">
        <p14:creationId xmlns:p14="http://schemas.microsoft.com/office/powerpoint/2010/main" val="2547822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648" y="-55295"/>
            <a:ext cx="8753475" cy="1325563"/>
          </a:xfrm>
        </p:spPr>
        <p:txBody>
          <a:bodyPr>
            <a:normAutofit/>
          </a:bodyPr>
          <a:lstStyle/>
          <a:p>
            <a:r>
              <a:rPr lang="zh-TW" altLang="en-US" sz="4200" b="1" dirty="0">
                <a:solidFill>
                  <a:srgbClr val="000099"/>
                </a:solidFill>
                <a:latin typeface="Times" panose="02020603050405020304" pitchFamily="18" charset="0"/>
                <a:ea typeface="標楷體" panose="03000509000000000000" pitchFamily="65" charset="-120"/>
                <a:cs typeface="+mn-cs"/>
              </a:rPr>
              <a:t>参考资料</a:t>
            </a:r>
          </a:p>
        </p:txBody>
      </p:sp>
      <p:sp>
        <p:nvSpPr>
          <p:cNvPr id="3" name="Content Placeholder 2"/>
          <p:cNvSpPr>
            <a:spLocks noGrp="1"/>
          </p:cNvSpPr>
          <p:nvPr>
            <p:ph idx="1"/>
          </p:nvPr>
        </p:nvSpPr>
        <p:spPr>
          <a:xfrm>
            <a:off x="247648" y="1089293"/>
            <a:ext cx="8753475" cy="5425806"/>
          </a:xfrm>
        </p:spPr>
        <p:txBody>
          <a:bodyPr>
            <a:normAutofit/>
          </a:bodyPr>
          <a:lstStyle/>
          <a:p>
            <a:r>
              <a:rPr lang="zh-TW" altLang="en-US"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水务署： </a:t>
            </a:r>
            <a:r>
              <a:rPr lang="en-GB" altLang="zh-TW"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You</a:t>
            </a:r>
            <a:r>
              <a:rPr lang="en-US" altLang="zh-CN"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T</a:t>
            </a:r>
            <a:r>
              <a:rPr lang="en-GB" altLang="zh-TW" sz="3000" dirty="0" err="1">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ube</a:t>
            </a:r>
            <a:r>
              <a:rPr lang="en-GB" altLang="zh-TW"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频道</a:t>
            </a:r>
            <a:r>
              <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4"/>
              </a:rPr>
              <a:t>https://www.youtube.com/channel/UCBNvKbiFPLoawj7rZeDInmw</a:t>
            </a:r>
            <a:r>
              <a:rPr lang="en-GB"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p>
          <a:p>
            <a:r>
              <a:rPr lang="zh-TW" altLang="en-US"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水务署：水资源 </a:t>
            </a:r>
            <a:endParaRPr lang="en-US" altLang="zh-TW"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marL="457200">
              <a:spcBef>
                <a:spcPts val="0"/>
              </a:spcBef>
              <a:buNone/>
            </a:pPr>
            <a:r>
              <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5"/>
              </a:rPr>
              <a:t>https://www.wsd.gov.hk/tc/core-businesses/water-resources/index.html</a:t>
            </a:r>
            <a:r>
              <a:rPr lang="en-GB"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p>
          <a:p>
            <a:r>
              <a:rPr lang="zh-TW" altLang="en-US"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水务署：节约用水</a:t>
            </a:r>
            <a:r>
              <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6"/>
              </a:rPr>
              <a:t>http://www.waterconservation.gov.hk/tc/home/index.html</a:t>
            </a:r>
            <a:endPar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全国节约用水办公室</a:t>
            </a:r>
            <a:endParaRPr lang="en-US" altLang="zh-TW"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indent="0">
              <a:spcBef>
                <a:spcPts val="0"/>
              </a:spcBef>
              <a:buNone/>
            </a:pPr>
            <a:r>
              <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7"/>
              </a:rPr>
              <a:t>http://qgjsb.mwr.gov.cn/</a:t>
            </a:r>
            <a:r>
              <a:rPr lang="en-GB"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p>
          <a:p>
            <a:r>
              <a:rPr lang="zh-TW" altLang="en-US"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联合国可持续发展目标：</a:t>
            </a:r>
            <a:endParaRPr lang="en-US" altLang="zh-TW"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indent="0">
              <a:spcBef>
                <a:spcPts val="0"/>
              </a:spcBef>
              <a:buNone/>
            </a:pPr>
            <a:r>
              <a:rPr lang="zh-TW" altLang="en-US" sz="3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为所有人提供水和环境卫生并对其进行永续管理 </a:t>
            </a:r>
            <a:r>
              <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8"/>
              </a:rPr>
              <a:t>https://sdgs.un.org/zh/goals/goal6</a:t>
            </a:r>
            <a:r>
              <a:rPr lang="en-GB" altLang="zh-TW"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文字方塊 4"/>
          <p:cNvSpPr txBox="1"/>
          <p:nvPr/>
        </p:nvSpPr>
        <p:spPr>
          <a:xfrm>
            <a:off x="6737988" y="6259740"/>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5014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80"/>
            <a:ext cx="7886700" cy="1133736"/>
          </a:xfrm>
        </p:spPr>
        <p:txBody>
          <a:bodyPr>
            <a:normAutofit/>
          </a:bodyPr>
          <a:lstStyle/>
          <a:p>
            <a:r>
              <a:rPr lang="zh-TW" altLang="en-US" sz="4200" b="1" dirty="0">
                <a:solidFill>
                  <a:srgbClr val="000099"/>
                </a:solidFill>
                <a:latin typeface="Times" panose="02020603050405020304" pitchFamily="18" charset="0"/>
                <a:ea typeface="標楷體" panose="03000509000000000000" pitchFamily="65" charset="-120"/>
                <a:cs typeface="+mn-cs"/>
              </a:rPr>
              <a:t>参考资料</a:t>
            </a:r>
          </a:p>
        </p:txBody>
      </p:sp>
      <p:sp>
        <p:nvSpPr>
          <p:cNvPr id="3" name="Content Placeholder 2"/>
          <p:cNvSpPr>
            <a:spLocks noGrp="1"/>
          </p:cNvSpPr>
          <p:nvPr>
            <p:ph idx="1"/>
          </p:nvPr>
        </p:nvSpPr>
        <p:spPr>
          <a:xfrm>
            <a:off x="628650" y="1316616"/>
            <a:ext cx="8096250" cy="5425806"/>
          </a:xfrm>
        </p:spPr>
        <p:txBody>
          <a:bodyPr>
            <a:normAutofit/>
          </a:bodyPr>
          <a:lstStyle/>
          <a:p>
            <a:r>
              <a:rPr lang="zh-TW" altLang="en-US"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水务署：「知水</a:t>
            </a:r>
            <a:r>
              <a:rPr lang="en-US" altLang="zh-TW"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惜水」网上学习平台</a:t>
            </a:r>
            <a:r>
              <a:rPr lang="en-US" altLang="zh-TW"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中学</a:t>
            </a:r>
            <a:r>
              <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4"/>
              </a:rPr>
              <a:t>http://www.waterconservation.hk/tc/at-school/secondary-school/index.html</a:t>
            </a:r>
            <a:endPar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solidFill>
                <a:srgbClr val="0070C0"/>
              </a:solidFill>
              <a:latin typeface="標楷體" panose="03000509000000000000" pitchFamily="65" charset="-120"/>
              <a:ea typeface="標楷體" panose="03000509000000000000" pitchFamily="65" charset="-120"/>
              <a:cs typeface="Times New Roman" panose="02020603050405020304" pitchFamily="18" charset="0"/>
            </a:endParaRPr>
          </a:p>
          <a:p>
            <a:r>
              <a:rPr lang="zh-TW" altLang="en-US"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水务署：惜水学堂</a:t>
            </a:r>
            <a:r>
              <a:rPr lang="en-US" altLang="zh-TW"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小学</a:t>
            </a:r>
            <a:r>
              <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5"/>
              </a:rPr>
              <a:t>https://www.waterconservation.gov.hk/tc/at-school/cherish-water-primary-school/index.html</a:t>
            </a:r>
            <a:r>
              <a:rPr lang="en-GB" altLang="zh-TW" sz="26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 </a:t>
            </a:r>
          </a:p>
          <a:p>
            <a:endParaRPr lang="en-US" altLang="zh-TW" dirty="0">
              <a:solidFill>
                <a:srgbClr val="0070C0"/>
              </a:solidFill>
              <a:latin typeface="標楷體" panose="03000509000000000000" pitchFamily="65" charset="-120"/>
              <a:ea typeface="標楷體" panose="03000509000000000000" pitchFamily="65" charset="-120"/>
              <a:cs typeface="Times New Roman" panose="02020603050405020304" pitchFamily="18" charset="0"/>
            </a:endParaRPr>
          </a:p>
          <a:p>
            <a:r>
              <a:rPr lang="zh-TW" altLang="en-US"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水务署：「水知园」教育中心</a:t>
            </a:r>
            <a:r>
              <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6"/>
              </a:rPr>
              <a:t>http</a:t>
            </a:r>
            <a:r>
              <a:rPr lang="en-US"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6"/>
              </a:rPr>
              <a:t>s</a:t>
            </a:r>
            <a:r>
              <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6"/>
              </a:rPr>
              <a:t>://www.h2opecentre.gov.hk/tc/home/index.html</a:t>
            </a:r>
            <a:endPar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solidFill>
                <a:srgbClr val="0070C0"/>
              </a:solidFill>
              <a:latin typeface="標楷體" panose="03000509000000000000" pitchFamily="65" charset="-120"/>
              <a:ea typeface="標楷體" panose="03000509000000000000" pitchFamily="65" charset="-120"/>
              <a:cs typeface="Times New Roman" panose="02020603050405020304" pitchFamily="18" charset="0"/>
            </a:endParaRPr>
          </a:p>
          <a:p>
            <a:r>
              <a:rPr lang="zh-TW" altLang="en-US"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「滴惜仔」面书专页</a:t>
            </a:r>
            <a:r>
              <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hlinkClick r:id="rId7"/>
              </a:rPr>
              <a:t>https://www.wsd.gov.hk/tc/home/highlights/index_id_104.html</a:t>
            </a:r>
            <a:endParaRPr lang="en-GB"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文字方塊 4"/>
          <p:cNvSpPr txBox="1"/>
          <p:nvPr/>
        </p:nvSpPr>
        <p:spPr>
          <a:xfrm>
            <a:off x="6771947" y="6321786"/>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90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80" y="543803"/>
            <a:ext cx="4677104" cy="1955033"/>
          </a:xfrm>
        </p:spPr>
        <p:txBody>
          <a:bodyPr>
            <a:normAutofit/>
          </a:bodyPr>
          <a:lstStyle/>
          <a:p>
            <a:r>
              <a:rPr lang="zh-TW" altLang="en-US" sz="4800" b="1" dirty="0">
                <a:solidFill>
                  <a:srgbClr val="0070C0"/>
                </a:solidFill>
                <a:latin typeface="標楷體" panose="03000509000000000000" pitchFamily="65" charset="-120"/>
                <a:ea typeface="標楷體" panose="03000509000000000000" pitchFamily="65" charset="-120"/>
              </a:rPr>
              <a:t>水从哪里来？</a:t>
            </a:r>
          </a:p>
        </p:txBody>
      </p:sp>
      <p:pic>
        <p:nvPicPr>
          <p:cNvPr id="3074" name="Picture 2" descr="Blonde girl filling glass of wat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27624" y="196961"/>
            <a:ext cx="3275952" cy="3275952"/>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7201557" y="6575811"/>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pic>
        <p:nvPicPr>
          <p:cNvPr id="3076" name="Picture 4" descr="Asian girl washes fac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1233" y="3581401"/>
            <a:ext cx="4332343" cy="28859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Young man cooking fresh food at home and opening lid of steaming po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3780" y="2498836"/>
            <a:ext cx="4489997" cy="299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565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365126"/>
            <a:ext cx="8653096" cy="1325563"/>
          </a:xfrm>
        </p:spPr>
        <p:txBody>
          <a:bodyPr/>
          <a:lstStyle/>
          <a:p>
            <a:r>
              <a:rPr lang="zh-TW" altLang="en-US" dirty="0">
                <a:solidFill>
                  <a:srgbClr val="0070C0"/>
                </a:solidFill>
                <a:latin typeface="標楷體" panose="03000509000000000000" pitchFamily="65" charset="-120"/>
                <a:ea typeface="標楷體" panose="03000509000000000000" pitchFamily="65" charset="-120"/>
              </a:rPr>
              <a:t>虽然香港有不少水塘收集雨水</a:t>
            </a:r>
            <a:r>
              <a:rPr lang="en-GB" altLang="zh-TW" dirty="0">
                <a:solidFill>
                  <a:srgbClr val="0070C0"/>
                </a:solidFill>
                <a:latin typeface="標楷體" panose="03000509000000000000" pitchFamily="65" charset="-120"/>
                <a:ea typeface="標楷體" panose="03000509000000000000" pitchFamily="65" charset="-120"/>
              </a:rPr>
              <a:t>……</a:t>
            </a:r>
            <a:endParaRPr lang="zh-TW" altLang="en-US" dirty="0">
              <a:solidFill>
                <a:srgbClr val="0070C0"/>
              </a:solidFill>
              <a:latin typeface="標楷體" panose="03000509000000000000" pitchFamily="65" charset="-120"/>
              <a:ea typeface="標楷體" panose="03000509000000000000" pitchFamily="65" charset="-120"/>
            </a:endParaRPr>
          </a:p>
        </p:txBody>
      </p:sp>
      <p:sp>
        <p:nvSpPr>
          <p:cNvPr id="3" name="Content Placeholder 2"/>
          <p:cNvSpPr>
            <a:spLocks noGrp="1"/>
          </p:cNvSpPr>
          <p:nvPr>
            <p:ph idx="1"/>
          </p:nvPr>
        </p:nvSpPr>
        <p:spPr>
          <a:xfrm>
            <a:off x="449978" y="1825625"/>
            <a:ext cx="7886700" cy="4351338"/>
          </a:xfrm>
        </p:spPr>
        <p:txBody>
          <a:bodyPr/>
          <a:lstStyle/>
          <a:p>
            <a:endParaRPr lang="zh-TW" altLang="en-US"/>
          </a:p>
        </p:txBody>
      </p:sp>
      <p:sp>
        <p:nvSpPr>
          <p:cNvPr id="4" name="文字方塊 4"/>
          <p:cNvSpPr txBox="1"/>
          <p:nvPr/>
        </p:nvSpPr>
        <p:spPr>
          <a:xfrm>
            <a:off x="6191165" y="6355520"/>
            <a:ext cx="295283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solidFill>
                  <a:schemeClr val="tx1">
                    <a:lumMod val="95000"/>
                    <a:lumOff val="5000"/>
                  </a:schemeClr>
                </a:solidFill>
                <a:latin typeface="Times New Roman" panose="02020603050405020304" pitchFamily="18" charset="0"/>
                <a:cs typeface="Times New Roman" panose="02020603050405020304" pitchFamily="18" charset="0"/>
              </a:rPr>
              <a:t>图片来源：</a:t>
            </a:r>
            <a:r>
              <a:rPr lang="zh-TW" altLang="en-US" sz="1100" dirty="0">
                <a:solidFill>
                  <a:schemeClr val="tx1">
                    <a:lumMod val="95000"/>
                    <a:lumOff val="5000"/>
                  </a:schemeClr>
                </a:solidFill>
                <a:latin typeface="Times New Roman" panose="02020603050405020304" pitchFamily="18" charset="0"/>
                <a:cs typeface="Times New Roman" panose="02020603050405020304" pitchFamily="18" charset="0"/>
                <a:hlinkClick r:id="rId3"/>
              </a:rPr>
              <a:t>水务署</a:t>
            </a:r>
            <a:r>
              <a:rPr lang="zh-CN" altLang="en-US" sz="1100" dirty="0">
                <a:solidFill>
                  <a:schemeClr val="tx1">
                    <a:lumMod val="95000"/>
                    <a:lumOff val="5000"/>
                  </a:schemeClr>
                </a:solidFill>
                <a:latin typeface="Times New Roman" panose="02020603050405020304" pitchFamily="18" charset="0"/>
                <a:cs typeface="Times New Roman" panose="02020603050405020304" pitchFamily="18" charset="0"/>
              </a:rPr>
              <a:t>、</a:t>
            </a:r>
            <a:r>
              <a:rPr lang="zh-HK" altLang="en-US" sz="1100" dirty="0">
                <a:latin typeface="Times New Roman" panose="02020603050405020304" pitchFamily="18" charset="0"/>
                <a:cs typeface="Times New Roman" panose="02020603050405020304" pitchFamily="18" charset="0"/>
              </a:rPr>
              <a:t> </a:t>
            </a:r>
            <a:r>
              <a:rPr lang="en-US" altLang="zh-HK" sz="1100" dirty="0">
                <a:latin typeface="Times New Roman" panose="02020603050405020304" pitchFamily="18" charset="0"/>
                <a:cs typeface="Times New Roman" panose="02020603050405020304" pitchFamily="18" charset="0"/>
              </a:rPr>
              <a:t>www.freepik.com</a:t>
            </a:r>
            <a:endParaRPr lang="zh-HK" altLang="en-US" sz="11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79887" y="1530580"/>
            <a:ext cx="4250306" cy="2275873"/>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9977" y="1530581"/>
            <a:ext cx="4044910" cy="2275873"/>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9978" y="3786653"/>
            <a:ext cx="4250306" cy="2370508"/>
          </a:xfrm>
          <a:prstGeom prst="rect">
            <a:avLst/>
          </a:prstGeom>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685283" y="3816356"/>
            <a:ext cx="4044910" cy="2370508"/>
          </a:xfrm>
          <a:prstGeom prst="rect">
            <a:avLst/>
          </a:prstGeom>
        </p:spPr>
      </p:pic>
    </p:spTree>
    <p:extLst>
      <p:ext uri="{BB962C8B-B14F-4D97-AF65-F5344CB8AC3E}">
        <p14:creationId xmlns:p14="http://schemas.microsoft.com/office/powerpoint/2010/main" val="358578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35" y="193485"/>
            <a:ext cx="8618484" cy="1325563"/>
          </a:xfrm>
        </p:spPr>
        <p:txBody>
          <a:bodyPr>
            <a:normAutofit/>
          </a:bodyPr>
          <a:lstStyle/>
          <a:p>
            <a:r>
              <a:rPr lang="zh-TW" altLang="en-US" sz="3200" b="1" dirty="0">
                <a:solidFill>
                  <a:srgbClr val="0070C0"/>
                </a:solidFill>
                <a:latin typeface="標楷體" panose="03000509000000000000" pitchFamily="65" charset="-120"/>
                <a:ea typeface="標楷體" panose="03000509000000000000" pitchFamily="65" charset="-120"/>
              </a:rPr>
              <a:t>但是只靠本地的水塘收集雨水，能满足的食水需求吗？</a:t>
            </a:r>
          </a:p>
        </p:txBody>
      </p:sp>
      <p:sp>
        <p:nvSpPr>
          <p:cNvPr id="3" name="Content Placeholder 2"/>
          <p:cNvSpPr>
            <a:spLocks noGrp="1"/>
          </p:cNvSpPr>
          <p:nvPr>
            <p:ph idx="1"/>
          </p:nvPr>
        </p:nvSpPr>
        <p:spPr>
          <a:xfrm>
            <a:off x="289035" y="1704812"/>
            <a:ext cx="2932386" cy="1606620"/>
          </a:xfrm>
        </p:spPr>
        <p:txBody>
          <a:bodyPr>
            <a:normAutofit/>
          </a:bodyPr>
          <a:lstStyle/>
          <a:p>
            <a:pPr marL="0" indent="0" algn="just">
              <a:buNone/>
            </a:pPr>
            <a:r>
              <a:rPr lang="en-US" altLang="zh-TW" dirty="0">
                <a:solidFill>
                  <a:srgbClr val="000099"/>
                </a:solidFill>
                <a:latin typeface="Times" panose="02020603050405020304" pitchFamily="18" charset="0"/>
                <a:ea typeface="標楷體" panose="03000509000000000000" pitchFamily="65" charset="-120"/>
              </a:rPr>
              <a:t>2020</a:t>
            </a:r>
            <a:r>
              <a:rPr lang="zh-TW" altLang="en-US" dirty="0">
                <a:solidFill>
                  <a:srgbClr val="000099"/>
                </a:solidFill>
                <a:latin typeface="Times" panose="02020603050405020304" pitchFamily="18" charset="0"/>
                <a:ea typeface="標楷體" panose="03000509000000000000" pitchFamily="65" charset="-120"/>
              </a:rPr>
              <a:t>年香港的总食水用量：</a:t>
            </a:r>
            <a:r>
              <a:rPr lang="en-US" altLang="zh-TW" dirty="0">
                <a:solidFill>
                  <a:srgbClr val="000099"/>
                </a:solidFill>
                <a:latin typeface="Times" panose="02020603050405020304" pitchFamily="18" charset="0"/>
                <a:ea typeface="標楷體" panose="03000509000000000000" pitchFamily="65" charset="-120"/>
              </a:rPr>
              <a:t>1027</a:t>
            </a:r>
            <a:r>
              <a:rPr lang="zh-TW" altLang="en-US" dirty="0">
                <a:solidFill>
                  <a:srgbClr val="000099"/>
                </a:solidFill>
                <a:latin typeface="Times" panose="02020603050405020304" pitchFamily="18" charset="0"/>
                <a:ea typeface="標楷體" panose="03000509000000000000" pitchFamily="65" charset="-120"/>
              </a:rPr>
              <a:t>百万立方米</a:t>
            </a:r>
            <a:endParaRPr lang="en-GB" altLang="zh-TW" dirty="0">
              <a:solidFill>
                <a:srgbClr val="000099"/>
              </a:solidFill>
              <a:latin typeface="Times" panose="02020603050405020304" pitchFamily="18" charset="0"/>
              <a:ea typeface="標楷體" panose="03000509000000000000" pitchFamily="65" charset="-120"/>
            </a:endParaRPr>
          </a:p>
          <a:p>
            <a:pPr algn="just"/>
            <a:endParaRPr lang="en-GB" altLang="zh-TW" dirty="0">
              <a:solidFill>
                <a:srgbClr val="0070C0"/>
              </a:solidFill>
              <a:effectLst>
                <a:outerShdw blurRad="38100" dist="38100" dir="2700000" algn="tl">
                  <a:srgbClr val="000000">
                    <a:alpha val="43137"/>
                  </a:srgbClr>
                </a:outerShdw>
              </a:effectLst>
              <a:latin typeface="Times" panose="02020603050405020304" pitchFamily="18" charset="0"/>
              <a:ea typeface="標楷體" panose="03000509000000000000" pitchFamily="65" charset="-120"/>
            </a:endParaRPr>
          </a:p>
          <a:p>
            <a:pPr algn="just"/>
            <a:endParaRPr lang="zh-TW" altLang="en-US" dirty="0">
              <a:solidFill>
                <a:srgbClr val="0070C0"/>
              </a:solidFill>
              <a:effectLst>
                <a:outerShdw blurRad="38100" dist="38100" dir="2700000" algn="tl">
                  <a:srgbClr val="000000">
                    <a:alpha val="43137"/>
                  </a:srgbClr>
                </a:outerShdw>
              </a:effectLst>
              <a:latin typeface="Times" panose="02020603050405020304" pitchFamily="18" charset="0"/>
              <a:ea typeface="標楷體" panose="03000509000000000000" pitchFamily="65" charset="-120"/>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52801" y="1386015"/>
            <a:ext cx="5517931" cy="4740167"/>
          </a:xfrm>
          <a:prstGeom prst="rect">
            <a:avLst/>
          </a:prstGeom>
        </p:spPr>
      </p:pic>
      <p:sp>
        <p:nvSpPr>
          <p:cNvPr id="5" name="文字方塊 4">
            <a:hlinkClick r:id="rId4"/>
          </p:cNvPr>
          <p:cNvSpPr txBox="1"/>
          <p:nvPr/>
        </p:nvSpPr>
        <p:spPr>
          <a:xfrm>
            <a:off x="7676721" y="6149225"/>
            <a:ext cx="1327579" cy="2632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solidFill>
                  <a:schemeClr val="tx1">
                    <a:lumMod val="95000"/>
                    <a:lumOff val="5000"/>
                  </a:schemeClr>
                </a:solidFill>
                <a:latin typeface="Times New Roman" panose="02020603050405020304" pitchFamily="18" charset="0"/>
                <a:cs typeface="Times New Roman" panose="02020603050405020304" pitchFamily="18" charset="0"/>
              </a:rPr>
              <a:t>资料来源：</a:t>
            </a:r>
            <a:r>
              <a:rPr lang="zh-TW" altLang="en-US" sz="1100" dirty="0">
                <a:solidFill>
                  <a:schemeClr val="tx1">
                    <a:lumMod val="95000"/>
                    <a:lumOff val="5000"/>
                  </a:schemeClr>
                </a:solidFill>
                <a:latin typeface="Times New Roman" panose="02020603050405020304" pitchFamily="18" charset="0"/>
                <a:cs typeface="Times New Roman" panose="02020603050405020304" pitchFamily="18" charset="0"/>
                <a:hlinkClick r:id="rId5"/>
              </a:rPr>
              <a:t>水务署</a:t>
            </a:r>
            <a:endParaRPr lang="zh-HK" altLang="en-US" sz="11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098" name="Picture 2" descr="Inequality icon vector image Can be used for Homeless"/>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2689" y="3311432"/>
            <a:ext cx="2837793" cy="2837793"/>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8145518" y="3162073"/>
            <a:ext cx="637536" cy="25750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4"/>
          <p:cNvSpPr txBox="1"/>
          <p:nvPr/>
        </p:nvSpPr>
        <p:spPr>
          <a:xfrm>
            <a:off x="1187998" y="6149225"/>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74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586" y="3429000"/>
            <a:ext cx="8198827" cy="1325563"/>
          </a:xfrm>
        </p:spPr>
        <p:txBody>
          <a:bodyPr>
            <a:normAutofit/>
          </a:bodyPr>
          <a:lstStyle/>
          <a:p>
            <a:r>
              <a:rPr lang="zh-TW" altLang="en-US" sz="3400" b="1" dirty="0">
                <a:solidFill>
                  <a:srgbClr val="0070C0"/>
                </a:solidFill>
                <a:latin typeface="標楷體" panose="03000509000000000000" pitchFamily="65" charset="-120"/>
                <a:ea typeface="標楷體" panose="03000509000000000000" pitchFamily="65" charset="-120"/>
              </a:rPr>
              <a:t>假如香港制水，你的生活会有什么影响呢？</a:t>
            </a:r>
          </a:p>
        </p:txBody>
      </p:sp>
      <p:sp>
        <p:nvSpPr>
          <p:cNvPr id="6" name="文字方塊 4"/>
          <p:cNvSpPr txBox="1"/>
          <p:nvPr/>
        </p:nvSpPr>
        <p:spPr>
          <a:xfrm>
            <a:off x="7201557" y="6575811"/>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97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00" y="97709"/>
            <a:ext cx="8827750" cy="2159165"/>
          </a:xfrm>
        </p:spPr>
        <p:txBody>
          <a:bodyPr>
            <a:noAutofit/>
          </a:bodyPr>
          <a:lstStyle/>
          <a:p>
            <a:pPr hangingPunct="0">
              <a:lnSpc>
                <a:spcPct val="100000"/>
              </a:lnSpc>
            </a:pPr>
            <a:r>
              <a:rPr lang="en-US" altLang="zh-TW" sz="32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1960</a:t>
            </a:r>
            <a:r>
              <a:rPr lang="zh-TW" altLang="en-US" sz="3200" b="1" dirty="0">
                <a:solidFill>
                  <a:srgbClr val="0070C0"/>
                </a:solidFill>
                <a:latin typeface="標楷體" panose="03000509000000000000" pitchFamily="65" charset="-120"/>
                <a:ea typeface="標楷體" panose="03000509000000000000" pitchFamily="65" charset="-120"/>
              </a:rPr>
              <a:t>年代初期，</a:t>
            </a:r>
            <a:r>
              <a:rPr lang="zh-CN" altLang="en-US" sz="3200" b="1" dirty="0">
                <a:solidFill>
                  <a:srgbClr val="0070C0"/>
                </a:solidFill>
                <a:latin typeface="標楷體" panose="03000509000000000000" pitchFamily="65" charset="-120"/>
                <a:ea typeface="標楷體" panose="03000509000000000000" pitchFamily="65" charset="-120"/>
              </a:rPr>
              <a:t>当</a:t>
            </a:r>
            <a:r>
              <a:rPr lang="zh-TW" altLang="en-US" sz="3200" b="1" dirty="0">
                <a:solidFill>
                  <a:srgbClr val="0070C0"/>
                </a:solidFill>
                <a:latin typeface="標楷體" panose="03000509000000000000" pitchFamily="65" charset="-120"/>
                <a:ea typeface="標楷體" panose="03000509000000000000" pitchFamily="65" charset="-120"/>
              </a:rPr>
              <a:t>广东也</a:t>
            </a:r>
            <a:r>
              <a:rPr lang="zh-CN" altLang="en-US" sz="3200" b="1" dirty="0">
                <a:solidFill>
                  <a:srgbClr val="0070C0"/>
                </a:solidFill>
                <a:latin typeface="標楷體" panose="03000509000000000000" pitchFamily="65" charset="-120"/>
                <a:ea typeface="標楷體" panose="03000509000000000000" pitchFamily="65" charset="-120"/>
              </a:rPr>
              <a:t>正在</a:t>
            </a:r>
            <a:r>
              <a:rPr lang="zh-TW" altLang="en-US" sz="3200" b="1" dirty="0">
                <a:solidFill>
                  <a:srgbClr val="0070C0"/>
                </a:solidFill>
                <a:latin typeface="標楷體" panose="03000509000000000000" pitchFamily="65" charset="-120"/>
                <a:ea typeface="標楷體" panose="03000509000000000000" pitchFamily="65" charset="-120"/>
              </a:rPr>
              <a:t>遭受旷日持久的大旱，内地为了供水给香港，几万名</a:t>
            </a:r>
            <a:r>
              <a:rPr lang="zh-CN" altLang="en-US" sz="3200" b="1" dirty="0">
                <a:solidFill>
                  <a:srgbClr val="0070C0"/>
                </a:solidFill>
                <a:latin typeface="標楷體" panose="03000509000000000000" pitchFamily="65" charset="-120"/>
                <a:ea typeface="標楷體" panose="03000509000000000000" pitchFamily="65" charset="-120"/>
              </a:rPr>
              <a:t>劳动人民</a:t>
            </a:r>
            <a:r>
              <a:rPr lang="zh-TW" altLang="en-US" sz="3200" b="1" dirty="0">
                <a:solidFill>
                  <a:srgbClr val="0070C0"/>
                </a:solidFill>
                <a:latin typeface="標楷體" panose="03000509000000000000" pitchFamily="65" charset="-120"/>
                <a:ea typeface="標楷體" panose="03000509000000000000" pitchFamily="65" charset="-120"/>
              </a:rPr>
              <a:t>不惧艰难，在施工装备落后的情况下，靠肩挑、手铲兴建设施，将东江水引至香港。                  </a:t>
            </a:r>
            <a:endParaRPr lang="zh-TW" altLang="en-US" sz="1400" b="1" dirty="0">
              <a:solidFill>
                <a:srgbClr val="7030A0"/>
              </a:solidFill>
              <a:latin typeface="Arial" panose="020B0604020202020204" pitchFamily="34" charset="0"/>
              <a:ea typeface="標楷體" panose="03000509000000000000" pitchFamily="65" charset="-120"/>
              <a:cs typeface="Arial" panose="020B0604020202020204" pitchFamily="34" charset="0"/>
            </a:endParaRPr>
          </a:p>
        </p:txBody>
      </p:sp>
      <p:pic>
        <p:nvPicPr>
          <p:cNvPr id="2050" name="Picture 2" descr="图示东江供水路线图。"/>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787805"/>
            <a:ext cx="9163051" cy="4065105"/>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6057899" y="2260729"/>
            <a:ext cx="310515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solidFill>
                  <a:schemeClr val="tx1">
                    <a:lumMod val="95000"/>
                    <a:lumOff val="5000"/>
                  </a:schemeClr>
                </a:solidFill>
                <a:latin typeface="Times New Roman" panose="02020603050405020304" pitchFamily="18" charset="0"/>
                <a:cs typeface="Times New Roman" panose="02020603050405020304" pitchFamily="18" charset="0"/>
              </a:rPr>
              <a:t>图片来源：</a:t>
            </a:r>
            <a:r>
              <a:rPr lang="zh-HK" altLang="en-US" sz="1100" dirty="0">
                <a:solidFill>
                  <a:schemeClr val="tx1">
                    <a:lumMod val="95000"/>
                    <a:lumOff val="5000"/>
                  </a:schemeClr>
                </a:solidFill>
                <a:latin typeface="Times New Roman" panose="02020603050405020304" pitchFamily="18" charset="0"/>
                <a:cs typeface="Times New Roman" panose="02020603050405020304" pitchFamily="18" charset="0"/>
                <a:hlinkClick r:id="rId4"/>
              </a:rPr>
              <a:t>水务署</a:t>
            </a:r>
            <a:r>
              <a:rPr lang="zh-HK" altLang="en-US" sz="1100" dirty="0">
                <a:solidFill>
                  <a:schemeClr val="tx1">
                    <a:lumMod val="95000"/>
                    <a:lumOff val="5000"/>
                  </a:schemeClr>
                </a:solidFill>
                <a:latin typeface="Times New Roman" panose="02020603050405020304" pitchFamily="18" charset="0"/>
                <a:cs typeface="Times New Roman" panose="02020603050405020304" pitchFamily="18" charset="0"/>
              </a:rPr>
              <a:t>、</a:t>
            </a:r>
            <a:r>
              <a:rPr lang="zh-TW" altLang="en-US" sz="1100" dirty="0">
                <a:solidFill>
                  <a:schemeClr val="tx1">
                    <a:lumMod val="95000"/>
                    <a:lumOff val="5000"/>
                  </a:schemeClr>
                </a:solidFill>
                <a:latin typeface="Times New Roman" panose="02020603050405020304" pitchFamily="18" charset="0"/>
                <a:cs typeface="Times New Roman" panose="02020603050405020304" pitchFamily="18" charset="0"/>
                <a:hlinkClick r:id="rId5"/>
              </a:rPr>
              <a:t>发展局</a:t>
            </a:r>
            <a:r>
              <a:rPr lang="zh-CN" altLang="en-US" sz="11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026" name="Picture 2" descr="https://lh3.googleusercontent.com/proxy/D0YujB_TkgnLzZmhCzHUKPQjgKrwvIerI_XwWIpwKKr7fGPyFEuVVrhl3mqB4p---vlxeAd1y3n4dDwWC9OO9URCakYlMrI_PQ"/>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01488" y="2992367"/>
            <a:ext cx="3342512" cy="1795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964年2月，廣東省政府動用大量人力物力，在東江深圳沿線80多公裡，拉開了東深供水工程建設的序幕。 粵港供水供圖"/>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1760" y="4106173"/>
            <a:ext cx="2805149" cy="20449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https://www.edb.gov.hk/attachment/tc/curriculum-development/4-key-tasks/moral-civic/PVA%20Props/PVA_Props_12.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063142" y="5144106"/>
            <a:ext cx="2080858" cy="1485431"/>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179900" y="2214562"/>
            <a:ext cx="3176953" cy="307777"/>
          </a:xfrm>
          <a:prstGeom prst="rect">
            <a:avLst/>
          </a:prstGeom>
          <a:noFill/>
        </p:spPr>
        <p:txBody>
          <a:bodyPr wrap="square" rtlCol="0">
            <a:spAutoFit/>
          </a:bodyPr>
          <a:lstStyle/>
          <a:p>
            <a:r>
              <a:rPr lang="en-US" altLang="zh-TW" sz="1400" dirty="0">
                <a:latin typeface="Arial" panose="020B0604020202020204" pitchFamily="34" charset="0"/>
                <a:ea typeface="標楷體" panose="03000509000000000000" pitchFamily="65" charset="-120"/>
                <a:cs typeface="Arial" panose="020B0604020202020204" pitchFamily="34" charset="0"/>
              </a:rPr>
              <a:t>[</a:t>
            </a:r>
            <a:r>
              <a:rPr lang="zh-CN" altLang="en-US" sz="1400" dirty="0">
                <a:latin typeface="Arial" panose="020B0604020202020204" pitchFamily="34" charset="0"/>
                <a:ea typeface="標楷體" panose="03000509000000000000" pitchFamily="65" charset="-120"/>
                <a:cs typeface="Arial" panose="020B0604020202020204" pitchFamily="34" charset="0"/>
              </a:rPr>
              <a:t>参考资料：</a:t>
            </a:r>
            <a:r>
              <a:rPr lang="zh-CN" altLang="en-US" sz="1400" dirty="0">
                <a:solidFill>
                  <a:srgbClr val="7030A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hlinkClick r:id="rId9"/>
              </a:rPr>
              <a:t>中新社 </a:t>
            </a:r>
            <a:r>
              <a:rPr lang="en-US" altLang="zh-TW" sz="1400" dirty="0">
                <a:solidFill>
                  <a:srgbClr val="7030A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hlinkClick r:id="rId9"/>
              </a:rPr>
              <a:t>(</a:t>
            </a:r>
            <a:r>
              <a:rPr lang="en-US" altLang="zh-CN" sz="1400" dirty="0">
                <a:solidFill>
                  <a:srgbClr val="7030A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hlinkClick r:id="rId9"/>
              </a:rPr>
              <a:t>202</a:t>
            </a:r>
            <a:r>
              <a:rPr lang="en-US" altLang="zh-TW" sz="1400" dirty="0">
                <a:solidFill>
                  <a:srgbClr val="7030A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hlinkClick r:id="rId9"/>
              </a:rPr>
              <a:t>1</a:t>
            </a:r>
            <a:r>
              <a:rPr lang="zh-TW" altLang="en-US" sz="1400" dirty="0">
                <a:solidFill>
                  <a:srgbClr val="7030A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hlinkClick r:id="rId9"/>
              </a:rPr>
              <a:t>年</a:t>
            </a:r>
            <a:r>
              <a:rPr lang="en-US" altLang="zh-TW" sz="1400" dirty="0">
                <a:solidFill>
                  <a:srgbClr val="7030A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hlinkClick r:id="rId9"/>
              </a:rPr>
              <a:t>4</a:t>
            </a:r>
            <a:r>
              <a:rPr lang="zh-TW" altLang="en-US" sz="1400" dirty="0">
                <a:solidFill>
                  <a:srgbClr val="7030A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hlinkClick r:id="rId9"/>
              </a:rPr>
              <a:t>月</a:t>
            </a:r>
            <a:r>
              <a:rPr lang="en-US" altLang="zh-TW" sz="1400" dirty="0">
                <a:solidFill>
                  <a:srgbClr val="7030A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hlinkClick r:id="rId9"/>
              </a:rPr>
              <a:t>25</a:t>
            </a:r>
            <a:r>
              <a:rPr lang="zh-TW" altLang="en-US" sz="1400" dirty="0">
                <a:solidFill>
                  <a:srgbClr val="7030A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hlinkClick r:id="rId9"/>
              </a:rPr>
              <a:t>日</a:t>
            </a:r>
            <a:r>
              <a:rPr lang="en-US" altLang="zh-TW" sz="1400" dirty="0">
                <a:latin typeface="Arial" panose="020B0604020202020204" pitchFamily="34" charset="0"/>
                <a:ea typeface="標楷體" panose="03000509000000000000" pitchFamily="65" charset="-120"/>
                <a:cs typeface="Arial" panose="020B0604020202020204" pitchFamily="34" charset="0"/>
                <a:hlinkClick r:id="rId9"/>
              </a:rPr>
              <a:t>)</a:t>
            </a:r>
            <a:r>
              <a:rPr lang="en-US" altLang="zh-TW" sz="1400" dirty="0">
                <a:latin typeface="Arial" panose="020B0604020202020204" pitchFamily="34" charset="0"/>
                <a:ea typeface="標楷體" panose="03000509000000000000" pitchFamily="65" charset="-120"/>
                <a:cs typeface="Arial" panose="020B0604020202020204" pitchFamily="34" charset="0"/>
              </a:rPr>
              <a:t>]</a:t>
            </a:r>
            <a:endParaRPr lang="zh-HK" altLang="en-US" sz="1400" dirty="0"/>
          </a:p>
        </p:txBody>
      </p:sp>
    </p:spTree>
    <p:extLst>
      <p:ext uri="{BB962C8B-B14F-4D97-AF65-F5344CB8AC3E}">
        <p14:creationId xmlns:p14="http://schemas.microsoft.com/office/powerpoint/2010/main" val="1676896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 y="0"/>
            <a:ext cx="8214360" cy="1433384"/>
          </a:xfrm>
        </p:spPr>
        <p:txBody>
          <a:bodyPr>
            <a:noAutofit/>
          </a:bodyPr>
          <a:lstStyle/>
          <a:p>
            <a:pPr algn="just" hangingPunct="0"/>
            <a:r>
              <a:rPr lang="zh-TW" altLang="en-US" sz="2800" b="1" dirty="0">
                <a:solidFill>
                  <a:srgbClr val="0070C0"/>
                </a:solidFill>
                <a:latin typeface="標楷體" panose="03000509000000000000" pitchFamily="65" charset="-120"/>
                <a:ea typeface="標楷體" panose="03000509000000000000" pitchFamily="65" charset="-120"/>
              </a:rPr>
              <a:t>政府与内地签订供水协约，按规定水价购买用水。自此，每年香港均</a:t>
            </a:r>
            <a:r>
              <a:rPr lang="zh-CN" altLang="en-US" sz="2800" b="1" dirty="0">
                <a:solidFill>
                  <a:srgbClr val="0070C0"/>
                </a:solidFill>
                <a:latin typeface="標楷體" panose="03000509000000000000" pitchFamily="65" charset="-120"/>
                <a:ea typeface="標楷體" panose="03000509000000000000" pitchFamily="65" charset="-120"/>
              </a:rPr>
              <a:t>预留</a:t>
            </a:r>
            <a:r>
              <a:rPr lang="zh-TW" altLang="en-US" sz="2800" b="1" dirty="0">
                <a:solidFill>
                  <a:srgbClr val="0070C0"/>
                </a:solidFill>
                <a:latin typeface="標楷體" panose="03000509000000000000" pitchFamily="65" charset="-120"/>
                <a:ea typeface="標楷體" panose="03000509000000000000" pitchFamily="65" charset="-120"/>
              </a:rPr>
              <a:t>购买东江水的</a:t>
            </a:r>
            <a:r>
              <a:rPr lang="zh-CN" altLang="en-US" sz="2800" b="1" dirty="0">
                <a:solidFill>
                  <a:srgbClr val="0070C0"/>
                </a:solidFill>
                <a:latin typeface="標楷體" panose="03000509000000000000" pitchFamily="65" charset="-120"/>
                <a:ea typeface="標楷體" panose="03000509000000000000" pitchFamily="65" charset="-120"/>
              </a:rPr>
              <a:t>开支</a:t>
            </a:r>
            <a:r>
              <a:rPr lang="zh-TW" altLang="en-US" sz="3200" b="1" dirty="0">
                <a:solidFill>
                  <a:srgbClr val="0070C0"/>
                </a:solidFill>
                <a:latin typeface="標楷體" panose="03000509000000000000" pitchFamily="65" charset="-120"/>
                <a:ea typeface="標楷體" panose="03000509000000000000" pitchFamily="65" charset="-120"/>
              </a:rPr>
              <a:t>。</a:t>
            </a:r>
            <a:endParaRPr lang="zh-TW" altLang="en-US" sz="3200" b="1" dirty="0">
              <a:solidFill>
                <a:srgbClr val="FF0000"/>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7581900" y="6198842"/>
            <a:ext cx="156210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TW" altLang="en-US" sz="1100" dirty="0">
                <a:latin typeface="Times New Roman" panose="02020603050405020304" pitchFamily="18" charset="0"/>
                <a:cs typeface="Times New Roman" panose="02020603050405020304" pitchFamily="18" charset="0"/>
              </a:rPr>
              <a:t>资料来源：</a:t>
            </a:r>
            <a:r>
              <a:rPr lang="zh-CN" altLang="en-US" sz="1100" dirty="0">
                <a:latin typeface="Times New Roman" panose="02020603050405020304" pitchFamily="18" charset="0"/>
                <a:cs typeface="Times New Roman" panose="02020603050405020304" pitchFamily="18" charset="0"/>
                <a:hlinkClick r:id="rId3"/>
              </a:rPr>
              <a:t>水务署</a:t>
            </a:r>
            <a:endParaRPr lang="zh-HK" altLang="en-US" sz="1100" dirty="0">
              <a:latin typeface="Times New Roman" panose="02020603050405020304" pitchFamily="18" charset="0"/>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2604150008"/>
              </p:ext>
            </p:extLst>
          </p:nvPr>
        </p:nvGraphicFramePr>
        <p:xfrm>
          <a:off x="0" y="1163430"/>
          <a:ext cx="9144000" cy="5035411"/>
        </p:xfrm>
        <a:graphic>
          <a:graphicData uri="http://schemas.openxmlformats.org/drawingml/2006/chart">
            <c:chart xmlns:c="http://schemas.openxmlformats.org/drawingml/2006/chart" xmlns:r="http://schemas.openxmlformats.org/officeDocument/2006/relationships" r:id="rId4"/>
          </a:graphicData>
        </a:graphic>
      </p:graphicFrame>
      <p:sp>
        <p:nvSpPr>
          <p:cNvPr id="6" name="文字方塊 4"/>
          <p:cNvSpPr txBox="1"/>
          <p:nvPr/>
        </p:nvSpPr>
        <p:spPr>
          <a:xfrm>
            <a:off x="7191047" y="6596390"/>
            <a:ext cx="195295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73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88926"/>
            <a:ext cx="8562975" cy="1675340"/>
          </a:xfrm>
        </p:spPr>
        <p:txBody>
          <a:bodyPr>
            <a:normAutofit/>
          </a:bodyPr>
          <a:lstStyle/>
          <a:p>
            <a:pPr algn="just"/>
            <a:r>
              <a:rPr lang="zh-TW" altLang="en-US" sz="2800" b="1" dirty="0">
                <a:solidFill>
                  <a:srgbClr val="0070C0"/>
                </a:solidFill>
                <a:latin typeface="標楷體" panose="03000509000000000000" pitchFamily="65" charset="-120"/>
                <a:ea typeface="標楷體" panose="03000509000000000000" pitchFamily="65" charset="-120"/>
              </a:rPr>
              <a:t>当有了持续稳定供应的东江水后，</a:t>
            </a:r>
            <a:r>
              <a:rPr lang="en-US" altLang="zh-TW" sz="2800" b="1" dirty="0">
                <a:solidFill>
                  <a:srgbClr val="0070C0"/>
                </a:solidFill>
                <a:latin typeface="標楷體" panose="03000509000000000000" pitchFamily="65" charset="-120"/>
                <a:ea typeface="標楷體" panose="03000509000000000000" pitchFamily="65" charset="-120"/>
              </a:rPr>
              <a:t>1982</a:t>
            </a:r>
            <a:r>
              <a:rPr lang="zh-TW" altLang="en-US" sz="2800" b="1" dirty="0">
                <a:solidFill>
                  <a:srgbClr val="0070C0"/>
                </a:solidFill>
                <a:latin typeface="標楷體" panose="03000509000000000000" pitchFamily="65" charset="-120"/>
                <a:ea typeface="標楷體" panose="03000509000000000000" pitchFamily="65" charset="-120"/>
              </a:rPr>
              <a:t>年</a:t>
            </a:r>
            <a:r>
              <a:rPr lang="en-US" altLang="zh-TW" sz="2800" b="1" dirty="0">
                <a:solidFill>
                  <a:srgbClr val="0070C0"/>
                </a:solidFill>
                <a:latin typeface="標楷體" panose="03000509000000000000" pitchFamily="65" charset="-120"/>
                <a:ea typeface="標楷體" panose="03000509000000000000" pitchFamily="65" charset="-120"/>
              </a:rPr>
              <a:t>6</a:t>
            </a:r>
            <a:r>
              <a:rPr lang="zh-TW" altLang="en-US" sz="2800" b="1" dirty="0">
                <a:solidFill>
                  <a:srgbClr val="0070C0"/>
                </a:solidFill>
                <a:latin typeface="標楷體" panose="03000509000000000000" pitchFamily="65" charset="-120"/>
                <a:ea typeface="標楷體" panose="03000509000000000000" pitchFamily="65" charset="-120"/>
              </a:rPr>
              <a:t>月起，香港政府解除多年的用水限制措施，恢复全日供水。</a:t>
            </a:r>
            <a:br>
              <a:rPr lang="en-US" altLang="zh-TW" sz="2800" b="1" dirty="0">
                <a:solidFill>
                  <a:srgbClr val="0070C0"/>
                </a:solidFill>
                <a:latin typeface="標楷體" panose="03000509000000000000" pitchFamily="65" charset="-120"/>
                <a:ea typeface="標楷體" panose="03000509000000000000" pitchFamily="65" charset="-120"/>
              </a:rPr>
            </a:br>
            <a:r>
              <a:rPr lang="zh-TW" altLang="en-US" sz="2800" b="1" dirty="0">
                <a:solidFill>
                  <a:srgbClr val="0070C0"/>
                </a:solidFill>
                <a:latin typeface="標楷體" panose="03000509000000000000" pitchFamily="65" charset="-120"/>
                <a:ea typeface="標楷體" panose="03000509000000000000" pitchFamily="65" charset="-120"/>
              </a:rPr>
              <a:t>现时生活在香港再没有制水的需要，我们打开水龙头就有自来水。</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184" y="2204971"/>
            <a:ext cx="7505464" cy="4221823"/>
          </a:xfrm>
          <a:prstGeom prst="rect">
            <a:avLst/>
          </a:prstGeom>
        </p:spPr>
      </p:pic>
      <p:sp>
        <p:nvSpPr>
          <p:cNvPr id="6" name="文字方塊 4"/>
          <p:cNvSpPr txBox="1"/>
          <p:nvPr/>
        </p:nvSpPr>
        <p:spPr>
          <a:xfrm>
            <a:off x="7078133" y="6591300"/>
            <a:ext cx="2084918"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HK" altLang="en-US" sz="11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图片来源：</a:t>
            </a:r>
            <a:r>
              <a:rPr kumimoji="0" lang="zh-TW" altLang="en-US" sz="11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新細明體" panose="02020500000000000000" pitchFamily="18" charset="-120"/>
                <a:cs typeface="Times New Roman" panose="02020603050405020304" pitchFamily="18" charset="0"/>
                <a:hlinkClick r:id="rId4"/>
              </a:rPr>
              <a:t>教育局教育多媒体</a:t>
            </a:r>
            <a:endParaRPr kumimoji="0" lang="zh-HK" altLang="en-US" sz="11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7015584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d1593d9629a3a48ddaafd7231b0ad644">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f0d84e34c217b4b3044800414c014856"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4d4ee96-b1b1-4045-bb81-c362fa281820}"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FE0F9D40-EE6B-4720-99A5-1B7037EFA635}">
  <ds:schemaRefs>
    <ds:schemaRef ds:uri="http://schemas.microsoft.com/sharepoint/v3/contenttype/forms"/>
  </ds:schemaRefs>
</ds:datastoreItem>
</file>

<file path=customXml/itemProps2.xml><?xml version="1.0" encoding="utf-8"?>
<ds:datastoreItem xmlns:ds="http://schemas.openxmlformats.org/officeDocument/2006/customXml" ds:itemID="{BE95E22B-7615-4A61-9574-814C5222B1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5c2c51-7906-4fac-bf5c-36dc0d54e7e0"/>
    <ds:schemaRef ds:uri="864ccfde-09d8-454f-ae99-5f29ab723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F4EF54-FC9C-4A8A-8075-0DFC36792AA1}">
  <ds:schemaRefs>
    <ds:schemaRef ds:uri="http://schemas.microsoft.com/office/2006/metadata/properties"/>
    <ds:schemaRef ds:uri="http://schemas.microsoft.com/office/infopath/2007/PartnerControls"/>
    <ds:schemaRef ds:uri="de5c2c51-7906-4fac-bf5c-36dc0d54e7e0"/>
    <ds:schemaRef ds:uri="864ccfde-09d8-454f-ae99-5f29ab723904"/>
  </ds:schemaRefs>
</ds:datastoreItem>
</file>

<file path=docProps/app.xml><?xml version="1.0" encoding="utf-8"?>
<Properties xmlns="http://schemas.openxmlformats.org/officeDocument/2006/extended-properties" xmlns:vt="http://schemas.openxmlformats.org/officeDocument/2006/docPropsVTypes">
  <Template>Office Theme</Template>
  <TotalTime>20198</TotalTime>
  <Words>5073</Words>
  <Application>Microsoft Office PowerPoint</Application>
  <PresentationFormat>On-screen Show (4:3)</PresentationFormat>
  <Paragraphs>252</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「生活事件」教案  饮水思源．点滴是惜</vt:lpstr>
      <vt:lpstr>学习重点</vt:lpstr>
      <vt:lpstr>水从哪里来？</vt:lpstr>
      <vt:lpstr>虽然香港有不少水塘收集雨水……</vt:lpstr>
      <vt:lpstr>但是只靠本地的水塘收集雨水，能满足的食水需求吗？</vt:lpstr>
      <vt:lpstr>假如香港制水，你的生活会有什么影响呢？</vt:lpstr>
      <vt:lpstr>1960年代初期，当广东也正在遭受旷日持久的大旱，内地为了供水给香港，几万名劳动人民不惧艰难，在施工装备落后的情况下，靠肩挑、手铲兴建设施，将东江水引至香港。                  </vt:lpstr>
      <vt:lpstr>政府与内地签订供水协约，按规定水价购买用水。自此，每年香港均预留购买东江水的开支。</vt:lpstr>
      <vt:lpstr>当有了持续稳定供应的东江水后，1982年6月起，香港政府解除多年的用水限制措施，恢复全日供水。 现时生活在香港再没有制水的需要，我们打开水龙头就有自来水。</vt:lpstr>
      <vt:lpstr>思考方向：  若现时不习惯节约用水，长远来说会有什么影响？</vt:lpstr>
      <vt:lpstr>有节制地用水，在能满足自身需要的同时，不但可节省水费，更有利环境及自然资源的保育，为地球及人类社会，以至国家的可持续发展作出贡献。</vt:lpstr>
      <vt:lpstr>PowerPoint Presentation</vt:lpstr>
      <vt:lpstr>节约用水，可配合国家安全哪些重点领域？</vt:lpstr>
      <vt:lpstr>小组活动：</vt:lpstr>
      <vt:lpstr>《虚拟水》 </vt:lpstr>
      <vt:lpstr>我们怎么耗用了这么多水呢？</vt:lpstr>
      <vt:lpstr>就你所知，在日常生活中，我们可如何更精明地用水？</vt:lpstr>
      <vt:lpstr>以下是一些「滴惜仔」的温馨提示：</vt:lpstr>
      <vt:lpstr>延伸活动：我的惜水行动</vt:lpstr>
      <vt:lpstr>《书》曰：「居安思危。」思则有备，有备无患。 　　——左丘明《春秋左氏传》  顾人之常情，由俭入奢易，由奢入俭难。 　　——司马光《训俭示康》  取之有度，用之有节，则常足。 　　——司马光《资治通鉴》  涓滴之恩，当以涌泉相报。 　　——朱柏庐《朱子家训》</vt:lpstr>
      <vt:lpstr>总结:</vt:lpstr>
      <vt:lpstr>阅读以下投影片的资料，让我们多了解国家和东江流域地区为保障香港供水及水质所付出的努力。</vt:lpstr>
      <vt:lpstr>PowerPoint Presentation</vt:lpstr>
      <vt:lpstr>PowerPoint Presentation</vt:lpstr>
      <vt:lpstr>参考资料</vt:lpstr>
      <vt:lpstr>参考资料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WONG, Chi-yung Michael</dc:creator>
  <cp:lastModifiedBy>MAN, Shi-chun</cp:lastModifiedBy>
  <cp:revision>462</cp:revision>
  <dcterms:created xsi:type="dcterms:W3CDTF">2024-02-27T02:28:12Z</dcterms:created>
  <dcterms:modified xsi:type="dcterms:W3CDTF">2026-01-06T03:51:48Z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