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6"/>
  </p:notesMasterIdLst>
  <p:handoutMasterIdLst>
    <p:handoutMasterId r:id="rId37"/>
  </p:handoutMasterIdLst>
  <p:sldIdLst>
    <p:sldId id="256" r:id="rId5"/>
    <p:sldId id="257" r:id="rId6"/>
    <p:sldId id="283" r:id="rId7"/>
    <p:sldId id="284" r:id="rId8"/>
    <p:sldId id="289" r:id="rId9"/>
    <p:sldId id="269" r:id="rId10"/>
    <p:sldId id="282" r:id="rId11"/>
    <p:sldId id="275" r:id="rId12"/>
    <p:sldId id="274" r:id="rId13"/>
    <p:sldId id="258" r:id="rId14"/>
    <p:sldId id="266" r:id="rId15"/>
    <p:sldId id="262" r:id="rId16"/>
    <p:sldId id="265" r:id="rId17"/>
    <p:sldId id="271" r:id="rId18"/>
    <p:sldId id="290" r:id="rId19"/>
    <p:sldId id="261" r:id="rId20"/>
    <p:sldId id="263" r:id="rId21"/>
    <p:sldId id="264" r:id="rId22"/>
    <p:sldId id="267" r:id="rId23"/>
    <p:sldId id="259" r:id="rId24"/>
    <p:sldId id="276" r:id="rId25"/>
    <p:sldId id="260" r:id="rId26"/>
    <p:sldId id="288" r:id="rId27"/>
    <p:sldId id="286" r:id="rId28"/>
    <p:sldId id="277" r:id="rId29"/>
    <p:sldId id="278" r:id="rId30"/>
    <p:sldId id="279" r:id="rId31"/>
    <p:sldId id="287" r:id="rId32"/>
    <p:sldId id="280" r:id="rId33"/>
    <p:sldId id="272" r:id="rId34"/>
    <p:sldId id="270" r:id="rId35"/>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7205BE1-6D65-4465-A3A1-CB8AAB56117A}">
          <p14:sldIdLst>
            <p14:sldId id="256"/>
            <p14:sldId id="257"/>
            <p14:sldId id="283"/>
            <p14:sldId id="284"/>
            <p14:sldId id="289"/>
            <p14:sldId id="269"/>
            <p14:sldId id="282"/>
            <p14:sldId id="275"/>
            <p14:sldId id="274"/>
            <p14:sldId id="258"/>
            <p14:sldId id="266"/>
            <p14:sldId id="262"/>
            <p14:sldId id="265"/>
            <p14:sldId id="271"/>
            <p14:sldId id="290"/>
            <p14:sldId id="261"/>
            <p14:sldId id="263"/>
            <p14:sldId id="264"/>
            <p14:sldId id="267"/>
            <p14:sldId id="259"/>
            <p14:sldId id="276"/>
            <p14:sldId id="260"/>
            <p14:sldId id="288"/>
            <p14:sldId id="286"/>
            <p14:sldId id="277"/>
            <p14:sldId id="278"/>
            <p14:sldId id="279"/>
            <p14:sldId id="287"/>
            <p14:sldId id="280"/>
            <p14:sldId id="272"/>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 Shi-chun" initials="MS" lastIdx="1" clrIdx="0">
    <p:extLst>
      <p:ext uri="{19B8F6BF-5375-455C-9EA6-DF929625EA0E}">
        <p15:presenceInfo xmlns:p15="http://schemas.microsoft.com/office/powerpoint/2012/main" userId="S-1-5-21-2637006528-1015924553-1750768987-79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FDC"/>
    <a:srgbClr val="F1F1F1"/>
    <a:srgbClr val="606060"/>
    <a:srgbClr val="F3A241"/>
    <a:srgbClr val="F8C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84978" autoAdjust="0"/>
  </p:normalViewPr>
  <p:slideViewPr>
    <p:cSldViewPr snapToGrid="0">
      <p:cViewPr varScale="1">
        <p:scale>
          <a:sx n="76" d="100"/>
          <a:sy n="76" d="100"/>
        </p:scale>
        <p:origin x="11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zh-TW" altLang="en-US" dirty="0"/>
              <a:t>受访者曾使用水烟</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受訪者曾使用水煙</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9D8-402C-8FA9-DD4DE14D0F9E}"/>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9D8-402C-8FA9-DD4DE14D0F9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9D8-402C-8FA9-DD4DE14D0F9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9D8-402C-8FA9-DD4DE14D0F9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曾使用</c:v>
                </c:pt>
                <c:pt idx="1">
                  <c:v>未曾使用</c:v>
                </c:pt>
              </c:strCache>
            </c:strRef>
          </c:cat>
          <c:val>
            <c:numRef>
              <c:f>工作表1!$B$2:$B$3</c:f>
              <c:numCache>
                <c:formatCode>General</c:formatCode>
                <c:ptCount val="2"/>
                <c:pt idx="0">
                  <c:v>40.4</c:v>
                </c:pt>
                <c:pt idx="1">
                  <c:v>59.6</c:v>
                </c:pt>
              </c:numCache>
            </c:numRef>
          </c:val>
          <c:extLst>
            <c:ext xmlns:c16="http://schemas.microsoft.com/office/drawing/2014/chart" uri="{C3380CC4-5D6E-409C-BE32-E72D297353CC}">
              <c16:uniqueId val="{00000004-E9D8-402C-8FA9-DD4DE14D0F9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zh-TW" altLang="en-US" dirty="0"/>
              <a:t>受访者现时使用水烟</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受訪者現時使用水煙</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D38-4A6D-9308-A3355A442836}"/>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D38-4A6D-9308-A3355A442836}"/>
              </c:ext>
            </c:extLst>
          </c:dPt>
          <c:dLbls>
            <c:dLbl>
              <c:idx val="0"/>
              <c:layout>
                <c:manualLayout>
                  <c:x val="0.19182886626089496"/>
                  <c:y val="0.1689694857074432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r>
                      <a:rPr lang="zh-TW" altLang="en-US" dirty="0"/>
                      <a:t>现时有使用</a:t>
                    </a:r>
                    <a:r>
                      <a:rPr lang="zh-TW" altLang="en-US" baseline="0" dirty="0"/>
                      <a:t>
</a:t>
                    </a:r>
                    <a:fld id="{84FE07C4-1B56-48D1-9B7E-B5C605CC2DC7}" type="PERCENTAGE">
                      <a:rPr lang="en-US" altLang="zh-TW" baseline="0"/>
                      <a:pPr>
                        <a:defRPr/>
                      </a:pPr>
                      <a:t>[PERCENTAGE]</a:t>
                    </a:fld>
                    <a:endParaRPr lang="zh-TW" alt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TW" alt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38-4A6D-9308-A3355A442836}"/>
                </c:ext>
              </c:extLst>
            </c:dLbl>
            <c:dLbl>
              <c:idx val="1"/>
              <c:layout>
                <c:manualLayout>
                  <c:x val="-0.14018577771232882"/>
                  <c:y val="-0.4897091770670448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r>
                      <a:rPr lang="zh-CN" altLang="en-US" dirty="0"/>
                      <a:t>现时没有使用</a:t>
                    </a:r>
                    <a:r>
                      <a:rPr lang="zh-CN" altLang="en-US" baseline="0" dirty="0"/>
                      <a:t>
</a:t>
                    </a:r>
                    <a:fld id="{0DF788DE-2046-42E5-97B8-C249DB21E5CC}" type="PERCENTAGE">
                      <a:rPr lang="en-US" altLang="zh-CN" baseline="0"/>
                      <a:pPr>
                        <a:defRPr>
                          <a:solidFill>
                            <a:schemeClr val="accent6"/>
                          </a:solidFill>
                        </a:defRPr>
                      </a:pPr>
                      <a:t>[PERCENTAGE]</a:t>
                    </a:fld>
                    <a:endParaRPr lang="zh-CN" alt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CN" alt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D38-4A6D-9308-A3355A44283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現時有使用</c:v>
                </c:pt>
                <c:pt idx="1">
                  <c:v>現時沒有使用</c:v>
                </c:pt>
              </c:strCache>
            </c:strRef>
          </c:cat>
          <c:val>
            <c:numRef>
              <c:f>工作表1!$B$2:$B$3</c:f>
              <c:numCache>
                <c:formatCode>General</c:formatCode>
                <c:ptCount val="2"/>
                <c:pt idx="0">
                  <c:v>13.4</c:v>
                </c:pt>
                <c:pt idx="1">
                  <c:v>86.6</c:v>
                </c:pt>
              </c:numCache>
            </c:numRef>
          </c:val>
          <c:extLst>
            <c:ext xmlns:c16="http://schemas.microsoft.com/office/drawing/2014/chart" uri="{C3380CC4-5D6E-409C-BE32-E72D297353CC}">
              <c16:uniqueId val="{00000004-DD38-4A6D-9308-A3355A44283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zh-TW" altLang="en-US" dirty="0"/>
              <a:t>从未使用水烟受访者的使用意向</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從未使用水煙受訪者的使用意向</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475-4511-BD5B-3FDDF053E33B}"/>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475-4511-BD5B-3FDDF053E33B}"/>
              </c:ext>
            </c:extLst>
          </c:dPt>
          <c:dLbls>
            <c:dLbl>
              <c:idx val="0"/>
              <c:layout>
                <c:manualLayout>
                  <c:x val="0.21457644243522297"/>
                  <c:y val="-3.148040964192893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75-4511-BD5B-3FDDF053E33B}"/>
                </c:ext>
              </c:extLst>
            </c:dLbl>
            <c:dLbl>
              <c:idx val="1"/>
              <c:layout>
                <c:manualLayout>
                  <c:x val="-1.6423212101018866E-2"/>
                  <c:y val="0.1259216385677158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r>
                      <a:rPr lang="zh-TW" altLang="en-US" dirty="0"/>
                      <a:t>无意使用</a:t>
                    </a:r>
                    <a:r>
                      <a:rPr lang="zh-TW" altLang="en-US" baseline="0" dirty="0"/>
                      <a:t>
</a:t>
                    </a:r>
                    <a:fld id="{C67DA708-35C6-44DB-88E4-B61C647F45B0}" type="PERCENTAGE">
                      <a:rPr lang="en-US" altLang="zh-TW" baseline="0"/>
                      <a:pPr>
                        <a:defRPr>
                          <a:solidFill>
                            <a:schemeClr val="accent6"/>
                          </a:solidFill>
                        </a:defRPr>
                      </a:pPr>
                      <a:t>[PERCENTAGE]</a:t>
                    </a:fld>
                    <a:endParaRPr lang="zh-TW" alt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zh-TW" alt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320562845969205"/>
                      <c:h val="0.28245818207657508"/>
                    </c:manualLayout>
                  </c15:layout>
                  <c15:dlblFieldTable/>
                  <c15:showDataLabelsRange val="0"/>
                </c:ext>
                <c:ext xmlns:c16="http://schemas.microsoft.com/office/drawing/2014/chart" uri="{C3380CC4-5D6E-409C-BE32-E72D297353CC}">
                  <c16:uniqueId val="{00000003-F475-4511-BD5B-3FDDF053E33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有意使用</c:v>
                </c:pt>
                <c:pt idx="1">
                  <c:v>無意使用</c:v>
                </c:pt>
              </c:strCache>
            </c:strRef>
          </c:cat>
          <c:val>
            <c:numRef>
              <c:f>工作表1!$B$2:$B$3</c:f>
              <c:numCache>
                <c:formatCode>General</c:formatCode>
                <c:ptCount val="2"/>
                <c:pt idx="0">
                  <c:v>34.700000000000003</c:v>
                </c:pt>
                <c:pt idx="1">
                  <c:v>65.3</c:v>
                </c:pt>
              </c:numCache>
            </c:numRef>
          </c:val>
          <c:extLst>
            <c:ext xmlns:c16="http://schemas.microsoft.com/office/drawing/2014/chart" uri="{C3380CC4-5D6E-409C-BE32-E72D297353CC}">
              <c16:uniqueId val="{00000004-F475-4511-BD5B-3FDDF053E33B}"/>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zh-TW" altLang="en-US" dirty="0"/>
              <a:t>受访者接触水烟的渠道</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工作表1!$B$1</c:f>
              <c:strCache>
                <c:ptCount val="1"/>
                <c:pt idx="0">
                  <c:v>受訪者接觸水煙的渠道</c:v>
                </c:pt>
              </c:strCache>
            </c:strRef>
          </c:tx>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cat>
            <c:strRef>
              <c:f>工作表1!$A$2:$A$7</c:f>
              <c:strCache>
                <c:ptCount val="6"/>
                <c:pt idx="0">
                  <c:v>酒吧、夜店及餐廳</c:v>
                </c:pt>
                <c:pt idx="1">
                  <c:v>社交媒體</c:v>
                </c:pt>
                <c:pt idx="2">
                  <c:v>互聯網</c:v>
                </c:pt>
                <c:pt idx="3">
                  <c:v>報章雜誌</c:v>
                </c:pt>
                <c:pt idx="4">
                  <c:v>電視</c:v>
                </c:pt>
                <c:pt idx="5">
                  <c:v>便利店</c:v>
                </c:pt>
              </c:strCache>
            </c:strRef>
          </c:cat>
          <c:val>
            <c:numRef>
              <c:f>工作表1!$B$2:$B$7</c:f>
              <c:numCache>
                <c:formatCode>0%</c:formatCode>
                <c:ptCount val="6"/>
                <c:pt idx="0" formatCode="0.00%">
                  <c:v>0.29099999999999998</c:v>
                </c:pt>
                <c:pt idx="1">
                  <c:v>0.27</c:v>
                </c:pt>
                <c:pt idx="2" formatCode="0.00%">
                  <c:v>0.20899999999999999</c:v>
                </c:pt>
                <c:pt idx="3" formatCode="0.00%">
                  <c:v>9.8000000000000004E-2</c:v>
                </c:pt>
                <c:pt idx="4">
                  <c:v>0.08</c:v>
                </c:pt>
                <c:pt idx="5" formatCode="0.00%">
                  <c:v>7.0999999999999994E-2</c:v>
                </c:pt>
              </c:numCache>
            </c:numRef>
          </c:val>
          <c:extLst>
            <c:ext xmlns:c16="http://schemas.microsoft.com/office/drawing/2014/chart" uri="{C3380CC4-5D6E-409C-BE32-E72D297353CC}">
              <c16:uniqueId val="{00000000-D33B-447D-BFDE-75B4ACE00C04}"/>
            </c:ext>
          </c:extLst>
        </c:ser>
        <c:dLbls>
          <c:showLegendKey val="0"/>
          <c:showVal val="0"/>
          <c:showCatName val="0"/>
          <c:showSerName val="0"/>
          <c:showPercent val="0"/>
          <c:showBubbleSize val="0"/>
        </c:dLbls>
        <c:gapWidth val="100"/>
        <c:overlap val="-24"/>
        <c:axId val="597215384"/>
        <c:axId val="597216368"/>
      </c:barChart>
      <c:catAx>
        <c:axId val="59721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97216368"/>
        <c:crosses val="autoZero"/>
        <c:auto val="1"/>
        <c:lblAlgn val="ctr"/>
        <c:lblOffset val="100"/>
        <c:noMultiLvlLbl val="0"/>
      </c:catAx>
      <c:valAx>
        <c:axId val="597216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72153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D9D4AE18-E029-40B7-A492-177558BA6233}" type="datetimeFigureOut">
              <a:rPr lang="en-US" smtClean="0"/>
              <a:t>1/27/2026</a:t>
            </a:fld>
            <a:endParaRPr lang="en-US"/>
          </a:p>
        </p:txBody>
      </p:sp>
      <p:sp>
        <p:nvSpPr>
          <p:cNvPr id="4" name="頁尾版面配置區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22F78D84-2C66-43E3-8614-F263F0218220}" type="slidenum">
              <a:rPr lang="en-US" smtClean="0"/>
              <a:t>‹#›</a:t>
            </a:fld>
            <a:endParaRPr lang="en-US"/>
          </a:p>
        </p:txBody>
      </p:sp>
    </p:spTree>
    <p:extLst>
      <p:ext uri="{BB962C8B-B14F-4D97-AF65-F5344CB8AC3E}">
        <p14:creationId xmlns:p14="http://schemas.microsoft.com/office/powerpoint/2010/main" val="206602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BF73CC22-7BA6-4955-9C60-2E5BB1948153}" type="datetimeFigureOut">
              <a:rPr lang="en-US" smtClean="0"/>
              <a:t>1/27/2026</a:t>
            </a:fld>
            <a:endParaRPr lang="en-US"/>
          </a:p>
        </p:txBody>
      </p:sp>
      <p:sp>
        <p:nvSpPr>
          <p:cNvPr id="4" name="投影片圖像版面配置區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EA6DC54-FD15-4B0F-9965-226451413381}" type="slidenum">
              <a:rPr lang="en-US" smtClean="0"/>
              <a:t>‹#›</a:t>
            </a:fld>
            <a:endParaRPr lang="en-US"/>
          </a:p>
        </p:txBody>
      </p:sp>
    </p:spTree>
    <p:extLst>
      <p:ext uri="{BB962C8B-B14F-4D97-AF65-F5344CB8AC3E}">
        <p14:creationId xmlns:p14="http://schemas.microsoft.com/office/powerpoint/2010/main" val="325630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教师可以提问形式引导学生思考，例如：</a:t>
            </a:r>
            <a:endParaRPr lang="en-US" altLang="zh-TW" dirty="0"/>
          </a:p>
          <a:p>
            <a:endParaRPr lang="en-US" dirty="0"/>
          </a:p>
          <a:p>
            <a:pPr marL="228600" indent="-228600">
              <a:buAutoNum type="arabicPeriod"/>
            </a:pPr>
            <a:r>
              <a:rPr lang="zh-TW" altLang="en-US" dirty="0"/>
              <a:t>你有听过水烟吗？有否在任何类型的媒体上看过有关水烟的资讯？</a:t>
            </a:r>
            <a:endParaRPr lang="en-US" altLang="zh-TW" dirty="0"/>
          </a:p>
          <a:p>
            <a:pPr marL="228600" indent="-228600">
              <a:buAutoNum type="arabicPeriod"/>
            </a:pPr>
            <a:r>
              <a:rPr lang="zh-TW" altLang="en-US" dirty="0"/>
              <a:t>相关资讯的报导形式</a:t>
            </a:r>
            <a:r>
              <a:rPr lang="en-US" altLang="zh-TW" dirty="0"/>
              <a:t>﹝</a:t>
            </a:r>
            <a:r>
              <a:rPr lang="zh-TW" altLang="en-US" dirty="0"/>
              <a:t>例如文字描述环境装修、但图片却是附上水烟壶</a:t>
            </a:r>
            <a:r>
              <a:rPr lang="en-US" altLang="zh-TW" dirty="0"/>
              <a:t>﹞</a:t>
            </a:r>
            <a:r>
              <a:rPr lang="zh-TW" altLang="en-US" dirty="0"/>
              <a:t>，能引起你的注意和好奇心吗？</a:t>
            </a:r>
            <a:endParaRPr lang="en-US" altLang="zh-TW" dirty="0"/>
          </a:p>
          <a:p>
            <a:pPr marL="228600" indent="-228600">
              <a:buAutoNum type="arabicPeriod"/>
            </a:pPr>
            <a:r>
              <a:rPr lang="zh-TW" altLang="en-US" dirty="0"/>
              <a:t>你认为水烟是否对身体有害？为什么？</a:t>
            </a:r>
            <a:endParaRPr lang="en-US" altLang="zh-TW" dirty="0"/>
          </a:p>
          <a:p>
            <a:pPr marL="228600" indent="-228600">
              <a:buAutoNum type="arabicPeriod"/>
            </a:pPr>
            <a:r>
              <a:rPr lang="zh-TW" altLang="en-US" dirty="0"/>
              <a:t>如果你是阿达，你会应阿明的邀请，尝试吸食水烟？</a:t>
            </a:r>
            <a:endParaRPr lang="en-US" dirty="0"/>
          </a:p>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5</a:t>
            </a:fld>
            <a:endParaRPr lang="en-US" dirty="0"/>
          </a:p>
        </p:txBody>
      </p:sp>
    </p:spTree>
    <p:extLst>
      <p:ext uri="{BB962C8B-B14F-4D97-AF65-F5344CB8AC3E}">
        <p14:creationId xmlns:p14="http://schemas.microsoft.com/office/powerpoint/2010/main" val="296782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18</a:t>
            </a:fld>
            <a:endParaRPr lang="en-US" dirty="0"/>
          </a:p>
        </p:txBody>
      </p:sp>
    </p:spTree>
    <p:extLst>
      <p:ext uri="{BB962C8B-B14F-4D97-AF65-F5344CB8AC3E}">
        <p14:creationId xmlns:p14="http://schemas.microsoft.com/office/powerpoint/2010/main" val="317614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教师可藉此数据，让学生明白许多时候会在日常日活的不同渠道，如娱乐及餐饮场所的宣传、社交媒体及互联网上，不知不觉接收「水烟无害」、「水烟是潮流指标」等不实讯息，提醒学生小心提防。</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19</a:t>
            </a:fld>
            <a:endParaRPr lang="en-US" dirty="0"/>
          </a:p>
        </p:txBody>
      </p:sp>
    </p:spTree>
    <p:extLst>
      <p:ext uri="{BB962C8B-B14F-4D97-AF65-F5344CB8AC3E}">
        <p14:creationId xmlns:p14="http://schemas.microsoft.com/office/powerpoint/2010/main" val="110586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教师可引导学生思考吸食传统香烟所患上的疾病</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21</a:t>
            </a:fld>
            <a:endParaRPr lang="en-US" dirty="0"/>
          </a:p>
        </p:txBody>
      </p:sp>
    </p:spTree>
    <p:extLst>
      <p:ext uri="{BB962C8B-B14F-4D97-AF65-F5344CB8AC3E}">
        <p14:creationId xmlns:p14="http://schemas.microsoft.com/office/powerpoint/2010/main" val="140911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23</a:t>
            </a:fld>
            <a:endParaRPr lang="en-US" dirty="0"/>
          </a:p>
        </p:txBody>
      </p:sp>
    </p:spTree>
    <p:extLst>
      <p:ext uri="{BB962C8B-B14F-4D97-AF65-F5344CB8AC3E}">
        <p14:creationId xmlns:p14="http://schemas.microsoft.com/office/powerpoint/2010/main" val="358141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教师引导学生判别该提供水烟予客人吸食的餐厅并非与朋友约会相聚的理想地点，并指导学生思考在上述情况下，明确地表示拒绝。</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24</a:t>
            </a:fld>
            <a:endParaRPr lang="en-US" dirty="0"/>
          </a:p>
        </p:txBody>
      </p:sp>
    </p:spTree>
    <p:extLst>
      <p:ext uri="{BB962C8B-B14F-4D97-AF65-F5344CB8AC3E}">
        <p14:creationId xmlns:p14="http://schemas.microsoft.com/office/powerpoint/2010/main" val="89833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讨论后，教师可按学生所提出的抗烟方法，作整理及总结，亦可向学生提供「抗烟锦囊」。</a:t>
            </a:r>
            <a:endParaRPr lang="zh-HK" altLang="en-US" dirty="0"/>
          </a:p>
        </p:txBody>
      </p:sp>
      <p:sp>
        <p:nvSpPr>
          <p:cNvPr id="4" name="投影片編號版面配置區 3"/>
          <p:cNvSpPr>
            <a:spLocks noGrp="1"/>
          </p:cNvSpPr>
          <p:nvPr>
            <p:ph type="sldNum" sz="quarter" idx="5"/>
          </p:nvPr>
        </p:nvSpPr>
        <p:spPr/>
        <p:txBody>
          <a:bodyPr/>
          <a:lstStyle/>
          <a:p>
            <a:fld id="{0EA6DC54-FD15-4B0F-9965-226451413381}" type="slidenum">
              <a:rPr lang="en-US" smtClean="0"/>
              <a:t>25</a:t>
            </a:fld>
            <a:endParaRPr lang="en-US" dirty="0"/>
          </a:p>
        </p:txBody>
      </p:sp>
    </p:spTree>
    <p:extLst>
      <p:ext uri="{BB962C8B-B14F-4D97-AF65-F5344CB8AC3E}">
        <p14:creationId xmlns:p14="http://schemas.microsoft.com/office/powerpoint/2010/main" val="331820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24175" y="849313"/>
            <a:ext cx="4078288" cy="2293937"/>
          </a:xfrm>
        </p:spPr>
      </p:sp>
      <p:sp>
        <p:nvSpPr>
          <p:cNvPr id="3" name="備忘稿版面配置區 2"/>
          <p:cNvSpPr>
            <a:spLocks noGrp="1"/>
          </p:cNvSpPr>
          <p:nvPr>
            <p:ph type="body" idx="1"/>
          </p:nvPr>
        </p:nvSpPr>
        <p:spPr/>
        <p:txBody>
          <a:bodyPr/>
          <a:lstStyle/>
          <a:p>
            <a:r>
              <a:rPr lang="zh-HK" altLang="zh-HK" sz="1200" kern="1200" dirty="0">
                <a:solidFill>
                  <a:schemeClr val="tx1"/>
                </a:solidFill>
                <a:effectLst/>
                <a:latin typeface="+mn-lt"/>
                <a:ea typeface="+mn-ea"/>
                <a:cs typeface="+mn-cs"/>
              </a:rPr>
              <a:t>教</a:t>
            </a:r>
            <a:r>
              <a:rPr lang="zh-TW" altLang="zh-HK" sz="1200" kern="1200" dirty="0">
                <a:solidFill>
                  <a:schemeClr val="tx1"/>
                </a:solidFill>
                <a:effectLst/>
                <a:latin typeface="+mn-lt"/>
                <a:ea typeface="+mn-ea"/>
                <a:cs typeface="+mn-cs"/>
              </a:rPr>
              <a:t>师</a:t>
            </a:r>
            <a:r>
              <a:rPr lang="zh-HK" altLang="zh-HK" sz="1200" kern="1200" dirty="0">
                <a:solidFill>
                  <a:schemeClr val="tx1"/>
                </a:solidFill>
                <a:effectLst/>
                <a:latin typeface="+mn-lt"/>
                <a:ea typeface="+mn-ea"/>
                <a:cs typeface="+mn-cs"/>
              </a:rPr>
              <a:t>向学生展</a:t>
            </a:r>
            <a:r>
              <a:rPr lang="zh-TW" altLang="zh-HK" sz="1200" kern="1200" dirty="0">
                <a:solidFill>
                  <a:schemeClr val="tx1"/>
                </a:solidFill>
                <a:effectLst/>
                <a:latin typeface="+mn-lt"/>
                <a:ea typeface="+mn-ea"/>
                <a:cs typeface="+mn-cs"/>
              </a:rPr>
              <a:t>示</a:t>
            </a:r>
            <a:r>
              <a:rPr lang="zh-TW" altLang="en-US" sz="1200" kern="1200" dirty="0">
                <a:solidFill>
                  <a:schemeClr val="tx1"/>
                </a:solidFill>
                <a:effectLst/>
                <a:latin typeface="+mn-lt"/>
                <a:ea typeface="+mn-ea"/>
                <a:cs typeface="+mn-cs"/>
              </a:rPr>
              <a:t>水</a:t>
            </a:r>
            <a:r>
              <a:rPr lang="zh-HK" altLang="zh-HK" sz="1200" kern="1200" dirty="0">
                <a:solidFill>
                  <a:schemeClr val="tx1"/>
                </a:solidFill>
                <a:effectLst/>
                <a:latin typeface="+mn-lt"/>
                <a:ea typeface="+mn-ea"/>
                <a:cs typeface="+mn-cs"/>
              </a:rPr>
              <a:t>烟的图片</a:t>
            </a:r>
            <a:r>
              <a:rPr lang="zh-TW"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学生分组进</a:t>
            </a:r>
            <a:r>
              <a:rPr lang="zh-TW" altLang="zh-HK" sz="1200" kern="1200" dirty="0">
                <a:solidFill>
                  <a:schemeClr val="tx1"/>
                </a:solidFill>
                <a:effectLst/>
                <a:latin typeface="+mn-lt"/>
                <a:ea typeface="+mn-ea"/>
                <a:cs typeface="+mn-cs"/>
              </a:rPr>
              <a:t>行</a:t>
            </a:r>
            <a:r>
              <a:rPr lang="zh-HK" altLang="zh-HK" sz="1200" kern="1200" dirty="0">
                <a:solidFill>
                  <a:schemeClr val="tx1"/>
                </a:solidFill>
                <a:effectLst/>
                <a:latin typeface="+mn-lt"/>
                <a:ea typeface="+mn-ea"/>
                <a:cs typeface="+mn-cs"/>
              </a:rPr>
              <a:t>小组讨</a:t>
            </a:r>
            <a:r>
              <a:rPr lang="zh-TW" altLang="zh-HK" sz="1200" kern="1200" dirty="0">
                <a:solidFill>
                  <a:schemeClr val="tx1"/>
                </a:solidFill>
                <a:effectLst/>
                <a:latin typeface="+mn-lt"/>
                <a:ea typeface="+mn-ea"/>
                <a:cs typeface="+mn-cs"/>
              </a:rPr>
              <a:t>论</a:t>
            </a:r>
            <a:r>
              <a:rPr lang="zh-HK" altLang="zh-HK"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6</a:t>
            </a:fld>
            <a:endParaRPr lang="zh-HK" altLang="en-US" dirty="0"/>
          </a:p>
        </p:txBody>
      </p:sp>
    </p:spTree>
    <p:extLst>
      <p:ext uri="{BB962C8B-B14F-4D97-AF65-F5344CB8AC3E}">
        <p14:creationId xmlns:p14="http://schemas.microsoft.com/office/powerpoint/2010/main" val="132067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10</a:t>
            </a:fld>
            <a:endParaRPr lang="en-US" dirty="0"/>
          </a:p>
        </p:txBody>
      </p:sp>
    </p:spTree>
    <p:extLst>
      <p:ext uri="{BB962C8B-B14F-4D97-AF65-F5344CB8AC3E}">
        <p14:creationId xmlns:p14="http://schemas.microsoft.com/office/powerpoint/2010/main" val="208517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水烟烟斗的主要部份为烟碗、</a:t>
            </a:r>
            <a:r>
              <a:rPr lang="zh-HK" altLang="en-US" b="0" i="0" dirty="0">
                <a:solidFill>
                  <a:srgbClr val="333333"/>
                </a:solidFill>
                <a:effectLst/>
                <a:latin typeface="arial" panose="020B0604020202020204" pitchFamily="34" charset="0"/>
              </a:rPr>
              <a:t>烟盘</a:t>
            </a:r>
            <a:r>
              <a:rPr lang="zh-TW" altLang="en-US" dirty="0"/>
              <a:t>及喉管，通常以煤炭等助燃物燃烧加热烟草，连接单一软喉管或多条软喉管抽吸烟草烟雾。</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水烟所产生的烟雾在通过水后仍含有大量有毒化合物，包括焦油、一氧化碳、重金属和致癌化合物。</a:t>
            </a:r>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11</a:t>
            </a:fld>
            <a:endParaRPr lang="en-US" dirty="0"/>
          </a:p>
        </p:txBody>
      </p:sp>
    </p:spTree>
    <p:extLst>
      <p:ext uri="{BB962C8B-B14F-4D97-AF65-F5344CB8AC3E}">
        <p14:creationId xmlns:p14="http://schemas.microsoft.com/office/powerpoint/2010/main" val="425798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提供水烟的商户利用青年人好奇和贪新鲜的心态，提供不同口味的水烟，如水果、汽水、朱古力口味等，吸引他们吸食</a:t>
            </a:r>
          </a:p>
          <a:p>
            <a:pPr marL="171450" indent="-171450">
              <a:buFont typeface="Arial" panose="020B0604020202020204" pitchFamily="34" charset="0"/>
              <a:buChar char="•"/>
            </a:pPr>
            <a:r>
              <a:rPr lang="zh-TW" altLang="en-US" sz="1200" kern="1200" dirty="0">
                <a:solidFill>
                  <a:schemeClr val="tx1"/>
                </a:solidFill>
                <a:effectLst/>
                <a:latin typeface="+mn-lt"/>
                <a:ea typeface="+mn-ea"/>
                <a:cs typeface="+mn-cs"/>
              </a:rPr>
              <a:t>提供水烟的商户经常以多种味道，并配以「不会上瘾」、「非为吸烟者而设计」等字眼误导消费者，令青年人误信水烟较传统香烟更健康及时尚</a:t>
            </a:r>
            <a:endParaRPr lang="zh-HK" altLang="en-US" dirty="0"/>
          </a:p>
        </p:txBody>
      </p:sp>
      <p:sp>
        <p:nvSpPr>
          <p:cNvPr id="4" name="投影片編號版面配置區 3"/>
          <p:cNvSpPr>
            <a:spLocks noGrp="1"/>
          </p:cNvSpPr>
          <p:nvPr>
            <p:ph type="sldNum" sz="quarter" idx="5"/>
          </p:nvPr>
        </p:nvSpPr>
        <p:spPr/>
        <p:txBody>
          <a:bodyPr/>
          <a:lstStyle/>
          <a:p>
            <a:fld id="{0EA6DC54-FD15-4B0F-9965-226451413381}" type="slidenum">
              <a:rPr lang="en-US" smtClean="0"/>
              <a:t>12</a:t>
            </a:fld>
            <a:endParaRPr lang="en-US" dirty="0"/>
          </a:p>
        </p:txBody>
      </p:sp>
    </p:spTree>
    <p:extLst>
      <p:ext uri="{BB962C8B-B14F-4D97-AF65-F5344CB8AC3E}">
        <p14:creationId xmlns:p14="http://schemas.microsoft.com/office/powerpoint/2010/main" val="400468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教师提问：</a:t>
            </a:r>
            <a:endParaRPr lang="en-US" altLang="zh-TW" dirty="0"/>
          </a:p>
          <a:p>
            <a:pPr marL="228600" indent="-228600">
              <a:buAutoNum type="arabicPeriod"/>
            </a:pPr>
            <a:r>
              <a:rPr lang="zh-TW" altLang="en-US" dirty="0"/>
              <a:t>同学有否曾经认为水烟与传统香烟不一样，而有意尝试？</a:t>
            </a:r>
            <a:endParaRPr lang="en-US" altLang="zh-TW" dirty="0"/>
          </a:p>
          <a:p>
            <a:pPr marL="228600" indent="-228600">
              <a:buAutoNum type="arabicPeriod"/>
            </a:pPr>
            <a:r>
              <a:rPr lang="zh-TW" altLang="en-US" dirty="0"/>
              <a:t>如果知道水烟对身体造成的伤害不比传统香烟少，仍会有想尝试的冲动吗？</a:t>
            </a:r>
            <a:endParaRPr lang="en-US" altLang="zh-TW" dirty="0"/>
          </a:p>
          <a:p>
            <a:endParaRPr lang="en-US"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13</a:t>
            </a:fld>
            <a:endParaRPr lang="en-US" dirty="0"/>
          </a:p>
        </p:txBody>
      </p:sp>
    </p:spTree>
    <p:extLst>
      <p:ext uri="{BB962C8B-B14F-4D97-AF65-F5344CB8AC3E}">
        <p14:creationId xmlns:p14="http://schemas.microsoft.com/office/powerpoint/2010/main" val="66342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在现今资讯发达的社会，学生能于常用的社交平台、网上讨论区及报章杂志上轻易接触到各类资讯，但需要学会辨别资讯的真伪，并辨识不良的资讯。</a:t>
            </a:r>
            <a:endParaRPr lang="en-US" altLang="zh-TW" dirty="0"/>
          </a:p>
          <a:p>
            <a:endParaRPr lang="en-US" altLang="zh-TW" dirty="0"/>
          </a:p>
          <a:p>
            <a:r>
              <a:rPr lang="zh-TW" altLang="en-US" dirty="0"/>
              <a:t>教师可参考以下「真假资讯要认清小贴士」海报作引导。</a:t>
            </a:r>
            <a:endParaRPr lang="en-US" altLang="zh-TW" dirty="0"/>
          </a:p>
          <a:p>
            <a:r>
              <a:rPr lang="en-US" dirty="0"/>
              <a:t>https://www.edb.gov.hk/attachment/tc/edu-system/primary-secondary/applicable-to-primary-secondary/it-in-edu/Information-Literacy/Smart_Tips_for_Spotting_Fake_News_chi_poster.pdf</a:t>
            </a:r>
          </a:p>
        </p:txBody>
      </p:sp>
      <p:sp>
        <p:nvSpPr>
          <p:cNvPr id="4" name="投影片編號版面配置區 3"/>
          <p:cNvSpPr>
            <a:spLocks noGrp="1"/>
          </p:cNvSpPr>
          <p:nvPr>
            <p:ph type="sldNum" sz="quarter" idx="10"/>
          </p:nvPr>
        </p:nvSpPr>
        <p:spPr/>
        <p:txBody>
          <a:bodyPr/>
          <a:lstStyle/>
          <a:p>
            <a:fld id="{0EA6DC54-FD15-4B0F-9965-226451413381}" type="slidenum">
              <a:rPr lang="en-US" smtClean="0"/>
              <a:t>15</a:t>
            </a:fld>
            <a:endParaRPr lang="en-US" dirty="0"/>
          </a:p>
        </p:txBody>
      </p:sp>
    </p:spTree>
    <p:extLst>
      <p:ext uri="{BB962C8B-B14F-4D97-AF65-F5344CB8AC3E}">
        <p14:creationId xmlns:p14="http://schemas.microsoft.com/office/powerpoint/2010/main" val="182806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教师可藉此部分与同学重温全球</a:t>
            </a:r>
            <a:r>
              <a:rPr lang="en-US" altLang="zh-TW" dirty="0"/>
              <a:t>/</a:t>
            </a:r>
            <a:r>
              <a:rPr lang="zh-TW" altLang="en-US" dirty="0"/>
              <a:t>香港对抗</a:t>
            </a:r>
            <a:r>
              <a:rPr lang="en-US" altLang="zh-TW" dirty="0"/>
              <a:t>2019</a:t>
            </a:r>
            <a:r>
              <a:rPr lang="zh-TW" altLang="en-US" dirty="0"/>
              <a:t>冠状病毒病带来的卫生风险与危机，延伸至公共卫生对我们的重要性，并带出关爱别人、同理心、重视群众福祉、作为世界公民的承担精神、责任感等正确价值观。</a:t>
            </a:r>
            <a:endParaRPr lang="en-US" altLang="zh-TW" dirty="0"/>
          </a:p>
          <a:p>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t>提供水烟的场所，客人往往一边聊天一边吸水烟，烟雾弥漫，空气混浊</a:t>
            </a:r>
            <a:endParaRPr lang="en-US" altLang="zh-TW"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t>什至因气氛热闹，会出现多人共同使用一个水烟壶，使用他人吸食过的滤咀，出现病毒交叉感染</a:t>
            </a:r>
            <a:endParaRPr lang="en-US" altLang="zh-TW"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t>受反吸烟条例规管，水烟必须在户外场所吸食，地铺难找空旷地方，不少水烟店就租用工厂大厦，逃避当局执法，什至牵涉其他罪行，例如赌博、毒品等</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16</a:t>
            </a:fld>
            <a:endParaRPr lang="en-US" dirty="0"/>
          </a:p>
        </p:txBody>
      </p:sp>
    </p:spTree>
    <p:extLst>
      <p:ext uri="{BB962C8B-B14F-4D97-AF65-F5344CB8AC3E}">
        <p14:creationId xmlns:p14="http://schemas.microsoft.com/office/powerpoint/2010/main" val="150154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0EA6DC54-FD15-4B0F-9965-226451413381}" type="slidenum">
              <a:rPr lang="en-US" smtClean="0"/>
              <a:t>17</a:t>
            </a:fld>
            <a:endParaRPr lang="en-US" dirty="0"/>
          </a:p>
        </p:txBody>
      </p:sp>
    </p:spTree>
    <p:extLst>
      <p:ext uri="{BB962C8B-B14F-4D97-AF65-F5344CB8AC3E}">
        <p14:creationId xmlns:p14="http://schemas.microsoft.com/office/powerpoint/2010/main" val="124354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1/27/2026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6FD7ACD-AF39-4D78-9136-045C511A4EB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070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26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07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898B7FF-A75A-4E30-92B9-515AFFD858A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83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898B7FF-A75A-4E30-92B9-515AFFD858A1}" type="datetimeFigureOut">
              <a:rPr lang="en-US" smtClean="0"/>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D7ACD-AF39-4D78-9136-045C511A4EB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990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898B7FF-A75A-4E30-92B9-515AFFD858A1}"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56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447191" y="2824269"/>
            <a:ext cx="4645152"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412362" y="2821491"/>
            <a:ext cx="46451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898B7FF-A75A-4E30-92B9-515AFFD858A1}" type="datetimeFigureOut">
              <a:rPr lang="en-US" smtClean="0"/>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D7ACD-AF39-4D78-9136-045C511A4EB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898B7FF-A75A-4E30-92B9-515AFFD858A1}" type="datetimeFigureOut">
              <a:rPr lang="en-US" smtClean="0"/>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D7ACD-AF39-4D78-9136-045C511A4EB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5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8B7FF-A75A-4E30-92B9-515AFFD858A1}"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D7ACD-AF39-4D78-9136-045C511A4EBB}" type="slidenum">
              <a:rPr lang="en-US" smtClean="0"/>
              <a:t>‹#›</a:t>
            </a:fld>
            <a:endParaRPr lang="en-US"/>
          </a:p>
        </p:txBody>
      </p:sp>
    </p:spTree>
    <p:extLst>
      <p:ext uri="{BB962C8B-B14F-4D97-AF65-F5344CB8AC3E}">
        <p14:creationId xmlns:p14="http://schemas.microsoft.com/office/powerpoint/2010/main" val="334751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C898B7FF-A75A-4E30-92B9-515AFFD858A1}" type="datetimeFigureOut">
              <a:rPr lang="en-US" smtClean="0"/>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432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898B7FF-A75A-4E30-92B9-515AFFD858A1}" type="datetimeFigureOut">
              <a:rPr lang="en-US" smtClean="0"/>
              <a:t>1/27/2026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6FD7ACD-AF39-4D78-9136-045C511A4EB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787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898B7FF-A75A-4E30-92B9-515AFFD858A1}" type="datetimeFigureOut">
              <a:rPr lang="en-US" smtClean="0"/>
              <a:t>1/27/2026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6FD7ACD-AF39-4D78-9136-045C511A4EB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1634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osh.org.hk/index.php?lang=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b="1" dirty="0">
                <a:latin typeface="微軟正黑體" panose="020B0604030504040204" pitchFamily="34" charset="-120"/>
                <a:ea typeface="微軟正黑體" panose="020B0604030504040204" pitchFamily="34" charset="-120"/>
              </a:rPr>
              <a:t>生活事件事例：</a:t>
            </a:r>
            <a:br>
              <a:rPr lang="en-US" altLang="zh-HK"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「水烟无害？」</a:t>
            </a:r>
            <a:endParaRPr lang="en-US" dirty="0"/>
          </a:p>
        </p:txBody>
      </p:sp>
      <p:sp>
        <p:nvSpPr>
          <p:cNvPr id="3" name="副標題 2"/>
          <p:cNvSpPr>
            <a:spLocks noGrp="1"/>
          </p:cNvSpPr>
          <p:nvPr>
            <p:ph type="subTitle" idx="1"/>
          </p:nvPr>
        </p:nvSpPr>
        <p:spPr/>
        <p:txBody>
          <a:bodyPr>
            <a:noAutofit/>
          </a:bodyPr>
          <a:lstStyle/>
          <a:p>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价值观教育（健康生活教育）</a:t>
            </a:r>
            <a:br>
              <a:rPr lang="en-US" altLang="zh-TW" sz="1600" b="1" dirty="0">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教育局德育、公民及国民教育组</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制作</a:t>
            </a:r>
            <a:br>
              <a:rPr lang="en-US" altLang="zh-TW" sz="1600" b="1" dirty="0">
                <a:latin typeface="微軟正黑體" panose="020B0604030504040204" pitchFamily="34" charset="-120"/>
                <a:ea typeface="微軟正黑體" panose="020B0604030504040204" pitchFamily="34" charset="-120"/>
              </a:rPr>
            </a:br>
            <a:r>
              <a:rPr lang="en-US" altLang="zh-TW" sz="1600" b="1" dirty="0">
                <a:latin typeface="微軟正黑體" panose="020B0604030504040204" pitchFamily="34" charset="-120"/>
                <a:ea typeface="微軟正黑體" panose="020B0604030504040204" pitchFamily="34" charset="-120"/>
              </a:rPr>
              <a:t>2023</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月</a:t>
            </a:r>
            <a:endParaRPr lang="en-US" sz="1600" dirty="0"/>
          </a:p>
        </p:txBody>
      </p:sp>
    </p:spTree>
    <p:extLst>
      <p:ext uri="{BB962C8B-B14F-4D97-AF65-F5344CB8AC3E}">
        <p14:creationId xmlns:p14="http://schemas.microsoft.com/office/powerpoint/2010/main" val="198962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水烟真相大解构</a:t>
            </a:r>
            <a:endParaRPr lang="en-US" dirty="0"/>
          </a:p>
        </p:txBody>
      </p:sp>
      <p:sp>
        <p:nvSpPr>
          <p:cNvPr id="3" name="內容版面配置區 2"/>
          <p:cNvSpPr>
            <a:spLocks noGrp="1"/>
          </p:cNvSpPr>
          <p:nvPr>
            <p:ph idx="1"/>
          </p:nvPr>
        </p:nvSpPr>
        <p:spPr/>
        <p:txBody>
          <a:bodyPr>
            <a:normAutofit/>
          </a:bodyPr>
          <a:lstStyle/>
          <a:p>
            <a:r>
              <a:rPr lang="zh-TW" altLang="en-US" sz="2400" dirty="0"/>
              <a:t>什么是「水烟」？</a:t>
            </a:r>
            <a:endParaRPr lang="en-US" altLang="zh-TW" sz="2400" dirty="0"/>
          </a:p>
          <a:p>
            <a:r>
              <a:rPr lang="zh-TW" altLang="en-US" sz="2400" dirty="0"/>
              <a:t>水烟（</a:t>
            </a:r>
            <a:r>
              <a:rPr lang="en-US" altLang="zh-TW" sz="2400" dirty="0"/>
              <a:t>Waterpipe Tobacco</a:t>
            </a:r>
            <a:r>
              <a:rPr lang="zh-TW" altLang="en-US" sz="2400" dirty="0"/>
              <a:t>，亦称为</a:t>
            </a:r>
            <a:r>
              <a:rPr lang="en-US" altLang="zh-TW" sz="2400" dirty="0"/>
              <a:t>hookah</a:t>
            </a:r>
            <a:r>
              <a:rPr lang="zh-TW" altLang="en-US" sz="2400" dirty="0"/>
              <a:t>或</a:t>
            </a:r>
            <a:r>
              <a:rPr lang="en-US" altLang="zh-TW" sz="2400" dirty="0"/>
              <a:t>shisha</a:t>
            </a:r>
            <a:r>
              <a:rPr lang="zh-TW" altLang="en-US" sz="2400" dirty="0"/>
              <a:t>），源自中东地区，是一种吸食烟草的工具，原理是用煤炭加热烟草，释出烟草烟雾之后，吸食者再连接单一软管或多条软管抽吸烟草烟雾。</a:t>
            </a:r>
          </a:p>
        </p:txBody>
      </p:sp>
      <p:pic>
        <p:nvPicPr>
          <p:cNvPr id="5" name="圖片 4">
            <a:extLst>
              <a:ext uri="{FF2B5EF4-FFF2-40B4-BE49-F238E27FC236}">
                <a16:creationId xmlns:a16="http://schemas.microsoft.com/office/drawing/2014/main" id="{F757FE06-1563-44E7-B7E2-767902ED6450}"/>
              </a:ext>
            </a:extLst>
          </p:cNvPr>
          <p:cNvPicPr>
            <a:picLocks noChangeAspect="1"/>
          </p:cNvPicPr>
          <p:nvPr/>
        </p:nvPicPr>
        <p:blipFill>
          <a:blip r:embed="rId3"/>
          <a:stretch>
            <a:fillRect/>
          </a:stretch>
        </p:blipFill>
        <p:spPr>
          <a:xfrm>
            <a:off x="3851560" y="4072281"/>
            <a:ext cx="1928178" cy="1916935"/>
          </a:xfrm>
          <a:prstGeom prst="rect">
            <a:avLst/>
          </a:prstGeom>
        </p:spPr>
      </p:pic>
      <p:pic>
        <p:nvPicPr>
          <p:cNvPr id="7" name="圖片 6">
            <a:extLst>
              <a:ext uri="{FF2B5EF4-FFF2-40B4-BE49-F238E27FC236}">
                <a16:creationId xmlns:a16="http://schemas.microsoft.com/office/drawing/2014/main" id="{ACD47FB6-A182-4DE2-9D10-7499956E812A}"/>
              </a:ext>
            </a:extLst>
          </p:cNvPr>
          <p:cNvPicPr>
            <a:picLocks noChangeAspect="1"/>
          </p:cNvPicPr>
          <p:nvPr/>
        </p:nvPicPr>
        <p:blipFill>
          <a:blip r:embed="rId4"/>
          <a:stretch>
            <a:fillRect/>
          </a:stretch>
        </p:blipFill>
        <p:spPr>
          <a:xfrm>
            <a:off x="6759946" y="4072281"/>
            <a:ext cx="3314700" cy="1981200"/>
          </a:xfrm>
          <a:prstGeom prst="rect">
            <a:avLst/>
          </a:prstGeom>
        </p:spPr>
      </p:pic>
      <p:sp>
        <p:nvSpPr>
          <p:cNvPr id="9" name="文字方塊 8">
            <a:extLst>
              <a:ext uri="{FF2B5EF4-FFF2-40B4-BE49-F238E27FC236}">
                <a16:creationId xmlns:a16="http://schemas.microsoft.com/office/drawing/2014/main" id="{824EAE28-0A2C-4A25-A297-6AA5D14265CD}"/>
              </a:ext>
            </a:extLst>
          </p:cNvPr>
          <p:cNvSpPr txBox="1"/>
          <p:nvPr/>
        </p:nvSpPr>
        <p:spPr>
          <a:xfrm>
            <a:off x="8648055" y="6253745"/>
            <a:ext cx="3483936" cy="261610"/>
          </a:xfrm>
          <a:prstGeom prst="rect">
            <a:avLst/>
          </a:prstGeom>
          <a:noFill/>
        </p:spPr>
        <p:txBody>
          <a:bodyPr wrap="square" rtlCol="0">
            <a:spAutoFit/>
          </a:bodyPr>
          <a:lstStyle/>
          <a:p>
            <a:r>
              <a:rPr lang="zh-TW" altLang="en-US" sz="1100" dirty="0">
                <a:solidFill>
                  <a:schemeClr val="bg1"/>
                </a:solidFill>
              </a:rPr>
              <a:t>图片来源：香港警务处 </a:t>
            </a:r>
            <a:r>
              <a:rPr lang="en-US" altLang="zh-TW" sz="1100" dirty="0">
                <a:solidFill>
                  <a:schemeClr val="bg1"/>
                </a:solidFill>
              </a:rPr>
              <a:t>- </a:t>
            </a:r>
            <a:r>
              <a:rPr lang="zh-TW" altLang="en-US" sz="1100" dirty="0">
                <a:solidFill>
                  <a:schemeClr val="bg1"/>
                </a:solidFill>
              </a:rPr>
              <a:t>给家长及老师的禁毒资讯</a:t>
            </a:r>
            <a:endParaRPr lang="en-US" sz="1100" dirty="0">
              <a:solidFill>
                <a:schemeClr val="bg1"/>
              </a:solidFill>
            </a:endParaRPr>
          </a:p>
        </p:txBody>
      </p:sp>
    </p:spTree>
    <p:extLst>
      <p:ext uri="{BB962C8B-B14F-4D97-AF65-F5344CB8AC3E}">
        <p14:creationId xmlns:p14="http://schemas.microsoft.com/office/powerpoint/2010/main" val="372431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水烟真相大解构</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975" y="2015732"/>
            <a:ext cx="4866662" cy="4164258"/>
          </a:xfrm>
          <a:prstGeom prst="rect">
            <a:avLst/>
          </a:prstGeom>
        </p:spPr>
      </p:pic>
      <p:sp>
        <p:nvSpPr>
          <p:cNvPr id="5" name="文字方塊 4">
            <a:extLst>
              <a:ext uri="{FF2B5EF4-FFF2-40B4-BE49-F238E27FC236}">
                <a16:creationId xmlns:a16="http://schemas.microsoft.com/office/drawing/2014/main" id="{0F73ABDE-5D9C-4BEB-95ED-304FA9AD704A}"/>
              </a:ext>
            </a:extLst>
          </p:cNvPr>
          <p:cNvSpPr txBox="1"/>
          <p:nvPr/>
        </p:nvSpPr>
        <p:spPr>
          <a:xfrm>
            <a:off x="4324066" y="2094510"/>
            <a:ext cx="698310"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烟碗</a:t>
            </a:r>
            <a:endParaRPr lang="zh-HK" altLang="en-US" dirty="0"/>
          </a:p>
        </p:txBody>
      </p:sp>
      <p:sp>
        <p:nvSpPr>
          <p:cNvPr id="7" name="文字方塊 6">
            <a:extLst>
              <a:ext uri="{FF2B5EF4-FFF2-40B4-BE49-F238E27FC236}">
                <a16:creationId xmlns:a16="http://schemas.microsoft.com/office/drawing/2014/main" id="{BBEABFA0-BAA7-49B1-9192-5A5F9B8D2435}"/>
              </a:ext>
            </a:extLst>
          </p:cNvPr>
          <p:cNvSpPr txBox="1"/>
          <p:nvPr/>
        </p:nvSpPr>
        <p:spPr>
          <a:xfrm>
            <a:off x="7217392" y="2399310"/>
            <a:ext cx="666465"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烟盘</a:t>
            </a:r>
            <a:endParaRPr lang="zh-HK" altLang="en-US" dirty="0"/>
          </a:p>
        </p:txBody>
      </p:sp>
      <p:sp>
        <p:nvSpPr>
          <p:cNvPr id="10" name="文字方塊 9">
            <a:extLst>
              <a:ext uri="{FF2B5EF4-FFF2-40B4-BE49-F238E27FC236}">
                <a16:creationId xmlns:a16="http://schemas.microsoft.com/office/drawing/2014/main" id="{6FDCAE8D-3C3A-4EFD-A3C4-979B3400CEB7}"/>
              </a:ext>
            </a:extLst>
          </p:cNvPr>
          <p:cNvSpPr txBox="1"/>
          <p:nvPr/>
        </p:nvSpPr>
        <p:spPr>
          <a:xfrm>
            <a:off x="7110485" y="2851961"/>
            <a:ext cx="666465"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壶身</a:t>
            </a:r>
            <a:endParaRPr lang="zh-HK" altLang="en-US" dirty="0"/>
          </a:p>
        </p:txBody>
      </p:sp>
      <p:sp>
        <p:nvSpPr>
          <p:cNvPr id="11" name="文字方塊 10">
            <a:extLst>
              <a:ext uri="{FF2B5EF4-FFF2-40B4-BE49-F238E27FC236}">
                <a16:creationId xmlns:a16="http://schemas.microsoft.com/office/drawing/2014/main" id="{4E8495AB-9015-40EA-B8BC-214DE5FE296A}"/>
              </a:ext>
            </a:extLst>
          </p:cNvPr>
          <p:cNvSpPr txBox="1"/>
          <p:nvPr/>
        </p:nvSpPr>
        <p:spPr>
          <a:xfrm>
            <a:off x="7443717" y="3420205"/>
            <a:ext cx="917811"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出气阀</a:t>
            </a:r>
            <a:endParaRPr lang="zh-HK" altLang="en-US" dirty="0"/>
          </a:p>
        </p:txBody>
      </p:sp>
      <p:sp>
        <p:nvSpPr>
          <p:cNvPr id="13" name="文字方塊 12">
            <a:extLst>
              <a:ext uri="{FF2B5EF4-FFF2-40B4-BE49-F238E27FC236}">
                <a16:creationId xmlns:a16="http://schemas.microsoft.com/office/drawing/2014/main" id="{7BF9FE80-8A00-4F31-8EE9-6A01616A6C06}"/>
              </a:ext>
            </a:extLst>
          </p:cNvPr>
          <p:cNvSpPr txBox="1"/>
          <p:nvPr/>
        </p:nvSpPr>
        <p:spPr>
          <a:xfrm>
            <a:off x="3900985" y="5174354"/>
            <a:ext cx="693761"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烟管</a:t>
            </a:r>
            <a:endParaRPr lang="zh-HK" altLang="en-US" dirty="0"/>
          </a:p>
        </p:txBody>
      </p:sp>
      <p:sp>
        <p:nvSpPr>
          <p:cNvPr id="15" name="文字方塊 14">
            <a:extLst>
              <a:ext uri="{FF2B5EF4-FFF2-40B4-BE49-F238E27FC236}">
                <a16:creationId xmlns:a16="http://schemas.microsoft.com/office/drawing/2014/main" id="{429DD136-AD6D-4879-9BAB-609943763B91}"/>
              </a:ext>
            </a:extLst>
          </p:cNvPr>
          <p:cNvSpPr txBox="1"/>
          <p:nvPr/>
        </p:nvSpPr>
        <p:spPr>
          <a:xfrm>
            <a:off x="7443717" y="4824678"/>
            <a:ext cx="675564" cy="369332"/>
          </a:xfrm>
          <a:prstGeom prst="rect">
            <a:avLst/>
          </a:prstGeom>
          <a:noFill/>
        </p:spPr>
        <p:txBody>
          <a:bodyPr wrap="square">
            <a:spAutoFit/>
          </a:bodyPr>
          <a:lstStyle/>
          <a:p>
            <a:r>
              <a:rPr lang="zh-HK" altLang="en-US" b="0" i="0" dirty="0">
                <a:solidFill>
                  <a:srgbClr val="333333"/>
                </a:solidFill>
                <a:effectLst/>
                <a:latin typeface="arial" panose="020B0604020202020204" pitchFamily="34" charset="0"/>
              </a:rPr>
              <a:t>烟瓶</a:t>
            </a:r>
            <a:endParaRPr lang="zh-HK" altLang="en-US" dirty="0"/>
          </a:p>
        </p:txBody>
      </p:sp>
      <p:sp>
        <p:nvSpPr>
          <p:cNvPr id="17" name="文字方塊 16">
            <a:extLst>
              <a:ext uri="{FF2B5EF4-FFF2-40B4-BE49-F238E27FC236}">
                <a16:creationId xmlns:a16="http://schemas.microsoft.com/office/drawing/2014/main" id="{469B18EE-BCD1-4B1C-8ACB-30AFAEEE4FCB}"/>
              </a:ext>
            </a:extLst>
          </p:cNvPr>
          <p:cNvSpPr txBox="1"/>
          <p:nvPr/>
        </p:nvSpPr>
        <p:spPr>
          <a:xfrm>
            <a:off x="3441511" y="3342496"/>
            <a:ext cx="1189629" cy="369332"/>
          </a:xfrm>
          <a:prstGeom prst="rect">
            <a:avLst/>
          </a:prstGeom>
          <a:noFill/>
        </p:spPr>
        <p:txBody>
          <a:bodyPr wrap="square">
            <a:spAutoFit/>
          </a:bodyPr>
          <a:lstStyle/>
          <a:p>
            <a:r>
              <a:rPr lang="zh-TW" altLang="en-US" dirty="0">
                <a:solidFill>
                  <a:srgbClr val="333333"/>
                </a:solidFill>
                <a:latin typeface="arial" panose="020B0604020202020204" pitchFamily="34" charset="0"/>
              </a:rPr>
              <a:t>密封垫圈</a:t>
            </a:r>
            <a:endParaRPr lang="zh-HK" altLang="en-US" dirty="0"/>
          </a:p>
        </p:txBody>
      </p:sp>
      <p:sp>
        <p:nvSpPr>
          <p:cNvPr id="19" name="文字方塊 18">
            <a:extLst>
              <a:ext uri="{FF2B5EF4-FFF2-40B4-BE49-F238E27FC236}">
                <a16:creationId xmlns:a16="http://schemas.microsoft.com/office/drawing/2014/main" id="{820EC9C5-3A60-487B-964A-EB2A1B916B45}"/>
              </a:ext>
            </a:extLst>
          </p:cNvPr>
          <p:cNvSpPr txBox="1"/>
          <p:nvPr/>
        </p:nvSpPr>
        <p:spPr>
          <a:xfrm>
            <a:off x="3483592" y="4761243"/>
            <a:ext cx="1189629" cy="369332"/>
          </a:xfrm>
          <a:prstGeom prst="rect">
            <a:avLst/>
          </a:prstGeom>
          <a:noFill/>
        </p:spPr>
        <p:txBody>
          <a:bodyPr wrap="square">
            <a:spAutoFit/>
          </a:bodyPr>
          <a:lstStyle/>
          <a:p>
            <a:r>
              <a:rPr lang="zh-TW" altLang="en-US" b="0" i="0" dirty="0">
                <a:solidFill>
                  <a:srgbClr val="333333"/>
                </a:solidFill>
                <a:effectLst/>
                <a:latin typeface="arial" panose="020B0604020202020204" pitchFamily="34" charset="0"/>
              </a:rPr>
              <a:t>下管套件</a:t>
            </a:r>
            <a:endParaRPr lang="zh-HK" altLang="en-US" dirty="0"/>
          </a:p>
        </p:txBody>
      </p:sp>
    </p:spTree>
    <p:extLst>
      <p:ext uri="{BB962C8B-B14F-4D97-AF65-F5344CB8AC3E}">
        <p14:creationId xmlns:p14="http://schemas.microsoft.com/office/powerpoint/2010/main" val="88312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水烟陷阱</a:t>
            </a:r>
            <a:endParaRPr lang="en-US" dirty="0"/>
          </a:p>
        </p:txBody>
      </p:sp>
      <p:sp>
        <p:nvSpPr>
          <p:cNvPr id="3" name="內容版面配置區 2"/>
          <p:cNvSpPr>
            <a:spLocks noGrp="1"/>
          </p:cNvSpPr>
          <p:nvPr>
            <p:ph idx="1"/>
          </p:nvPr>
        </p:nvSpPr>
        <p:spPr/>
        <p:txBody>
          <a:bodyPr>
            <a:normAutofit/>
          </a:bodyPr>
          <a:lstStyle/>
          <a:p>
            <a:r>
              <a:rPr lang="zh-TW" altLang="en-US" sz="3200" dirty="0"/>
              <a:t>除烟草外，烟草制造商常</a:t>
            </a:r>
            <a:r>
              <a:rPr lang="zh-TW" altLang="en-US" sz="3200" b="1" dirty="0">
                <a:solidFill>
                  <a:schemeClr val="accent3">
                    <a:lumMod val="75000"/>
                  </a:schemeClr>
                </a:solidFill>
              </a:rPr>
              <a:t>加入香料或其他口味</a:t>
            </a:r>
            <a:r>
              <a:rPr lang="zh-TW" altLang="en-US" sz="3200" dirty="0"/>
              <a:t>，因此特别容易吸引青少年和不吸烟人士使用。</a:t>
            </a:r>
          </a:p>
          <a:p>
            <a:r>
              <a:rPr lang="zh-TW" altLang="en-US" sz="3200" b="1" dirty="0">
                <a:solidFill>
                  <a:schemeClr val="accent3">
                    <a:lumMod val="75000"/>
                  </a:schemeClr>
                </a:solidFill>
              </a:rPr>
              <a:t>水烟壶的设计花巧华丽</a:t>
            </a:r>
            <a:r>
              <a:rPr lang="zh-TW" altLang="en-US" sz="3200" dirty="0"/>
              <a:t>，意图淡化其对健康的祸害。</a:t>
            </a:r>
            <a:endParaRPr lang="en-US" sz="3200" dirty="0"/>
          </a:p>
          <a:p>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041" y="4088717"/>
            <a:ext cx="7853464" cy="2007471"/>
          </a:xfrm>
          <a:prstGeom prst="rect">
            <a:avLst/>
          </a:prstGeom>
        </p:spPr>
      </p:pic>
    </p:spTree>
    <p:extLst>
      <p:ext uri="{BB962C8B-B14F-4D97-AF65-F5344CB8AC3E}">
        <p14:creationId xmlns:p14="http://schemas.microsoft.com/office/powerpoint/2010/main" val="24156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水烟陷阱</a:t>
            </a:r>
            <a:endParaRPr lang="en-US" dirty="0"/>
          </a:p>
        </p:txBody>
      </p:sp>
      <p:sp>
        <p:nvSpPr>
          <p:cNvPr id="3" name="內容版面配置區 2"/>
          <p:cNvSpPr>
            <a:spLocks noGrp="1"/>
          </p:cNvSpPr>
          <p:nvPr>
            <p:ph idx="1"/>
          </p:nvPr>
        </p:nvSpPr>
        <p:spPr/>
        <p:txBody>
          <a:bodyPr>
            <a:normAutofit/>
          </a:bodyPr>
          <a:lstStyle/>
          <a:p>
            <a:r>
              <a:rPr lang="zh-TW" altLang="en-US" sz="2800" dirty="0"/>
              <a:t>水烟厂商与传媒</a:t>
            </a:r>
            <a:r>
              <a:rPr lang="zh-TW" altLang="en-US" sz="2800" b="1" dirty="0">
                <a:solidFill>
                  <a:schemeClr val="accent3">
                    <a:lumMod val="75000"/>
                  </a:schemeClr>
                </a:solidFill>
              </a:rPr>
              <a:t>隐藏</a:t>
            </a:r>
            <a:r>
              <a:rPr lang="zh-TW" altLang="en-US" sz="2800" dirty="0"/>
              <a:t>水烟带来的健康风险</a:t>
            </a:r>
            <a:endParaRPr lang="en-US" altLang="zh-TW" sz="2800" dirty="0"/>
          </a:p>
          <a:p>
            <a:r>
              <a:rPr lang="zh-TW" altLang="en-US" sz="2800" dirty="0"/>
              <a:t>水烟厂商、商铺什至社会将水烟</a:t>
            </a:r>
            <a:r>
              <a:rPr lang="zh-TW" altLang="en-US" sz="2800" b="1" dirty="0">
                <a:solidFill>
                  <a:schemeClr val="accent3">
                    <a:lumMod val="75000"/>
                  </a:schemeClr>
                </a:solidFill>
              </a:rPr>
              <a:t>塑造成潮流文化</a:t>
            </a:r>
            <a:endParaRPr lang="en-US" altLang="zh-TW" sz="2800" b="1" dirty="0">
              <a:solidFill>
                <a:schemeClr val="accent3">
                  <a:lumMod val="75000"/>
                </a:schemeClr>
              </a:solidFill>
            </a:endParaRPr>
          </a:p>
          <a:p>
            <a:r>
              <a:rPr lang="zh-TW" altLang="en-US" sz="2800" dirty="0"/>
              <a:t>在西方社会，部分餐饮场所提供水烟作为社交活动，令本地部分西式餐厅亦有跟随的趋势</a:t>
            </a:r>
            <a:endParaRPr lang="en-US" sz="2800" dirty="0"/>
          </a:p>
        </p:txBody>
      </p:sp>
    </p:spTree>
    <p:extLst>
      <p:ext uri="{BB962C8B-B14F-4D97-AF65-F5344CB8AC3E}">
        <p14:creationId xmlns:p14="http://schemas.microsoft.com/office/powerpoint/2010/main" val="424049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6573"/>
          <a:stretch/>
        </p:blipFill>
        <p:spPr>
          <a:xfrm>
            <a:off x="1345636" y="768485"/>
            <a:ext cx="3189351" cy="573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a:blip r:embed="rId3"/>
          <a:stretch>
            <a:fillRect/>
          </a:stretch>
        </p:blipFill>
        <p:spPr>
          <a:xfrm>
            <a:off x="4819454" y="1674646"/>
            <a:ext cx="6654387" cy="4827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圖說文字 5"/>
          <p:cNvSpPr/>
          <p:nvPr/>
        </p:nvSpPr>
        <p:spPr>
          <a:xfrm>
            <a:off x="6325055" y="365125"/>
            <a:ext cx="2668633" cy="893457"/>
          </a:xfrm>
          <a:prstGeom prst="wedgeRectCallout">
            <a:avLst>
              <a:gd name="adj1" fmla="val -100968"/>
              <a:gd name="adj2" fmla="val 763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400" dirty="0"/>
              <a:t>讨论区及社交媒体的宣传和渲染</a:t>
            </a:r>
            <a:endParaRPr lang="en-US" sz="2400" dirty="0"/>
          </a:p>
        </p:txBody>
      </p:sp>
      <p:sp>
        <p:nvSpPr>
          <p:cNvPr id="2" name="矩形 1"/>
          <p:cNvSpPr/>
          <p:nvPr/>
        </p:nvSpPr>
        <p:spPr>
          <a:xfrm>
            <a:off x="1553227" y="1674646"/>
            <a:ext cx="964505"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553226" y="2340614"/>
            <a:ext cx="588725" cy="21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1553226" y="3004494"/>
            <a:ext cx="964505"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1553225" y="3650135"/>
            <a:ext cx="450939" cy="21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1553227" y="4536314"/>
            <a:ext cx="450938" cy="248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1553226" y="5191812"/>
            <a:ext cx="588726" cy="26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1553226" y="5873733"/>
            <a:ext cx="588725" cy="226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5310" y="1856233"/>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138" y="2535011"/>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rry Background 7 of 8 | Free stock photos - Rgbstock - Free stock images  | badk | April - 04 - 2017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906" y="3429906"/>
            <a:ext cx="220229" cy="220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421" y="4196741"/>
            <a:ext cx="262714" cy="2627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rry Background 7 of 8 | Free stock photos - Rgbstock - Free stock images  | badk | April - 04 - 2017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669" y="5055312"/>
            <a:ext cx="262714" cy="26271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5889972" y="1967931"/>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18" name="矩形 17"/>
          <p:cNvSpPr/>
          <p:nvPr/>
        </p:nvSpPr>
        <p:spPr>
          <a:xfrm>
            <a:off x="5889972" y="2791379"/>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19" name="矩形 18"/>
          <p:cNvSpPr/>
          <p:nvPr/>
        </p:nvSpPr>
        <p:spPr>
          <a:xfrm>
            <a:off x="5889972" y="3630362"/>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0" name="矩形 19"/>
          <p:cNvSpPr/>
          <p:nvPr/>
        </p:nvSpPr>
        <p:spPr>
          <a:xfrm>
            <a:off x="5889972" y="4560448"/>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1" name="矩形 20"/>
          <p:cNvSpPr/>
          <p:nvPr/>
        </p:nvSpPr>
        <p:spPr>
          <a:xfrm>
            <a:off x="5885558" y="5261605"/>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2" name="矩形 21"/>
          <p:cNvSpPr/>
          <p:nvPr/>
        </p:nvSpPr>
        <p:spPr>
          <a:xfrm>
            <a:off x="5885558" y="6191387"/>
            <a:ext cx="1069628" cy="192731"/>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sz="1400" dirty="0">
              <a:solidFill>
                <a:srgbClr val="606060"/>
              </a:solidFill>
            </a:endParaRPr>
          </a:p>
        </p:txBody>
      </p:sp>
      <p:sp>
        <p:nvSpPr>
          <p:cNvPr id="23" name="標題 1"/>
          <p:cNvSpPr>
            <a:spLocks noGrp="1"/>
          </p:cNvSpPr>
          <p:nvPr>
            <p:ph type="title"/>
          </p:nvPr>
        </p:nvSpPr>
        <p:spPr>
          <a:xfrm>
            <a:off x="10088880" y="402322"/>
            <a:ext cx="2347734" cy="1049235"/>
          </a:xfrm>
        </p:spPr>
        <p:txBody>
          <a:bodyPr/>
          <a:lstStyle/>
          <a:p>
            <a:r>
              <a:rPr lang="zh-TW" altLang="en-US" dirty="0"/>
              <a:t>水烟陷阱</a:t>
            </a:r>
            <a:endParaRPr lang="en-US" dirty="0"/>
          </a:p>
        </p:txBody>
      </p:sp>
    </p:spTree>
    <p:extLst>
      <p:ext uri="{BB962C8B-B14F-4D97-AF65-F5344CB8AC3E}">
        <p14:creationId xmlns:p14="http://schemas.microsoft.com/office/powerpoint/2010/main" val="152198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opular 3d social media icons coming out of phone Free 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259" y="211707"/>
            <a:ext cx="4218629" cy="3254949"/>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p:cNvPicPr>
            <a:picLocks noChangeAspect="1"/>
          </p:cNvPicPr>
          <p:nvPr/>
        </p:nvPicPr>
        <p:blipFill>
          <a:blip r:embed="rId4"/>
          <a:stretch>
            <a:fillRect/>
          </a:stretch>
        </p:blipFill>
        <p:spPr>
          <a:xfrm>
            <a:off x="2742490" y="3675578"/>
            <a:ext cx="6715825" cy="2831111"/>
          </a:xfrm>
          <a:prstGeom prst="rect">
            <a:avLst/>
          </a:prstGeom>
        </p:spPr>
      </p:pic>
      <p:pic>
        <p:nvPicPr>
          <p:cNvPr id="2050" name="Picture 2" descr="Internet forum abstract concept illustration Free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9080" y="460104"/>
            <a:ext cx="3513712" cy="3513712"/>
          </a:xfrm>
          <a:prstGeom prst="rect">
            <a:avLst/>
          </a:prstGeom>
          <a:noFill/>
          <a:extLst>
            <a:ext uri="{909E8E84-426E-40DD-AFC4-6F175D3DCCD1}">
              <a14:hiddenFill xmlns:a14="http://schemas.microsoft.com/office/drawing/2010/main">
                <a:solidFill>
                  <a:srgbClr val="FFFFFF"/>
                </a:solidFill>
              </a14:hiddenFill>
            </a:ext>
          </a:extLst>
        </p:spPr>
      </p:pic>
      <p:sp>
        <p:nvSpPr>
          <p:cNvPr id="4" name="爆炸 2 3"/>
          <p:cNvSpPr/>
          <p:nvPr/>
        </p:nvSpPr>
        <p:spPr>
          <a:xfrm>
            <a:off x="379379" y="632298"/>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文字方塊 4"/>
          <p:cNvSpPr txBox="1"/>
          <p:nvPr/>
        </p:nvSpPr>
        <p:spPr>
          <a:xfrm>
            <a:off x="1032753" y="1192272"/>
            <a:ext cx="2247090" cy="369332"/>
          </a:xfrm>
          <a:prstGeom prst="rect">
            <a:avLst/>
          </a:prstGeom>
          <a:noFill/>
        </p:spPr>
        <p:txBody>
          <a:bodyPr wrap="square" rtlCol="0">
            <a:spAutoFit/>
          </a:bodyPr>
          <a:lstStyle/>
          <a:p>
            <a:r>
              <a:rPr lang="zh-TW" altLang="en-US" dirty="0"/>
              <a:t>社交平台</a:t>
            </a:r>
            <a:endParaRPr lang="en-US" dirty="0"/>
          </a:p>
        </p:txBody>
      </p:sp>
      <p:sp>
        <p:nvSpPr>
          <p:cNvPr id="6" name="爆炸 2 5"/>
          <p:cNvSpPr/>
          <p:nvPr/>
        </p:nvSpPr>
        <p:spPr>
          <a:xfrm>
            <a:off x="4867072" y="2751610"/>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文字方塊 6"/>
          <p:cNvSpPr txBox="1"/>
          <p:nvPr/>
        </p:nvSpPr>
        <p:spPr>
          <a:xfrm>
            <a:off x="5473874" y="3294345"/>
            <a:ext cx="2301768" cy="369332"/>
          </a:xfrm>
          <a:prstGeom prst="rect">
            <a:avLst/>
          </a:prstGeom>
          <a:noFill/>
        </p:spPr>
        <p:txBody>
          <a:bodyPr wrap="square" rtlCol="0">
            <a:spAutoFit/>
          </a:bodyPr>
          <a:lstStyle/>
          <a:p>
            <a:r>
              <a:rPr lang="zh-TW" altLang="en-US" dirty="0"/>
              <a:t>报章杂志</a:t>
            </a:r>
            <a:endParaRPr lang="en-US" dirty="0"/>
          </a:p>
        </p:txBody>
      </p:sp>
      <p:sp>
        <p:nvSpPr>
          <p:cNvPr id="8" name="爆炸 2 7"/>
          <p:cNvSpPr/>
          <p:nvPr/>
        </p:nvSpPr>
        <p:spPr>
          <a:xfrm>
            <a:off x="6352161" y="452970"/>
            <a:ext cx="2509736" cy="147860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文字方塊 8"/>
          <p:cNvSpPr txBox="1"/>
          <p:nvPr/>
        </p:nvSpPr>
        <p:spPr>
          <a:xfrm>
            <a:off x="7023369" y="1007606"/>
            <a:ext cx="2247090" cy="369332"/>
          </a:xfrm>
          <a:prstGeom prst="rect">
            <a:avLst/>
          </a:prstGeom>
          <a:noFill/>
        </p:spPr>
        <p:txBody>
          <a:bodyPr wrap="square" rtlCol="0">
            <a:spAutoFit/>
          </a:bodyPr>
          <a:lstStyle/>
          <a:p>
            <a:r>
              <a:rPr lang="zh-TW" altLang="en-US" dirty="0"/>
              <a:t>讨论区</a:t>
            </a:r>
            <a:endParaRPr lang="en-US" dirty="0"/>
          </a:p>
        </p:txBody>
      </p:sp>
      <p:sp>
        <p:nvSpPr>
          <p:cNvPr id="11" name="矩形 10"/>
          <p:cNvSpPr/>
          <p:nvPr/>
        </p:nvSpPr>
        <p:spPr>
          <a:xfrm>
            <a:off x="9764326" y="6333924"/>
            <a:ext cx="2281394" cy="253916"/>
          </a:xfrm>
          <a:prstGeom prst="rect">
            <a:avLst/>
          </a:prstGeom>
        </p:spPr>
        <p:txBody>
          <a:bodyPr wrap="none">
            <a:spAutoFit/>
          </a:bodyPr>
          <a:lstStyle/>
          <a:p>
            <a:pPr algn="r"/>
            <a:r>
              <a:rPr lang="zh-TW"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39321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水烟陷阱</a:t>
            </a:r>
            <a:endParaRPr lang="en-US" dirty="0"/>
          </a:p>
        </p:txBody>
      </p:sp>
      <p:sp>
        <p:nvSpPr>
          <p:cNvPr id="3" name="內容版面配置區 2"/>
          <p:cNvSpPr>
            <a:spLocks noGrp="1"/>
          </p:cNvSpPr>
          <p:nvPr>
            <p:ph idx="1"/>
          </p:nvPr>
        </p:nvSpPr>
        <p:spPr/>
        <p:txBody>
          <a:bodyPr>
            <a:normAutofit/>
          </a:bodyPr>
          <a:lstStyle/>
          <a:p>
            <a:r>
              <a:rPr lang="zh-TW" altLang="en-US" sz="2800" dirty="0"/>
              <a:t>水烟释出的尼古丁，</a:t>
            </a:r>
            <a:r>
              <a:rPr lang="zh-TW" altLang="en-US" sz="2800" b="1" dirty="0">
                <a:solidFill>
                  <a:schemeClr val="accent3">
                    <a:lumMod val="75000"/>
                  </a:schemeClr>
                </a:solidFill>
              </a:rPr>
              <a:t>同样会令人上瘾。</a:t>
            </a:r>
          </a:p>
          <a:p>
            <a:r>
              <a:rPr lang="zh-TW" altLang="en-US" sz="2800" dirty="0"/>
              <a:t>水烟的二手烟雾</a:t>
            </a:r>
            <a:r>
              <a:rPr lang="zh-TW" altLang="en-US" sz="2800" b="1" dirty="0">
                <a:solidFill>
                  <a:schemeClr val="accent3">
                    <a:lumMod val="75000"/>
                  </a:schemeClr>
                </a:solidFill>
              </a:rPr>
              <a:t>同样会危害其他人的健康</a:t>
            </a:r>
            <a:r>
              <a:rPr lang="zh-TW" altLang="en-US" sz="2800" dirty="0"/>
              <a:t>。</a:t>
            </a:r>
            <a:endParaRPr lang="en-US" altLang="zh-TW" sz="2800" dirty="0"/>
          </a:p>
          <a:p>
            <a:r>
              <a:rPr lang="zh-TW" altLang="en-US" sz="2800" dirty="0"/>
              <a:t>由于部分人会共用水烟壶／水烟壶滤咀，有机会因此</a:t>
            </a:r>
            <a:r>
              <a:rPr lang="zh-TW" altLang="en-US" sz="2800" b="1" dirty="0">
                <a:solidFill>
                  <a:schemeClr val="accent3">
                    <a:lumMod val="75000"/>
                  </a:schemeClr>
                </a:solidFill>
              </a:rPr>
              <a:t>传播</a:t>
            </a:r>
            <a:r>
              <a:rPr lang="en-US" altLang="zh-TW" sz="2800" b="1" dirty="0">
                <a:solidFill>
                  <a:schemeClr val="accent3">
                    <a:lumMod val="75000"/>
                  </a:schemeClr>
                </a:solidFill>
              </a:rPr>
              <a:t>2019</a:t>
            </a:r>
            <a:r>
              <a:rPr lang="zh-TW" altLang="en-US" sz="2800" b="1" dirty="0">
                <a:solidFill>
                  <a:schemeClr val="accent3">
                    <a:lumMod val="75000"/>
                  </a:schemeClr>
                </a:solidFill>
              </a:rPr>
              <a:t>冠状病毒病、肺结核、肺炎等传染性疾病</a:t>
            </a:r>
            <a:r>
              <a:rPr lang="zh-TW" altLang="en-US" sz="2800" dirty="0"/>
              <a:t>。</a:t>
            </a:r>
            <a:endParaRPr lang="en-US" sz="2800" dirty="0"/>
          </a:p>
          <a:p>
            <a:endParaRPr lang="en-US" sz="2800" dirty="0"/>
          </a:p>
        </p:txBody>
      </p:sp>
    </p:spTree>
    <p:extLst>
      <p:ext uri="{BB962C8B-B14F-4D97-AF65-F5344CB8AC3E}">
        <p14:creationId xmlns:p14="http://schemas.microsoft.com/office/powerpoint/2010/main" val="339230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香港的情况</a:t>
            </a:r>
            <a:endParaRPr lang="en-US" dirty="0"/>
          </a:p>
        </p:txBody>
      </p:sp>
      <p:sp>
        <p:nvSpPr>
          <p:cNvPr id="3" name="內容版面配置區 2"/>
          <p:cNvSpPr>
            <a:spLocks noGrp="1"/>
          </p:cNvSpPr>
          <p:nvPr>
            <p:ph idx="1"/>
          </p:nvPr>
        </p:nvSpPr>
        <p:spPr/>
        <p:txBody>
          <a:bodyPr>
            <a:normAutofit/>
          </a:bodyPr>
          <a:lstStyle/>
          <a:p>
            <a:r>
              <a:rPr lang="zh-TW" altLang="en-US" sz="2000" dirty="0"/>
              <a:t>近年本港部分餐厅有提供水烟产品，</a:t>
            </a:r>
            <a:r>
              <a:rPr lang="zh-TW" altLang="en-US" sz="2000" b="1" dirty="0">
                <a:solidFill>
                  <a:schemeClr val="accent3">
                    <a:lumMod val="75000"/>
                  </a:schemeClr>
                </a:solidFill>
              </a:rPr>
              <a:t>更有多元化的口味</a:t>
            </a:r>
            <a:r>
              <a:rPr lang="zh-TW" altLang="en-US" sz="2000" dirty="0"/>
              <a:t>以供选择，并将此</a:t>
            </a:r>
            <a:r>
              <a:rPr lang="zh-TW" altLang="en-US" sz="2000" b="1" dirty="0">
                <a:solidFill>
                  <a:schemeClr val="accent3">
                    <a:lumMod val="75000"/>
                  </a:schemeClr>
                </a:solidFill>
              </a:rPr>
              <a:t>宣传为新兴社交活动，声称吸食水烟对身体无害，引起年轻人的好奇</a:t>
            </a:r>
            <a:r>
              <a:rPr lang="zh-TW" altLang="en-US" sz="2000" dirty="0"/>
              <a:t>。</a:t>
            </a:r>
          </a:p>
          <a:p>
            <a:r>
              <a:rPr lang="zh-TW" altLang="en-US" sz="2000" dirty="0"/>
              <a:t>香港吸烟与健康委员会早年曾委托香港大学公共卫生学院就年轻人对水烟的使用及认知进行调查，结果显示大部分（</a:t>
            </a:r>
            <a:r>
              <a:rPr lang="en-US" altLang="zh-TW" sz="2000" dirty="0"/>
              <a:t>94.5%</a:t>
            </a:r>
            <a:r>
              <a:rPr lang="zh-TW" altLang="en-US" sz="2000" dirty="0"/>
              <a:t>）受访者曾经听过水烟。曾经及现时使用水烟的比率分别为</a:t>
            </a:r>
            <a:r>
              <a:rPr lang="en-US" altLang="zh-TW" sz="2000" dirty="0"/>
              <a:t>30.4%</a:t>
            </a:r>
            <a:r>
              <a:rPr lang="zh-TW" altLang="en-US" sz="2000" dirty="0"/>
              <a:t>及</a:t>
            </a:r>
            <a:r>
              <a:rPr lang="en-US" altLang="zh-TW" sz="2000" dirty="0"/>
              <a:t>13.4%</a:t>
            </a:r>
            <a:r>
              <a:rPr lang="zh-TW" altLang="en-US" sz="2000" dirty="0"/>
              <a:t>。</a:t>
            </a:r>
          </a:p>
        </p:txBody>
      </p:sp>
      <p:sp>
        <p:nvSpPr>
          <p:cNvPr id="4" name="文字方塊 3"/>
          <p:cNvSpPr txBox="1"/>
          <p:nvPr/>
        </p:nvSpPr>
        <p:spPr>
          <a:xfrm>
            <a:off x="9356942" y="6200384"/>
            <a:ext cx="2722324" cy="600164"/>
          </a:xfrm>
          <a:prstGeom prst="rect">
            <a:avLst/>
          </a:prstGeom>
          <a:noFill/>
        </p:spPr>
        <p:txBody>
          <a:bodyPr wrap="square" rtlCol="0">
            <a:spAutoFit/>
          </a:bodyPr>
          <a:lstStyle/>
          <a:p>
            <a:r>
              <a:rPr lang="zh-TW" altLang="en-US" sz="1100" dirty="0">
                <a:solidFill>
                  <a:schemeClr val="bg1"/>
                </a:solidFill>
              </a:rPr>
              <a:t>来源：香港吸烟与健康委员会</a:t>
            </a:r>
            <a:endParaRPr lang="en-US" altLang="zh-TW" sz="1100" dirty="0">
              <a:solidFill>
                <a:schemeClr val="bg1"/>
              </a:solidFill>
            </a:endParaRPr>
          </a:p>
          <a:p>
            <a:r>
              <a:rPr lang="zh-TW" altLang="en-US" sz="1100" dirty="0">
                <a:solidFill>
                  <a:schemeClr val="bg1"/>
                </a:solidFill>
              </a:rPr>
              <a:t>收集数据日期：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研究对象：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岁香港年轻人</a:t>
            </a:r>
            <a:endParaRPr lang="en-US" sz="1100" dirty="0">
              <a:solidFill>
                <a:schemeClr val="bg1"/>
              </a:solidFill>
            </a:endParaRPr>
          </a:p>
        </p:txBody>
      </p:sp>
      <p:graphicFrame>
        <p:nvGraphicFramePr>
          <p:cNvPr id="10" name="圖表 9"/>
          <p:cNvGraphicFramePr/>
          <p:nvPr>
            <p:extLst>
              <p:ext uri="{D42A27DB-BD31-4B8C-83A1-F6EECF244321}">
                <p14:modId xmlns:p14="http://schemas.microsoft.com/office/powerpoint/2010/main" val="1125218168"/>
              </p:ext>
            </p:extLst>
          </p:nvPr>
        </p:nvGraphicFramePr>
        <p:xfrm>
          <a:off x="444134" y="4043352"/>
          <a:ext cx="3941379" cy="242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p:nvPr>
            <p:extLst>
              <p:ext uri="{D42A27DB-BD31-4B8C-83A1-F6EECF244321}">
                <p14:modId xmlns:p14="http://schemas.microsoft.com/office/powerpoint/2010/main" val="1434465297"/>
              </p:ext>
            </p:extLst>
          </p:nvPr>
        </p:nvGraphicFramePr>
        <p:xfrm>
          <a:off x="4517539" y="4043352"/>
          <a:ext cx="3218793" cy="2373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圖表 11"/>
          <p:cNvGraphicFramePr/>
          <p:nvPr>
            <p:extLst>
              <p:ext uri="{D42A27DB-BD31-4B8C-83A1-F6EECF244321}">
                <p14:modId xmlns:p14="http://schemas.microsoft.com/office/powerpoint/2010/main" val="2164195378"/>
              </p:ext>
            </p:extLst>
          </p:nvPr>
        </p:nvGraphicFramePr>
        <p:xfrm>
          <a:off x="7736332" y="4043353"/>
          <a:ext cx="3866493" cy="21570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788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dirty="0"/>
          </a:p>
        </p:txBody>
      </p:sp>
      <p:sp>
        <p:nvSpPr>
          <p:cNvPr id="3" name="內容版面配置區 2"/>
          <p:cNvSpPr>
            <a:spLocks noGrp="1"/>
          </p:cNvSpPr>
          <p:nvPr>
            <p:ph idx="1"/>
          </p:nvPr>
        </p:nvSpPr>
        <p:spPr>
          <a:xfrm>
            <a:off x="1290320" y="804519"/>
            <a:ext cx="9895839" cy="3450613"/>
          </a:xfrm>
          <a:solidFill>
            <a:srgbClr val="E2DFDC"/>
          </a:solidFill>
        </p:spPr>
        <p:txBody>
          <a:bodyPr>
            <a:normAutofit/>
          </a:bodyPr>
          <a:lstStyle/>
          <a:p>
            <a:r>
              <a:rPr lang="zh-TW" altLang="en-US" sz="2000" dirty="0"/>
              <a:t>在从未使用过水烟的受访者当中，超过四分之一受访者有意使用水烟（</a:t>
            </a:r>
            <a:r>
              <a:rPr lang="en-US" altLang="zh-TW" sz="2000" dirty="0"/>
              <a:t>27.4%</a:t>
            </a:r>
            <a:r>
              <a:rPr lang="zh-TW" altLang="en-US" sz="2000" dirty="0"/>
              <a:t>））。</a:t>
            </a:r>
          </a:p>
          <a:p>
            <a:r>
              <a:rPr lang="zh-TW" altLang="en-US" sz="2000" dirty="0"/>
              <a:t>在</a:t>
            </a:r>
            <a:r>
              <a:rPr lang="en-US" altLang="zh-TW" sz="2000" dirty="0"/>
              <a:t>0</a:t>
            </a:r>
            <a:r>
              <a:rPr lang="zh-TW" altLang="en-US" sz="2000" dirty="0"/>
              <a:t>（最低）至</a:t>
            </a:r>
            <a:r>
              <a:rPr lang="en-US" altLang="zh-TW" sz="2000" dirty="0"/>
              <a:t>10</a:t>
            </a:r>
            <a:r>
              <a:rPr lang="zh-TW" altLang="en-US" sz="2000" dirty="0"/>
              <a:t>（最高）的量度下，整体受访者认为传统卷烟（</a:t>
            </a:r>
            <a:r>
              <a:rPr lang="en-US" altLang="zh-TW" sz="2000" dirty="0"/>
              <a:t>9.05</a:t>
            </a:r>
            <a:r>
              <a:rPr lang="zh-TW" altLang="en-US" sz="2000" dirty="0"/>
              <a:t>）较水烟（</a:t>
            </a:r>
            <a:r>
              <a:rPr lang="en-US" altLang="zh-TW" sz="2000" dirty="0"/>
              <a:t>7.65</a:t>
            </a:r>
            <a:r>
              <a:rPr lang="zh-TW" altLang="en-US" sz="2000" dirty="0"/>
              <a:t>）有害；认为传统卷烟（</a:t>
            </a:r>
            <a:r>
              <a:rPr lang="en-US" altLang="zh-TW" sz="2000" dirty="0"/>
              <a:t>8.56</a:t>
            </a:r>
            <a:r>
              <a:rPr lang="zh-TW" altLang="en-US" sz="2000" dirty="0"/>
              <a:t>）比水烟（</a:t>
            </a:r>
            <a:r>
              <a:rPr lang="en-US" altLang="zh-TW" sz="2000" dirty="0"/>
              <a:t>6.84</a:t>
            </a:r>
            <a:r>
              <a:rPr lang="zh-TW" altLang="en-US" sz="2000" dirty="0"/>
              <a:t>）容易上瘾。</a:t>
            </a:r>
            <a:r>
              <a:rPr lang="zh-TW" altLang="en-US" sz="2000" b="1" dirty="0">
                <a:solidFill>
                  <a:schemeClr val="accent3">
                    <a:lumMod val="75000"/>
                  </a:schemeClr>
                </a:solidFill>
              </a:rPr>
              <a:t>数据反映年轻人低估了水烟对身体带来的影响</a:t>
            </a:r>
            <a:r>
              <a:rPr lang="zh-TW" altLang="en-US" sz="2000" dirty="0"/>
              <a:t>。</a:t>
            </a:r>
            <a:endParaRPr lang="en-US" sz="2000" dirty="0"/>
          </a:p>
          <a:p>
            <a:endParaRPr lang="en-US" sz="2000" dirty="0"/>
          </a:p>
        </p:txBody>
      </p:sp>
      <p:pic>
        <p:nvPicPr>
          <p:cNvPr id="4" name="圖片 3"/>
          <p:cNvPicPr>
            <a:picLocks noChangeAspect="1"/>
          </p:cNvPicPr>
          <p:nvPr/>
        </p:nvPicPr>
        <p:blipFill>
          <a:blip r:embed="rId3"/>
          <a:stretch>
            <a:fillRect/>
          </a:stretch>
        </p:blipFill>
        <p:spPr>
          <a:xfrm>
            <a:off x="2767840" y="2782366"/>
            <a:ext cx="6340831" cy="3471379"/>
          </a:xfrm>
          <a:prstGeom prst="rect">
            <a:avLst/>
          </a:prstGeom>
        </p:spPr>
      </p:pic>
      <p:sp>
        <p:nvSpPr>
          <p:cNvPr id="5" name="文字方塊 4"/>
          <p:cNvSpPr txBox="1"/>
          <p:nvPr/>
        </p:nvSpPr>
        <p:spPr>
          <a:xfrm>
            <a:off x="9423631" y="6253745"/>
            <a:ext cx="2708359" cy="769441"/>
          </a:xfrm>
          <a:prstGeom prst="rect">
            <a:avLst/>
          </a:prstGeom>
          <a:noFill/>
        </p:spPr>
        <p:txBody>
          <a:bodyPr wrap="square" rtlCol="0">
            <a:spAutoFit/>
          </a:bodyPr>
          <a:lstStyle/>
          <a:p>
            <a:r>
              <a:rPr lang="zh-TW" altLang="en-US" sz="1100" dirty="0">
                <a:solidFill>
                  <a:schemeClr val="bg1"/>
                </a:solidFill>
              </a:rPr>
              <a:t>来源：香港吸烟与健康委员会</a:t>
            </a:r>
            <a:endParaRPr lang="en-US" altLang="zh-TW" sz="1100" dirty="0">
              <a:solidFill>
                <a:schemeClr val="bg1"/>
              </a:solidFill>
            </a:endParaRPr>
          </a:p>
          <a:p>
            <a:r>
              <a:rPr lang="zh-TW" altLang="en-US" sz="1100" dirty="0">
                <a:solidFill>
                  <a:schemeClr val="bg1"/>
                </a:solidFill>
              </a:rPr>
              <a:t>收集数据日期：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研究对象：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岁香港年轻人</a:t>
            </a:r>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39146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接触水烟的渠道</a:t>
            </a:r>
            <a:endParaRPr lang="en-US" dirty="0"/>
          </a:p>
        </p:txBody>
      </p:sp>
      <p:sp>
        <p:nvSpPr>
          <p:cNvPr id="3" name="內容版面配置區 2"/>
          <p:cNvSpPr>
            <a:spLocks noGrp="1"/>
          </p:cNvSpPr>
          <p:nvPr>
            <p:ph idx="1"/>
          </p:nvPr>
        </p:nvSpPr>
        <p:spPr/>
        <p:txBody>
          <a:bodyPr>
            <a:normAutofit/>
          </a:bodyPr>
          <a:lstStyle/>
          <a:p>
            <a:r>
              <a:rPr lang="zh-TW" altLang="en-US" sz="2000" dirty="0"/>
              <a:t>受访者主要透过酒吧、夜店及餐厅（</a:t>
            </a:r>
            <a:r>
              <a:rPr lang="en-US" altLang="zh-TW" sz="2000" dirty="0"/>
              <a:t>29.1%</a:t>
            </a:r>
            <a:r>
              <a:rPr lang="zh-TW" altLang="en-US" sz="2000" dirty="0"/>
              <a:t>）、社交媒体（</a:t>
            </a:r>
            <a:r>
              <a:rPr lang="en-US" altLang="zh-TW" sz="2000" dirty="0"/>
              <a:t>27.0%</a:t>
            </a:r>
            <a:r>
              <a:rPr lang="zh-TW" altLang="en-US" sz="2000" dirty="0"/>
              <a:t>）及互联网（</a:t>
            </a:r>
            <a:r>
              <a:rPr lang="en-US" altLang="zh-TW" sz="2000" dirty="0"/>
              <a:t>20.9%</a:t>
            </a:r>
            <a:r>
              <a:rPr lang="zh-TW" altLang="en-US" sz="2000" dirty="0"/>
              <a:t>）接触有关水烟的宣传推广。</a:t>
            </a:r>
            <a:endParaRPr lang="en-US" sz="2000" dirty="0"/>
          </a:p>
        </p:txBody>
      </p:sp>
      <p:graphicFrame>
        <p:nvGraphicFramePr>
          <p:cNvPr id="6" name="圖表 5"/>
          <p:cNvGraphicFramePr/>
          <p:nvPr>
            <p:extLst>
              <p:ext uri="{D42A27DB-BD31-4B8C-83A1-F6EECF244321}">
                <p14:modId xmlns:p14="http://schemas.microsoft.com/office/powerpoint/2010/main" val="2216272445"/>
              </p:ext>
            </p:extLst>
          </p:nvPr>
        </p:nvGraphicFramePr>
        <p:xfrm>
          <a:off x="882881" y="2737813"/>
          <a:ext cx="8540750" cy="4120187"/>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9423631" y="6253745"/>
            <a:ext cx="2708359" cy="600164"/>
          </a:xfrm>
          <a:prstGeom prst="rect">
            <a:avLst/>
          </a:prstGeom>
          <a:noFill/>
        </p:spPr>
        <p:txBody>
          <a:bodyPr wrap="square" rtlCol="0">
            <a:spAutoFit/>
          </a:bodyPr>
          <a:lstStyle/>
          <a:p>
            <a:r>
              <a:rPr lang="zh-TW" altLang="en-US" sz="1100" dirty="0">
                <a:solidFill>
                  <a:schemeClr val="bg1"/>
                </a:solidFill>
              </a:rPr>
              <a:t>来源：香港吸烟与健康委员会</a:t>
            </a:r>
            <a:endParaRPr lang="en-US" altLang="zh-TW" sz="1100" dirty="0">
              <a:solidFill>
                <a:schemeClr val="bg1"/>
              </a:solidFill>
            </a:endParaRPr>
          </a:p>
          <a:p>
            <a:r>
              <a:rPr lang="zh-TW" altLang="en-US" sz="1100" dirty="0">
                <a:solidFill>
                  <a:schemeClr val="bg1"/>
                </a:solidFill>
              </a:rPr>
              <a:t>收集数据日期：</a:t>
            </a:r>
            <a:r>
              <a:rPr lang="en-US" altLang="zh-TW" sz="1100" dirty="0">
                <a:solidFill>
                  <a:schemeClr val="bg1"/>
                </a:solidFill>
              </a:rPr>
              <a:t>2016</a:t>
            </a:r>
            <a:r>
              <a:rPr lang="zh-TW" altLang="en-US" sz="1100" dirty="0">
                <a:solidFill>
                  <a:schemeClr val="bg1"/>
                </a:solidFill>
              </a:rPr>
              <a:t>年</a:t>
            </a:r>
            <a:r>
              <a:rPr lang="en-US" altLang="zh-TW" sz="1100" dirty="0">
                <a:solidFill>
                  <a:schemeClr val="bg1"/>
                </a:solidFill>
              </a:rPr>
              <a:t>11</a:t>
            </a:r>
            <a:r>
              <a:rPr lang="zh-TW" altLang="en-US" sz="1100" dirty="0">
                <a:solidFill>
                  <a:schemeClr val="bg1"/>
                </a:solidFill>
              </a:rPr>
              <a:t>月至</a:t>
            </a:r>
            <a:r>
              <a:rPr lang="en-US" altLang="zh-TW" sz="1100" dirty="0">
                <a:solidFill>
                  <a:schemeClr val="bg1"/>
                </a:solidFill>
              </a:rPr>
              <a:t>2017</a:t>
            </a:r>
            <a:r>
              <a:rPr lang="zh-TW" altLang="en-US" sz="1100" dirty="0">
                <a:solidFill>
                  <a:schemeClr val="bg1"/>
                </a:solidFill>
              </a:rPr>
              <a:t>年</a:t>
            </a:r>
            <a:r>
              <a:rPr lang="en-US" altLang="zh-TW" sz="1100" dirty="0">
                <a:solidFill>
                  <a:schemeClr val="bg1"/>
                </a:solidFill>
              </a:rPr>
              <a:t>3</a:t>
            </a:r>
            <a:r>
              <a:rPr lang="zh-TW" altLang="en-US" sz="1100" dirty="0">
                <a:solidFill>
                  <a:schemeClr val="bg1"/>
                </a:solidFill>
              </a:rPr>
              <a:t>月</a:t>
            </a:r>
          </a:p>
          <a:p>
            <a:r>
              <a:rPr lang="zh-TW" altLang="en-US" sz="1100" dirty="0">
                <a:solidFill>
                  <a:schemeClr val="bg1"/>
                </a:solidFill>
              </a:rPr>
              <a:t>研究对象：</a:t>
            </a:r>
            <a:r>
              <a:rPr lang="en-US" altLang="zh-TW" sz="1100" dirty="0">
                <a:solidFill>
                  <a:schemeClr val="bg1"/>
                </a:solidFill>
              </a:rPr>
              <a:t>18</a:t>
            </a:r>
            <a:r>
              <a:rPr lang="zh-TW" altLang="en-US" sz="1100" dirty="0">
                <a:solidFill>
                  <a:schemeClr val="bg1"/>
                </a:solidFill>
              </a:rPr>
              <a:t>至</a:t>
            </a:r>
            <a:r>
              <a:rPr lang="en-US" altLang="zh-TW" sz="1100" dirty="0">
                <a:solidFill>
                  <a:schemeClr val="bg1"/>
                </a:solidFill>
              </a:rPr>
              <a:t>35</a:t>
            </a:r>
            <a:r>
              <a:rPr lang="zh-TW" altLang="en-US" sz="1100" dirty="0">
                <a:solidFill>
                  <a:schemeClr val="bg1"/>
                </a:solidFill>
              </a:rPr>
              <a:t>岁香港年轻人</a:t>
            </a:r>
            <a:endParaRPr lang="en-US" sz="1100" dirty="0">
              <a:solidFill>
                <a:schemeClr val="bg1"/>
              </a:solidFill>
            </a:endParaRPr>
          </a:p>
        </p:txBody>
      </p:sp>
    </p:spTree>
    <p:extLst>
      <p:ext uri="{BB962C8B-B14F-4D97-AF65-F5344CB8AC3E}">
        <p14:creationId xmlns:p14="http://schemas.microsoft.com/office/powerpoint/2010/main" val="97706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学习重点</a:t>
            </a:r>
            <a:endParaRPr lang="en-US" dirty="0"/>
          </a:p>
        </p:txBody>
      </p:sp>
      <p:graphicFrame>
        <p:nvGraphicFramePr>
          <p:cNvPr id="4" name="內容版面配置區 3">
            <a:extLst>
              <a:ext uri="{FF2B5EF4-FFF2-40B4-BE49-F238E27FC236}">
                <a16:creationId xmlns:a16="http://schemas.microsoft.com/office/drawing/2014/main" id="{340A3223-6B46-4DE9-94CC-451210A88011}"/>
              </a:ext>
            </a:extLst>
          </p:cNvPr>
          <p:cNvGraphicFramePr>
            <a:graphicFrameLocks noGrp="1"/>
          </p:cNvGraphicFramePr>
          <p:nvPr>
            <p:ph idx="1"/>
            <p:extLst>
              <p:ext uri="{D42A27DB-BD31-4B8C-83A1-F6EECF244321}">
                <p14:modId xmlns:p14="http://schemas.microsoft.com/office/powerpoint/2010/main" val="2090689191"/>
              </p:ext>
            </p:extLst>
          </p:nvPr>
        </p:nvGraphicFramePr>
        <p:xfrm>
          <a:off x="217340" y="2007420"/>
          <a:ext cx="11728225" cy="4195092"/>
        </p:xfrm>
        <a:graphic>
          <a:graphicData uri="http://schemas.openxmlformats.org/drawingml/2006/table">
            <a:tbl>
              <a:tblPr>
                <a:tableStyleId>{3B4B98B0-60AC-42C2-AFA5-B58CD77FA1E5}</a:tableStyleId>
              </a:tblPr>
              <a:tblGrid>
                <a:gridCol w="2039561">
                  <a:extLst>
                    <a:ext uri="{9D8B030D-6E8A-4147-A177-3AD203B41FA5}">
                      <a16:colId xmlns:a16="http://schemas.microsoft.com/office/drawing/2014/main" val="671913260"/>
                    </a:ext>
                  </a:extLst>
                </a:gridCol>
                <a:gridCol w="9688664">
                  <a:extLst>
                    <a:ext uri="{9D8B030D-6E8A-4147-A177-3AD203B41FA5}">
                      <a16:colId xmlns:a16="http://schemas.microsoft.com/office/drawing/2014/main" val="3911223499"/>
                    </a:ext>
                  </a:extLst>
                </a:gridCol>
              </a:tblGrid>
              <a:tr h="11948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内容概要</a:t>
                      </a:r>
                      <a:r>
                        <a:rPr lang="en-US" altLang="zh-TW" sz="2400" b="0" dirty="0">
                          <a:solidFill>
                            <a:schemeClr val="tx1"/>
                          </a:solidFill>
                          <a:latin typeface="微軟正黑體" panose="020B0604030504040204" pitchFamily="34" charset="-120"/>
                          <a:ea typeface="微軟正黑體" panose="020B0604030504040204" pitchFamily="34" charset="-120"/>
                        </a:rPr>
                        <a:t>:  </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hangingPunct="0">
                        <a:lnSpc>
                          <a:spcPts val="3500"/>
                        </a:lnSpc>
                        <a:spcBef>
                          <a:spcPts val="600"/>
                        </a:spcBef>
                        <a:spcAft>
                          <a:spcPts val="600"/>
                        </a:spcAft>
                        <a:buNone/>
                      </a:pPr>
                      <a:r>
                        <a:rPr lang="zh-TW" altLang="en-US" sz="2400" b="0" baseline="0" dirty="0">
                          <a:solidFill>
                            <a:schemeClr val="tx1"/>
                          </a:solidFill>
                          <a:latin typeface="微軟正黑體" panose="020B0604030504040204" pitchFamily="34" charset="-120"/>
                          <a:ea typeface="微軟正黑體" panose="020B0604030504040204" pitchFamily="34" charset="-120"/>
                        </a:rPr>
                        <a:t>透过介绍「水烟」的特点，让学生认识烟草的类别及烟草</a:t>
                      </a:r>
                      <a:r>
                        <a:rPr lang="en-US" altLang="zh-TW" sz="2400" b="0" baseline="0" dirty="0">
                          <a:solidFill>
                            <a:schemeClr val="tx1"/>
                          </a:solidFill>
                          <a:latin typeface="微軟正黑體" panose="020B0604030504040204" pitchFamily="34" charset="-120"/>
                          <a:ea typeface="微軟正黑體" panose="020B0604030504040204" pitchFamily="34" charset="-120"/>
                        </a:rPr>
                        <a:t>﹝</a:t>
                      </a:r>
                      <a:r>
                        <a:rPr lang="zh-TW" altLang="en-US" sz="2400" b="0" baseline="0" dirty="0">
                          <a:solidFill>
                            <a:schemeClr val="tx1"/>
                          </a:solidFill>
                          <a:latin typeface="微軟正黑體" panose="020B0604030504040204" pitchFamily="34" charset="-120"/>
                          <a:ea typeface="微軟正黑體" panose="020B0604030504040204" pitchFamily="34" charset="-120"/>
                        </a:rPr>
                        <a:t>包括水烟</a:t>
                      </a:r>
                      <a:r>
                        <a:rPr lang="en-US" altLang="zh-TW" sz="2400" b="0" baseline="0" dirty="0">
                          <a:solidFill>
                            <a:schemeClr val="tx1"/>
                          </a:solidFill>
                          <a:latin typeface="微軟正黑體" panose="020B0604030504040204" pitchFamily="34" charset="-120"/>
                          <a:ea typeface="微軟正黑體" panose="020B0604030504040204" pitchFamily="34" charset="-120"/>
                        </a:rPr>
                        <a:t>﹞</a:t>
                      </a:r>
                      <a:r>
                        <a:rPr lang="zh-TW" altLang="en-US" sz="2400" b="0" baseline="0" dirty="0">
                          <a:solidFill>
                            <a:schemeClr val="tx1"/>
                          </a:solidFill>
                          <a:latin typeface="微軟正黑體" panose="020B0604030504040204" pitchFamily="34" charset="-120"/>
                          <a:ea typeface="微軟正黑體" panose="020B0604030504040204" pitchFamily="34" charset="-120"/>
                        </a:rPr>
                        <a:t>对健康的祸害。同时，让学生了解生活上可能接触到水烟的途径，学会避免堕入水烟陷阱及拒绝诱惑的技巧</a:t>
                      </a:r>
                      <a:r>
                        <a:rPr lang="zh-TW" altLang="en-US" sz="2400" b="0" dirty="0">
                          <a:solidFill>
                            <a:schemeClr val="tx1"/>
                          </a:solidFill>
                          <a:latin typeface="微軟正黑體" panose="020B0604030504040204" pitchFamily="34" charset="-120"/>
                          <a:ea typeface="微軟正黑體" panose="020B0604030504040204" pitchFamily="34" charset="-120"/>
                        </a:rPr>
                        <a:t>。</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7513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学习目标</a:t>
                      </a:r>
                      <a:r>
                        <a:rPr lang="en-US" altLang="zh-TW" sz="2400" b="0" dirty="0">
                          <a:solidFill>
                            <a:schemeClr val="tx1"/>
                          </a:solidFill>
                          <a:latin typeface="微軟正黑體" panose="020B0604030504040204" pitchFamily="34" charset="-120"/>
                          <a:ea typeface="微軟正黑體" panose="020B0604030504040204" pitchFamily="34" charset="-120"/>
                        </a:rPr>
                        <a:t>:</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spcBef>
                          <a:spcPts val="600"/>
                        </a:spcBef>
                        <a:spcAft>
                          <a:spcPts val="600"/>
                        </a:spcAft>
                        <a:buFont typeface="+mj-lt"/>
                        <a:buAutoNum type="arabicPeriod"/>
                      </a:pPr>
                      <a:r>
                        <a:rPr lang="zh-TW" altLang="en-US" sz="2400" b="0" baseline="0" dirty="0">
                          <a:solidFill>
                            <a:schemeClr val="tx1"/>
                          </a:solidFill>
                          <a:latin typeface="微軟正黑體" panose="020B0604030504040204" pitchFamily="34" charset="-120"/>
                          <a:ea typeface="微軟正黑體" panose="020B0604030504040204" pitchFamily="34" charset="-120"/>
                        </a:rPr>
                        <a:t>认识水烟及对健康的祸害</a:t>
                      </a:r>
                      <a:endParaRPr lang="en-US" altLang="zh-TW" sz="2400" b="0" baseline="0" dirty="0">
                        <a:solidFill>
                          <a:schemeClr val="tx1"/>
                        </a:solidFill>
                        <a:latin typeface="微軟正黑體" panose="020B0604030504040204" pitchFamily="34" charset="-120"/>
                        <a:ea typeface="微軟正黑體" panose="020B0604030504040204" pitchFamily="34" charset="-120"/>
                      </a:endParaRPr>
                    </a:p>
                    <a:p>
                      <a:pPr marL="342900" indent="-342900" algn="l">
                        <a:spcBef>
                          <a:spcPts val="600"/>
                        </a:spcBef>
                        <a:spcAft>
                          <a:spcPts val="600"/>
                        </a:spcAft>
                        <a:buFont typeface="+mj-lt"/>
                        <a:buAutoNum type="arabicPeriod"/>
                      </a:pPr>
                      <a:r>
                        <a:rPr lang="zh-TW" altLang="en-US" sz="2400" b="0" baseline="0" dirty="0">
                          <a:solidFill>
                            <a:schemeClr val="tx1"/>
                          </a:solidFill>
                          <a:latin typeface="微軟正黑體" panose="020B0604030504040204" pitchFamily="34" charset="-120"/>
                          <a:ea typeface="微軟正黑體" panose="020B0604030504040204" pitchFamily="34" charset="-120"/>
                        </a:rPr>
                        <a:t>认识生活上接触烟草、有害物质的途径，并学会过滤不良及误导资讯</a:t>
                      </a:r>
                      <a:endParaRPr lang="zh-TW" altLang="en-US" sz="2400" dirty="0">
                        <a:solidFill>
                          <a:schemeClr val="tx1"/>
                        </a:solidFill>
                        <a:latin typeface="微軟正黑體" panose="020B0604030504040204" pitchFamily="34" charset="-120"/>
                        <a:ea typeface="微軟正黑體" panose="020B0604030504040204" pitchFamily="34" charset="-120"/>
                      </a:endParaRPr>
                    </a:p>
                    <a:p>
                      <a:pPr marL="342900" indent="-342900" algn="l">
                        <a:spcBef>
                          <a:spcPts val="600"/>
                        </a:spcBef>
                        <a:spcAft>
                          <a:spcPts val="600"/>
                        </a:spcAft>
                        <a:buFont typeface="+mj-lt"/>
                        <a:buAutoNum type="arabicPeriod"/>
                      </a:pPr>
                      <a:r>
                        <a:rPr lang="zh-TW" altLang="en-US" sz="2400" b="0" baseline="0" dirty="0">
                          <a:solidFill>
                            <a:schemeClr val="tx1"/>
                          </a:solidFill>
                          <a:latin typeface="微軟正黑體" panose="020B0604030504040204" pitchFamily="34" charset="-120"/>
                          <a:ea typeface="微軟正黑體" panose="020B0604030504040204" pitchFamily="34" charset="-120"/>
                        </a:rPr>
                        <a:t>学会拒绝吸食任何种类烟草产品的技巧</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0642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价值观和</a:t>
                      </a:r>
                      <a:endParaRPr lang="en-US" altLang="zh-TW" sz="2400" b="0" dirty="0">
                        <a:solidFill>
                          <a:schemeClr val="tx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态度</a:t>
                      </a:r>
                      <a:r>
                        <a:rPr lang="en-US" altLang="zh-TW" sz="2400" b="0" dirty="0">
                          <a:solidFill>
                            <a:schemeClr val="tx1"/>
                          </a:solidFill>
                          <a:latin typeface="微軟正黑體" panose="020B0604030504040204" pitchFamily="34" charset="-120"/>
                          <a:ea typeface="微軟正黑體" panose="020B0604030504040204" pitchFamily="34" charset="-120"/>
                        </a:rPr>
                        <a:t>:</a:t>
                      </a:r>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kern="1200" dirty="0">
                          <a:solidFill>
                            <a:schemeClr val="tx1"/>
                          </a:solidFill>
                          <a:latin typeface="微軟正黑體" panose="020B0604030504040204" pitchFamily="34" charset="-120"/>
                          <a:ea typeface="微軟正黑體" panose="020B0604030504040204" pitchFamily="34" charset="-120"/>
                          <a:cs typeface="+mn-cs"/>
                        </a:rPr>
                        <a:t>爱惜生命、自律、守法、健康生活</a:t>
                      </a:r>
                    </a:p>
                  </a:txBody>
                  <a:tcPr marL="86263" marR="86263" marT="43537" marB="435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Tree>
    <p:extLst>
      <p:ext uri="{BB962C8B-B14F-4D97-AF65-F5344CB8AC3E}">
        <p14:creationId xmlns:p14="http://schemas.microsoft.com/office/powerpoint/2010/main" val="311212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水烟对健康的影响</a:t>
            </a:r>
            <a:br>
              <a:rPr lang="zh-TW" altLang="en-US" dirty="0"/>
            </a:br>
            <a:endParaRPr lang="en-US" dirty="0"/>
          </a:p>
        </p:txBody>
      </p:sp>
      <p:sp>
        <p:nvSpPr>
          <p:cNvPr id="3" name="內容版面配置區 2"/>
          <p:cNvSpPr>
            <a:spLocks noGrp="1"/>
          </p:cNvSpPr>
          <p:nvPr>
            <p:ph idx="1"/>
          </p:nvPr>
        </p:nvSpPr>
        <p:spPr>
          <a:xfrm>
            <a:off x="1451579" y="2015732"/>
            <a:ext cx="9603275" cy="3946657"/>
          </a:xfrm>
        </p:spPr>
        <p:txBody>
          <a:bodyPr>
            <a:normAutofit/>
          </a:bodyPr>
          <a:lstStyle/>
          <a:p>
            <a:r>
              <a:rPr lang="zh-TW" altLang="en-US" sz="2400" dirty="0"/>
              <a:t>水烟烟雾中的化合物不会通过水而过滤，</a:t>
            </a:r>
            <a:r>
              <a:rPr lang="zh-TW" altLang="en-US" sz="2400" b="1" dirty="0">
                <a:solidFill>
                  <a:schemeClr val="accent3">
                    <a:lumMod val="75000"/>
                  </a:schemeClr>
                </a:solidFill>
              </a:rPr>
              <a:t>仍含有大量有毒化合物，包括焦油、一氧化碳、重金属和致癌物</a:t>
            </a:r>
            <a:r>
              <a:rPr lang="zh-TW" altLang="en-US" sz="2400" dirty="0"/>
              <a:t>。当中</a:t>
            </a:r>
            <a:r>
              <a:rPr lang="zh-TW" altLang="en-US" sz="2400" b="1" dirty="0">
                <a:solidFill>
                  <a:schemeClr val="accent3">
                    <a:lumMod val="75000"/>
                  </a:schemeClr>
                </a:solidFill>
              </a:rPr>
              <a:t>一氧化碳及致癌物</a:t>
            </a:r>
            <a:r>
              <a:rPr lang="zh-TW" altLang="en-US" sz="2400" dirty="0"/>
              <a:t>多环芳香烃的</a:t>
            </a:r>
            <a:r>
              <a:rPr lang="zh-TW" altLang="en-US" sz="2400" b="1" dirty="0">
                <a:solidFill>
                  <a:schemeClr val="accent3">
                    <a:lumMod val="75000"/>
                  </a:schemeClr>
                </a:solidFill>
              </a:rPr>
              <a:t>含量较传统卷烟草更高</a:t>
            </a:r>
            <a:r>
              <a:rPr lang="zh-TW" altLang="en-US" sz="2400" dirty="0"/>
              <a:t>。</a:t>
            </a:r>
          </a:p>
          <a:p>
            <a:r>
              <a:rPr lang="zh-TW" altLang="en-US" sz="2400" dirty="0"/>
              <a:t>由于吸食水烟的次数多、吸入烟雾的深度大及每次吸烟的时间长，水烟使用者</a:t>
            </a:r>
            <a:r>
              <a:rPr lang="zh-TW" altLang="en-US" sz="2400" b="1" dirty="0">
                <a:solidFill>
                  <a:schemeClr val="accent3">
                    <a:lumMod val="75000"/>
                  </a:schemeClr>
                </a:solidFill>
              </a:rPr>
              <a:t>吸入的有毒化合物份量比吸食传统卷烟者吸入的更多</a:t>
            </a:r>
            <a:r>
              <a:rPr lang="zh-TW" altLang="en-US" sz="2400" dirty="0"/>
              <a:t>。</a:t>
            </a:r>
          </a:p>
        </p:txBody>
      </p:sp>
    </p:spTree>
    <p:extLst>
      <p:ext uri="{BB962C8B-B14F-4D97-AF65-F5344CB8AC3E}">
        <p14:creationId xmlns:p14="http://schemas.microsoft.com/office/powerpoint/2010/main" val="132391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考考你</a:t>
            </a:r>
            <a:endParaRPr lang="en-US" dirty="0"/>
          </a:p>
        </p:txBody>
      </p:sp>
      <p:sp>
        <p:nvSpPr>
          <p:cNvPr id="3" name="內容版面配置區 2"/>
          <p:cNvSpPr>
            <a:spLocks noGrp="1"/>
          </p:cNvSpPr>
          <p:nvPr>
            <p:ph idx="1"/>
          </p:nvPr>
        </p:nvSpPr>
        <p:spPr/>
        <p:txBody>
          <a:bodyPr>
            <a:normAutofit/>
          </a:bodyPr>
          <a:lstStyle/>
          <a:p>
            <a:r>
              <a:rPr lang="zh-TW" altLang="en-US" sz="3200" dirty="0"/>
              <a:t>水烟会对健康造成什么影响？</a:t>
            </a:r>
            <a:endParaRPr lang="en-US" sz="3200" dirty="0"/>
          </a:p>
        </p:txBody>
      </p:sp>
    </p:spTree>
    <p:extLst>
      <p:ext uri="{BB962C8B-B14F-4D97-AF65-F5344CB8AC3E}">
        <p14:creationId xmlns:p14="http://schemas.microsoft.com/office/powerpoint/2010/main" val="59090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水烟对健康的影响</a:t>
            </a:r>
            <a:endParaRPr lang="en-US" dirty="0"/>
          </a:p>
        </p:txBody>
      </p:sp>
      <p:sp>
        <p:nvSpPr>
          <p:cNvPr id="3" name="內容版面配置區 2"/>
          <p:cNvSpPr>
            <a:spLocks noGrp="1"/>
          </p:cNvSpPr>
          <p:nvPr>
            <p:ph idx="1"/>
          </p:nvPr>
        </p:nvSpPr>
        <p:spPr/>
        <p:txBody>
          <a:bodyPr>
            <a:normAutofit/>
          </a:bodyPr>
          <a:lstStyle/>
          <a:p>
            <a:r>
              <a:rPr lang="zh-TW" altLang="en-US" sz="2800" dirty="0"/>
              <a:t>水烟使用者亦会患上吸烟所导致的疾病，包括</a:t>
            </a:r>
            <a:r>
              <a:rPr lang="zh-TW" altLang="en-US" sz="2800" b="1" dirty="0">
                <a:solidFill>
                  <a:schemeClr val="accent3">
                    <a:lumMod val="75000"/>
                  </a:schemeClr>
                </a:solidFill>
              </a:rPr>
              <a:t>口腔癌、肺癌、胃癌、食道癌症、心脏疾病、心血管疾病、慢性阻塞性肺病、降低肺功能和降低生育能力</a:t>
            </a:r>
            <a:r>
              <a:rPr lang="zh-TW" altLang="en-US" sz="2800" dirty="0"/>
              <a:t>等。</a:t>
            </a:r>
          </a:p>
          <a:p>
            <a:r>
              <a:rPr lang="zh-TW" altLang="en-US" sz="2800" dirty="0"/>
              <a:t>水烟所用的助燃物例如煤炭，在燃烧时会产生高浓度的一氧化碳、重金属和碳氢化合物，进一步增加吸烟者的健康风险。</a:t>
            </a:r>
          </a:p>
          <a:p>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310" y="4855249"/>
            <a:ext cx="1308175" cy="12221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923" y="4798002"/>
            <a:ext cx="1368082" cy="12794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443" y="4780387"/>
            <a:ext cx="1393131" cy="1297053"/>
          </a:xfrm>
          <a:prstGeom prst="rect">
            <a:avLst/>
          </a:prstGeom>
        </p:spPr>
      </p:pic>
    </p:spTree>
    <p:extLst>
      <p:ext uri="{BB962C8B-B14F-4D97-AF65-F5344CB8AC3E}">
        <p14:creationId xmlns:p14="http://schemas.microsoft.com/office/powerpoint/2010/main" val="323782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吸食水烟令皮肤变差</a:t>
            </a:r>
            <a:endParaRPr lang="en-US" dirty="0"/>
          </a:p>
        </p:txBody>
      </p:sp>
      <p:sp>
        <p:nvSpPr>
          <p:cNvPr id="3" name="內容版面配置區 2"/>
          <p:cNvSpPr>
            <a:spLocks noGrp="1"/>
          </p:cNvSpPr>
          <p:nvPr>
            <p:ph idx="1"/>
          </p:nvPr>
        </p:nvSpPr>
        <p:spPr>
          <a:xfrm>
            <a:off x="1451580" y="2015732"/>
            <a:ext cx="6359732" cy="3450613"/>
          </a:xfrm>
        </p:spPr>
        <p:txBody>
          <a:bodyPr>
            <a:noAutofit/>
          </a:bodyPr>
          <a:lstStyle/>
          <a:p>
            <a:r>
              <a:rPr lang="zh-TW" altLang="en-US" sz="2400" dirty="0"/>
              <a:t>吸食水烟慨时间一般比较长，可以一至两小时以上，而吸入的有害物质会令血氧下降，导致皮肤缺氧而变得暗哑，亦更易有皱纹同眼袋，令皮肤质素及外表变差。</a:t>
            </a:r>
            <a:endParaRPr lang="en-US" altLang="zh-TW" sz="2400" dirty="0"/>
          </a:p>
        </p:txBody>
      </p:sp>
      <p:pic>
        <p:nvPicPr>
          <p:cNvPr id="1026" name="Picture 2" descr="可能是文字的卡通"/>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431" y="2120629"/>
            <a:ext cx="3613190" cy="361319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824EAE28-0A2C-4A25-A297-6AA5D14265CD}"/>
              </a:ext>
            </a:extLst>
          </p:cNvPr>
          <p:cNvSpPr txBox="1"/>
          <p:nvPr/>
        </p:nvSpPr>
        <p:spPr>
          <a:xfrm>
            <a:off x="8648055" y="6253745"/>
            <a:ext cx="3483936" cy="261610"/>
          </a:xfrm>
          <a:prstGeom prst="rect">
            <a:avLst/>
          </a:prstGeom>
          <a:noFill/>
        </p:spPr>
        <p:txBody>
          <a:bodyPr wrap="square" rtlCol="0">
            <a:spAutoFit/>
          </a:bodyPr>
          <a:lstStyle/>
          <a:p>
            <a:r>
              <a:rPr lang="zh-TW" altLang="en-US" sz="1100" dirty="0">
                <a:solidFill>
                  <a:schemeClr val="bg1"/>
                </a:solidFill>
              </a:rPr>
              <a:t>图片来源：香港吸烟与健康委员会烟害</a:t>
            </a:r>
            <a:r>
              <a:rPr lang="en-US" altLang="zh-TW" sz="1100" dirty="0">
                <a:solidFill>
                  <a:schemeClr val="bg1"/>
                </a:solidFill>
              </a:rPr>
              <a:t>2.0</a:t>
            </a:r>
            <a:endParaRPr lang="en-US" sz="1100" dirty="0">
              <a:solidFill>
                <a:schemeClr val="bg1"/>
              </a:solidFill>
            </a:endParaRPr>
          </a:p>
        </p:txBody>
      </p:sp>
    </p:spTree>
    <p:extLst>
      <p:ext uri="{BB962C8B-B14F-4D97-AF65-F5344CB8AC3E}">
        <p14:creationId xmlns:p14="http://schemas.microsoft.com/office/powerpoint/2010/main" val="293519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再想想，你会如何回应这个情境？</a:t>
            </a:r>
            <a:endParaRPr lang="en-US" dirty="0"/>
          </a:p>
        </p:txBody>
      </p:sp>
      <p:sp>
        <p:nvSpPr>
          <p:cNvPr id="3" name="內容版面配置區 2"/>
          <p:cNvSpPr>
            <a:spLocks noGrp="1"/>
          </p:cNvSpPr>
          <p:nvPr>
            <p:ph idx="1"/>
          </p:nvPr>
        </p:nvSpPr>
        <p:spPr>
          <a:xfrm>
            <a:off x="1451579" y="2015732"/>
            <a:ext cx="9910327" cy="3450613"/>
          </a:xfrm>
        </p:spPr>
        <p:txBody>
          <a:bodyPr>
            <a:normAutofit/>
          </a:bodyPr>
          <a:lstStyle/>
          <a:p>
            <a:r>
              <a:rPr lang="zh-TW" altLang="en-US" sz="2800" dirty="0"/>
              <a:t>你的朋友相约你明天一同晚饭，朋友介绍一间提供水烟吸食的新潮餐厅，他说：「我上个月跟其他朋友光顾过这间餐厅，不但食物质素十分高，而且气氛很轻松，还有最新潮的水烟可以吸食，几乎什么味道也有，最重要是有吸烟的享受，却没有吸烟的坏处，我们明天一起去吧！」</a:t>
            </a:r>
            <a:endParaRPr lang="en-US" altLang="zh-TW"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277" y="4157350"/>
            <a:ext cx="2792560" cy="2756986"/>
          </a:xfrm>
          <a:prstGeom prst="rect">
            <a:avLst/>
          </a:prstGeom>
        </p:spPr>
      </p:pic>
    </p:spTree>
    <p:extLst>
      <p:ext uri="{BB962C8B-B14F-4D97-AF65-F5344CB8AC3E}">
        <p14:creationId xmlns:p14="http://schemas.microsoft.com/office/powerpoint/2010/main" val="214886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抗烟三式锦囊</a:t>
            </a:r>
            <a:endParaRPr lang="en-US" dirty="0"/>
          </a:p>
        </p:txBody>
      </p:sp>
      <p:sp>
        <p:nvSpPr>
          <p:cNvPr id="3" name="內容版面配置區 2"/>
          <p:cNvSpPr>
            <a:spLocks noGrp="1"/>
          </p:cNvSpPr>
          <p:nvPr>
            <p:ph idx="1"/>
          </p:nvPr>
        </p:nvSpPr>
        <p:spPr/>
        <p:txBody>
          <a:bodyPr/>
          <a:lstStyle/>
          <a:p>
            <a:endParaRPr lang="en-US"/>
          </a:p>
        </p:txBody>
      </p:sp>
      <p:sp>
        <p:nvSpPr>
          <p:cNvPr id="4" name="書卷 (水平) 3"/>
          <p:cNvSpPr>
            <a:spLocks noChangeArrowheads="1"/>
          </p:cNvSpPr>
          <p:nvPr/>
        </p:nvSpPr>
        <p:spPr bwMode="auto">
          <a:xfrm>
            <a:off x="2144157" y="2145081"/>
            <a:ext cx="8218118" cy="3879937"/>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第一式：</a:t>
            </a:r>
            <a:r>
              <a:rPr lang="zh-TW" altLang="en-US" sz="4000" dirty="0">
                <a:solidFill>
                  <a:srgbClr val="000000"/>
                </a:solidFill>
                <a:effectLst/>
                <a:latin typeface="Times New Roman" panose="02020603050405020304" pitchFamily="18" charset="0"/>
                <a:ea typeface="標楷體" panose="03000509000000000000" pitchFamily="65" charset="-120"/>
              </a:rPr>
              <a:t>直接拒绝</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直接对邀约你吸</a:t>
            </a:r>
            <a:r>
              <a:rPr lang="zh-TW" altLang="en-US" sz="4000" dirty="0">
                <a:solidFill>
                  <a:srgbClr val="000000"/>
                </a:solidFill>
                <a:effectLst/>
                <a:latin typeface="Times New Roman" panose="02020603050405020304" pitchFamily="18" charset="0"/>
                <a:ea typeface="標楷體" panose="03000509000000000000" pitchFamily="65" charset="-120"/>
              </a:rPr>
              <a:t>水</a:t>
            </a:r>
            <a:r>
              <a:rPr lang="zh-TW" sz="4000" dirty="0">
                <a:solidFill>
                  <a:srgbClr val="000000"/>
                </a:solidFill>
                <a:effectLst/>
                <a:latin typeface="Times New Roman" panose="02020603050405020304" pitchFamily="18" charset="0"/>
                <a:ea typeface="標楷體" panose="03000509000000000000" pitchFamily="65" charset="-120"/>
              </a:rPr>
              <a:t>烟的朋友说：「</a:t>
            </a:r>
            <a:r>
              <a:rPr lang="zh-TW" altLang="en-US" sz="4000" dirty="0">
                <a:solidFill>
                  <a:srgbClr val="000000"/>
                </a:solidFill>
                <a:effectLst/>
                <a:latin typeface="Times New Roman" panose="02020603050405020304" pitchFamily="18" charset="0"/>
                <a:ea typeface="標楷體" panose="03000509000000000000" pitchFamily="65" charset="-120"/>
              </a:rPr>
              <a:t>水烟并不如你所说般只有好处没有坏处，</a:t>
            </a:r>
            <a:r>
              <a:rPr lang="zh-TW" sz="4000" dirty="0">
                <a:solidFill>
                  <a:srgbClr val="000000"/>
                </a:solidFill>
                <a:effectLst/>
                <a:latin typeface="Times New Roman" panose="02020603050405020304" pitchFamily="18" charset="0"/>
                <a:ea typeface="標楷體" panose="03000509000000000000" pitchFamily="65" charset="-120"/>
              </a:rPr>
              <a:t>我不喜欢吸烟。」</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2195" y="2699698"/>
            <a:ext cx="685800" cy="681990"/>
          </a:xfrm>
          <a:prstGeom prst="rect">
            <a:avLst/>
          </a:prstGeom>
          <a:noFill/>
          <a:ln>
            <a:noFill/>
          </a:ln>
        </p:spPr>
      </p:pic>
    </p:spTree>
    <p:extLst>
      <p:ext uri="{BB962C8B-B14F-4D97-AF65-F5344CB8AC3E}">
        <p14:creationId xmlns:p14="http://schemas.microsoft.com/office/powerpoint/2010/main" val="50739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a:p>
        </p:txBody>
      </p:sp>
      <p:sp>
        <p:nvSpPr>
          <p:cNvPr id="4" name="書卷 (水平) 3"/>
          <p:cNvSpPr>
            <a:spLocks noChangeArrowheads="1"/>
          </p:cNvSpPr>
          <p:nvPr/>
        </p:nvSpPr>
        <p:spPr bwMode="auto">
          <a:xfrm>
            <a:off x="2133718" y="2103961"/>
            <a:ext cx="8238995" cy="4046005"/>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第二式：</a:t>
            </a:r>
            <a:r>
              <a:rPr lang="zh-TW" altLang="en-US" sz="4000" dirty="0">
                <a:solidFill>
                  <a:srgbClr val="000000"/>
                </a:solidFill>
                <a:effectLst/>
                <a:latin typeface="Times New Roman" panose="02020603050405020304" pitchFamily="18" charset="0"/>
                <a:ea typeface="標楷體" panose="03000509000000000000" pitchFamily="65" charset="-120"/>
              </a:rPr>
              <a:t>远离诱惑</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altLang="en-US" sz="4000" dirty="0">
                <a:solidFill>
                  <a:srgbClr val="000000"/>
                </a:solidFill>
                <a:latin typeface="Times New Roman" panose="02020603050405020304" pitchFamily="18" charset="0"/>
                <a:ea typeface="標楷體" panose="03000509000000000000" pitchFamily="65" charset="-120"/>
              </a:rPr>
              <a:t>向朋友建议选择</a:t>
            </a:r>
            <a:r>
              <a:rPr lang="zh-TW" altLang="en-US" sz="4000" dirty="0">
                <a:solidFill>
                  <a:srgbClr val="000000"/>
                </a:solidFill>
                <a:effectLst/>
                <a:latin typeface="Times New Roman" panose="02020603050405020304" pitchFamily="18" charset="0"/>
                <a:ea typeface="標楷體" panose="03000509000000000000" pitchFamily="65" charset="-120"/>
              </a:rPr>
              <a:t>其他特色餐厅，远离有水烟供应的地方</a:t>
            </a:r>
            <a:r>
              <a:rPr lang="zh-TW" sz="4000" dirty="0">
                <a:solidFill>
                  <a:srgbClr val="000000"/>
                </a:solidFill>
                <a:effectLst/>
                <a:latin typeface="Times New Roman" panose="02020603050405020304" pitchFamily="18" charset="0"/>
                <a:ea typeface="標楷體" panose="03000509000000000000" pitchFamily="65" charset="-120"/>
              </a:rPr>
              <a:t>，勿让对方引诱自己吸烟。</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730" y="2695958"/>
            <a:ext cx="685800" cy="681990"/>
          </a:xfrm>
          <a:prstGeom prst="rect">
            <a:avLst/>
          </a:prstGeom>
          <a:noFill/>
          <a:ln>
            <a:noFill/>
          </a:ln>
        </p:spPr>
      </p:pic>
    </p:spTree>
    <p:extLst>
      <p:ext uri="{BB962C8B-B14F-4D97-AF65-F5344CB8AC3E}">
        <p14:creationId xmlns:p14="http://schemas.microsoft.com/office/powerpoint/2010/main" val="38265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dirty="0"/>
          </a:p>
        </p:txBody>
      </p:sp>
      <p:sp>
        <p:nvSpPr>
          <p:cNvPr id="4" name="書卷 (水平) 3"/>
          <p:cNvSpPr>
            <a:spLocks noChangeArrowheads="1"/>
          </p:cNvSpPr>
          <p:nvPr/>
        </p:nvSpPr>
        <p:spPr bwMode="auto">
          <a:xfrm>
            <a:off x="2069926" y="2015732"/>
            <a:ext cx="8364255" cy="3758768"/>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第三式：</a:t>
            </a:r>
            <a:r>
              <a:rPr lang="zh-TW" altLang="en-US" sz="4000" dirty="0">
                <a:solidFill>
                  <a:srgbClr val="000000"/>
                </a:solidFill>
                <a:effectLst/>
                <a:latin typeface="Times New Roman" panose="02020603050405020304" pitchFamily="18" charset="0"/>
                <a:ea typeface="標楷體" panose="03000509000000000000" pitchFamily="65" charset="-120"/>
              </a:rPr>
              <a:t>坚定不移</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以坚决认真的态度表示自己不会吸</a:t>
            </a:r>
            <a:r>
              <a:rPr lang="zh-TW" altLang="en-US" sz="4000" dirty="0">
                <a:solidFill>
                  <a:srgbClr val="000000"/>
                </a:solidFill>
                <a:effectLst/>
                <a:latin typeface="Times New Roman" panose="02020603050405020304" pitchFamily="18" charset="0"/>
                <a:ea typeface="標楷體" panose="03000509000000000000" pitchFamily="65" charset="-120"/>
              </a:rPr>
              <a:t>食任何种类的</a:t>
            </a:r>
            <a:r>
              <a:rPr lang="zh-TW" sz="4000" dirty="0">
                <a:solidFill>
                  <a:srgbClr val="000000"/>
                </a:solidFill>
                <a:effectLst/>
                <a:latin typeface="Times New Roman" panose="02020603050405020304" pitchFamily="18" charset="0"/>
                <a:ea typeface="標楷體" panose="03000509000000000000" pitchFamily="65" charset="-120"/>
              </a:rPr>
              <a:t>烟，切勿模棱两可、受人影响。</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7143" y="2549386"/>
            <a:ext cx="685800" cy="681990"/>
          </a:xfrm>
          <a:prstGeom prst="rect">
            <a:avLst/>
          </a:prstGeom>
          <a:noFill/>
          <a:ln>
            <a:noFill/>
          </a:ln>
        </p:spPr>
      </p:pic>
    </p:spTree>
    <p:extLst>
      <p:ext uri="{BB962C8B-B14F-4D97-AF65-F5344CB8AC3E}">
        <p14:creationId xmlns:p14="http://schemas.microsoft.com/office/powerpoint/2010/main" val="3361472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dirty="0"/>
          </a:p>
        </p:txBody>
      </p:sp>
      <p:sp>
        <p:nvSpPr>
          <p:cNvPr id="4" name="書卷 (水平) 3"/>
          <p:cNvSpPr>
            <a:spLocks noChangeArrowheads="1"/>
          </p:cNvSpPr>
          <p:nvPr/>
        </p:nvSpPr>
        <p:spPr bwMode="auto">
          <a:xfrm>
            <a:off x="2069926" y="2015731"/>
            <a:ext cx="8364255" cy="4287791"/>
          </a:xfrm>
          <a:prstGeom prst="horizontalScroll">
            <a:avLst>
              <a:gd name="adj" fmla="val 12500"/>
            </a:avLst>
          </a:prstGeom>
          <a:solidFill>
            <a:srgbClr val="DADADA"/>
          </a:solidFill>
          <a:ln w="25400">
            <a:solidFill>
              <a:srgbClr val="000000"/>
            </a:solidFill>
            <a:round/>
            <a:headEnd/>
            <a:tailEnd/>
          </a:ln>
        </p:spPr>
        <p:txBody>
          <a:bodyPr rot="0" vert="horz" wrap="square" lIns="91440" tIns="45720" rIns="91440" bIns="45720" anchor="t" anchorCtr="0" upright="1">
            <a:noAutofit/>
          </a:bodyPr>
          <a:lstStyle/>
          <a:p>
            <a:pPr>
              <a:spcAft>
                <a:spcPts val="0"/>
              </a:spcAft>
            </a:pPr>
            <a:r>
              <a:rPr lang="zh-TW" sz="4000" dirty="0">
                <a:solidFill>
                  <a:srgbClr val="000000"/>
                </a:solidFill>
                <a:effectLst/>
                <a:latin typeface="Times New Roman" panose="02020603050405020304" pitchFamily="18" charset="0"/>
                <a:ea typeface="標楷體" panose="03000509000000000000" pitchFamily="65" charset="-120"/>
              </a:rPr>
              <a:t>第</a:t>
            </a:r>
            <a:r>
              <a:rPr lang="zh-TW" altLang="en-US" sz="4000" dirty="0">
                <a:solidFill>
                  <a:srgbClr val="000000"/>
                </a:solidFill>
                <a:effectLst/>
                <a:latin typeface="Times New Roman" panose="02020603050405020304" pitchFamily="18" charset="0"/>
                <a:ea typeface="標楷體" panose="03000509000000000000" pitchFamily="65" charset="-120"/>
              </a:rPr>
              <a:t>四</a:t>
            </a:r>
            <a:r>
              <a:rPr lang="zh-TW" sz="4000" dirty="0">
                <a:solidFill>
                  <a:srgbClr val="000000"/>
                </a:solidFill>
                <a:effectLst/>
                <a:latin typeface="Times New Roman" panose="02020603050405020304" pitchFamily="18" charset="0"/>
                <a:ea typeface="標楷體" panose="03000509000000000000" pitchFamily="65" charset="-120"/>
              </a:rPr>
              <a:t>式：</a:t>
            </a:r>
            <a:r>
              <a:rPr lang="zh-TW" altLang="en-US" sz="4000" dirty="0">
                <a:solidFill>
                  <a:srgbClr val="000000"/>
                </a:solidFill>
                <a:effectLst/>
                <a:latin typeface="Times New Roman" panose="02020603050405020304" pitchFamily="18" charset="0"/>
                <a:ea typeface="標楷體" panose="03000509000000000000" pitchFamily="65" charset="-120"/>
              </a:rPr>
              <a:t>反客为主</a:t>
            </a:r>
            <a:endParaRPr lang="en-US" dirty="0">
              <a:solidFill>
                <a:srgbClr val="000000"/>
              </a:solidFill>
              <a:effectLst/>
              <a:latin typeface="Times New Roman" panose="02020603050405020304" pitchFamily="18" charset="0"/>
              <a:ea typeface="新細明體" panose="02020500000000000000" pitchFamily="18" charset="-120"/>
            </a:endParaRPr>
          </a:p>
          <a:p>
            <a:pPr>
              <a:spcAft>
                <a:spcPts val="0"/>
              </a:spcAft>
            </a:pPr>
            <a:r>
              <a:rPr lang="zh-TW" altLang="en-US" sz="4000" dirty="0">
                <a:solidFill>
                  <a:srgbClr val="000000"/>
                </a:solidFill>
                <a:latin typeface="Times New Roman" panose="02020603050405020304" pitchFamily="18" charset="0"/>
                <a:ea typeface="標楷體" panose="03000509000000000000" pitchFamily="65" charset="-120"/>
              </a:rPr>
              <a:t>向朋友厘清水烟的迷思和解说水烟的祸害，劝戒朋友不要误堕「糖衣陷阱」，并建议健康的</a:t>
            </a:r>
            <a:r>
              <a:rPr lang="zh-TW" altLang="en-US" sz="4000" dirty="0">
                <a:latin typeface="Times New Roman" panose="02020603050405020304" pitchFamily="18" charset="0"/>
                <a:ea typeface="標楷體" panose="03000509000000000000" pitchFamily="65" charset="-120"/>
              </a:rPr>
              <a:t>社交方式</a:t>
            </a:r>
            <a:r>
              <a:rPr lang="zh-TW" sz="4000" dirty="0">
                <a:solidFill>
                  <a:srgbClr val="000000"/>
                </a:solidFill>
                <a:effectLst/>
                <a:latin typeface="Times New Roman" panose="02020603050405020304" pitchFamily="18" charset="0"/>
                <a:ea typeface="標楷體" panose="03000509000000000000" pitchFamily="65" charset="-120"/>
              </a:rPr>
              <a:t>。</a:t>
            </a:r>
            <a:endParaRPr lang="en-US" dirty="0">
              <a:solidFill>
                <a:srgbClr val="000000"/>
              </a:solidFill>
              <a:effectLst/>
              <a:latin typeface="Times New Roman" panose="02020603050405020304" pitchFamily="18" charset="0"/>
              <a:ea typeface="新細明體" panose="02020500000000000000" pitchFamily="18" charset="-120"/>
            </a:endParaRPr>
          </a:p>
        </p:txBody>
      </p:sp>
      <p:pic>
        <p:nvPicPr>
          <p:cNvPr id="5" name="圖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7143" y="2597513"/>
            <a:ext cx="685800" cy="681990"/>
          </a:xfrm>
          <a:prstGeom prst="rect">
            <a:avLst/>
          </a:prstGeom>
          <a:noFill/>
          <a:ln>
            <a:noFill/>
          </a:ln>
        </p:spPr>
      </p:pic>
    </p:spTree>
    <p:extLst>
      <p:ext uri="{BB962C8B-B14F-4D97-AF65-F5344CB8AC3E}">
        <p14:creationId xmlns:p14="http://schemas.microsoft.com/office/powerpoint/2010/main" val="1868144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「法例你要知」</a:t>
            </a:r>
            <a:br>
              <a:rPr lang="en-US" altLang="zh-TW" dirty="0"/>
            </a:br>
            <a:r>
              <a:rPr lang="zh-TW" altLang="en-US" dirty="0"/>
              <a:t>世界卫生组织的建议及香港的法例</a:t>
            </a:r>
            <a:endParaRPr lang="en-US" dirty="0"/>
          </a:p>
        </p:txBody>
      </p:sp>
      <p:sp>
        <p:nvSpPr>
          <p:cNvPr id="3" name="內容版面配置區 2"/>
          <p:cNvSpPr>
            <a:spLocks noGrp="1"/>
          </p:cNvSpPr>
          <p:nvPr>
            <p:ph idx="1"/>
          </p:nvPr>
        </p:nvSpPr>
        <p:spPr>
          <a:xfrm>
            <a:off x="1451579" y="2015732"/>
            <a:ext cx="9603275" cy="4059391"/>
          </a:xfrm>
        </p:spPr>
        <p:txBody>
          <a:bodyPr>
            <a:normAutofit/>
          </a:bodyPr>
          <a:lstStyle/>
          <a:p>
            <a:pPr fontAlgn="base"/>
            <a:r>
              <a:rPr lang="zh-TW" altLang="en-US" sz="2800" dirty="0"/>
              <a:t>世界卫生组织建议一系列规管水烟的措施，包括</a:t>
            </a:r>
            <a:endParaRPr lang="en-US" altLang="zh-TW" sz="2800" dirty="0"/>
          </a:p>
          <a:p>
            <a:pPr lvl="1" fontAlgn="base"/>
            <a:r>
              <a:rPr lang="zh-TW" altLang="en-US" sz="2600" dirty="0"/>
              <a:t>（</a:t>
            </a:r>
            <a:r>
              <a:rPr lang="en-US" altLang="zh-TW" sz="2600" dirty="0"/>
              <a:t>1</a:t>
            </a:r>
            <a:r>
              <a:rPr lang="zh-TW" altLang="en-US" sz="2600" dirty="0"/>
              <a:t>）禁止在公共场所使用水烟；</a:t>
            </a:r>
            <a:endParaRPr lang="en-US" altLang="zh-TW" sz="2600" dirty="0"/>
          </a:p>
          <a:p>
            <a:pPr lvl="1" fontAlgn="base"/>
            <a:r>
              <a:rPr lang="zh-TW" altLang="en-US" sz="2600" dirty="0"/>
              <a:t>（</a:t>
            </a:r>
            <a:r>
              <a:rPr lang="en-US" altLang="zh-TW" sz="2600" dirty="0"/>
              <a:t>2</a:t>
            </a:r>
            <a:r>
              <a:rPr lang="zh-TW" altLang="en-US" sz="2600" dirty="0"/>
              <a:t>）禁止在水烟制品中使用香料；</a:t>
            </a:r>
            <a:endParaRPr lang="en-US" altLang="zh-TW" sz="2600" dirty="0"/>
          </a:p>
          <a:p>
            <a:pPr lvl="1" fontAlgn="base"/>
            <a:r>
              <a:rPr lang="zh-TW" altLang="en-US" sz="2600" dirty="0"/>
              <a:t>（</a:t>
            </a:r>
            <a:r>
              <a:rPr lang="en-US" altLang="zh-TW" sz="2600" dirty="0"/>
              <a:t>3</a:t>
            </a:r>
            <a:r>
              <a:rPr lang="zh-TW" altLang="en-US" sz="2600" dirty="0"/>
              <a:t>）定期增加水烟及其他烟草产品草的税率；</a:t>
            </a:r>
            <a:endParaRPr lang="en-US" altLang="zh-TW" sz="2600" dirty="0"/>
          </a:p>
          <a:p>
            <a:pPr lvl="1" fontAlgn="base"/>
            <a:r>
              <a:rPr lang="zh-TW" altLang="en-US" sz="2600" dirty="0"/>
              <a:t>（</a:t>
            </a:r>
            <a:r>
              <a:rPr lang="en-US" altLang="zh-TW" sz="2600" dirty="0"/>
              <a:t>4</a:t>
            </a:r>
            <a:r>
              <a:rPr lang="zh-TW" altLang="en-US" sz="2600" dirty="0"/>
              <a:t>）禁止或限制水烟制品的销售和</a:t>
            </a:r>
            <a:r>
              <a:rPr lang="en-US" altLang="zh-TW" sz="2600" dirty="0"/>
              <a:t>/</a:t>
            </a:r>
            <a:r>
              <a:rPr lang="zh-TW" altLang="en-US" sz="2600" dirty="0"/>
              <a:t>或贸易。</a:t>
            </a:r>
          </a:p>
          <a:p>
            <a:pPr fontAlgn="base"/>
            <a:r>
              <a:rPr lang="zh-TW" altLang="en-US" sz="2800" dirty="0"/>
              <a:t>根据香港的吸烟（公众卫生）条例，任何人在禁烟区内吸食水烟亦会被检控。违者定额罚款</a:t>
            </a:r>
            <a:r>
              <a:rPr lang="en-US" altLang="zh-TW" sz="2800" dirty="0"/>
              <a:t>$1,500</a:t>
            </a:r>
            <a:r>
              <a:rPr lang="zh-TW" altLang="en-US" sz="2800" dirty="0"/>
              <a:t>。</a:t>
            </a:r>
          </a:p>
        </p:txBody>
      </p:sp>
    </p:spTree>
    <p:extLst>
      <p:ext uri="{BB962C8B-B14F-4D97-AF65-F5344CB8AC3E}">
        <p14:creationId xmlns:p14="http://schemas.microsoft.com/office/powerpoint/2010/main" val="130057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986034-0341-4DA3-B173-F6FC4CE942DA}"/>
              </a:ext>
            </a:extLst>
          </p:cNvPr>
          <p:cNvSpPr>
            <a:spLocks noGrp="1"/>
          </p:cNvSpPr>
          <p:nvPr>
            <p:ph type="title"/>
          </p:nvPr>
        </p:nvSpPr>
        <p:spPr/>
        <p:txBody>
          <a:bodyPr/>
          <a:lstStyle/>
          <a:p>
            <a:r>
              <a:rPr lang="zh-TW" altLang="en-US" dirty="0"/>
              <a:t>你有听过／加入这些社交平台的「关注组」吗？</a:t>
            </a:r>
            <a:endParaRPr lang="zh-HK" altLang="en-US" dirty="0"/>
          </a:p>
        </p:txBody>
      </p:sp>
      <p:sp>
        <p:nvSpPr>
          <p:cNvPr id="3" name="內容版面配置區 2">
            <a:extLst>
              <a:ext uri="{FF2B5EF4-FFF2-40B4-BE49-F238E27FC236}">
                <a16:creationId xmlns:a16="http://schemas.microsoft.com/office/drawing/2014/main" id="{6D7CB9FB-798C-4CA0-AC02-EA559BBF5393}"/>
              </a:ext>
            </a:extLst>
          </p:cNvPr>
          <p:cNvSpPr>
            <a:spLocks noGrp="1"/>
          </p:cNvSpPr>
          <p:nvPr>
            <p:ph idx="1"/>
          </p:nvPr>
        </p:nvSpPr>
        <p:spPr/>
        <p:txBody>
          <a:bodyPr/>
          <a:lstStyle/>
          <a:p>
            <a:endParaRPr lang="zh-HK" altLang="en-US" dirty="0"/>
          </a:p>
        </p:txBody>
      </p:sp>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119" y="3186565"/>
            <a:ext cx="5718544" cy="2792210"/>
          </a:xfrm>
          <a:prstGeom prst="rect">
            <a:avLst/>
          </a:prstGeom>
        </p:spPr>
      </p:pic>
      <p:pic>
        <p:nvPicPr>
          <p:cNvPr id="17" name="內容版面配置區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391" y="1617228"/>
            <a:ext cx="5895343" cy="2786113"/>
          </a:xfrm>
          <a:prstGeom prst="rect">
            <a:avLst/>
          </a:prstGeom>
        </p:spPr>
      </p:pic>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22" y="1437899"/>
            <a:ext cx="5456393" cy="2853175"/>
          </a:xfrm>
          <a:prstGeom prst="rect">
            <a:avLst/>
          </a:prstGeom>
        </p:spPr>
      </p:pic>
    </p:spTree>
    <p:extLst>
      <p:ext uri="{BB962C8B-B14F-4D97-AF65-F5344CB8AC3E}">
        <p14:creationId xmlns:p14="http://schemas.microsoft.com/office/powerpoint/2010/main" val="4082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总结</a:t>
            </a:r>
            <a:endParaRPr lang="en-US" dirty="0"/>
          </a:p>
        </p:txBody>
      </p:sp>
      <p:sp>
        <p:nvSpPr>
          <p:cNvPr id="3" name="內容版面配置區 2"/>
          <p:cNvSpPr>
            <a:spLocks noGrp="1"/>
          </p:cNvSpPr>
          <p:nvPr>
            <p:ph idx="1"/>
          </p:nvPr>
        </p:nvSpPr>
        <p:spPr>
          <a:xfrm>
            <a:off x="1451579" y="2015732"/>
            <a:ext cx="9603275" cy="4287791"/>
          </a:xfrm>
        </p:spPr>
        <p:txBody>
          <a:bodyPr>
            <a:normAutofit/>
          </a:bodyPr>
          <a:lstStyle/>
          <a:p>
            <a:r>
              <a:rPr lang="zh-TW" altLang="en-US" sz="2800" dirty="0"/>
              <a:t>一般人对水烟的认识</a:t>
            </a:r>
            <a:r>
              <a:rPr lang="zh-TW" altLang="en-US" sz="2800" b="1" dirty="0">
                <a:solidFill>
                  <a:schemeClr val="accent3">
                    <a:lumMod val="75000"/>
                  </a:schemeClr>
                </a:solidFill>
              </a:rPr>
              <a:t>存在不少误解</a:t>
            </a:r>
            <a:r>
              <a:rPr lang="zh-TW" altLang="en-US" sz="2800" dirty="0"/>
              <a:t>，以为它相比起传统香烟含有害物质较少，以为自己不容易上瘾，但事实并非如此。</a:t>
            </a:r>
            <a:endParaRPr lang="en-US" altLang="zh-TW" sz="2800" dirty="0"/>
          </a:p>
          <a:p>
            <a:r>
              <a:rPr lang="zh-TW" altLang="en-US" sz="2800" b="1" dirty="0">
                <a:solidFill>
                  <a:schemeClr val="accent3">
                    <a:lumMod val="75000"/>
                  </a:schemeClr>
                </a:solidFill>
              </a:rPr>
              <a:t>应洁身自爱，爱惜健康，坚拒烟草诱惑</a:t>
            </a:r>
            <a:r>
              <a:rPr lang="zh-TW" altLang="en-US" sz="2800" dirty="0"/>
              <a:t>。</a:t>
            </a:r>
            <a:endParaRPr lang="en-US" altLang="zh-TW" sz="2800" dirty="0"/>
          </a:p>
          <a:p>
            <a:r>
              <a:rPr lang="zh-TW" altLang="en-US" sz="2800" dirty="0"/>
              <a:t>浏览网络资讯时要</a:t>
            </a:r>
            <a:r>
              <a:rPr lang="zh-TW" altLang="en-US" sz="2800" b="1" dirty="0">
                <a:solidFill>
                  <a:schemeClr val="accent3">
                    <a:lumMod val="75000"/>
                  </a:schemeClr>
                </a:solidFill>
              </a:rPr>
              <a:t>明辨慎思</a:t>
            </a:r>
            <a:r>
              <a:rPr lang="zh-TW" altLang="en-US" sz="2800" dirty="0"/>
              <a:t>，切勿误信虚假及不良讯息。</a:t>
            </a:r>
          </a:p>
          <a:p>
            <a:r>
              <a:rPr lang="zh-TW" altLang="en-US" sz="2800" b="1" dirty="0">
                <a:solidFill>
                  <a:schemeClr val="accent3">
                    <a:lumMod val="75000"/>
                  </a:schemeClr>
                </a:solidFill>
              </a:rPr>
              <a:t>不应吸食任何形式的香烟</a:t>
            </a:r>
            <a:r>
              <a:rPr lang="zh-TW" altLang="en-US" sz="2800" dirty="0"/>
              <a:t>（包括：水烟、电子烟、加热烟），以及切勿被水烟的「糖衣包装」所蒙骗。</a:t>
            </a:r>
            <a:endParaRPr lang="en-US" altLang="zh-TW" sz="2800" dirty="0"/>
          </a:p>
        </p:txBody>
      </p:sp>
    </p:spTree>
    <p:extLst>
      <p:ext uri="{BB962C8B-B14F-4D97-AF65-F5344CB8AC3E}">
        <p14:creationId xmlns:p14="http://schemas.microsoft.com/office/powerpoint/2010/main" val="3390744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资料来源</a:t>
            </a:r>
            <a:endParaRPr lang="en-US" dirty="0"/>
          </a:p>
        </p:txBody>
      </p:sp>
      <p:sp>
        <p:nvSpPr>
          <p:cNvPr id="3" name="內容版面配置區 2"/>
          <p:cNvSpPr>
            <a:spLocks noGrp="1"/>
          </p:cNvSpPr>
          <p:nvPr>
            <p:ph idx="1"/>
          </p:nvPr>
        </p:nvSpPr>
        <p:spPr/>
        <p:txBody>
          <a:bodyPr>
            <a:normAutofit/>
          </a:bodyPr>
          <a:lstStyle/>
          <a:p>
            <a:r>
              <a:rPr lang="zh-TW" altLang="en-US" sz="2800" dirty="0"/>
              <a:t>香港吸烟与健康委员会，</a:t>
            </a:r>
            <a:r>
              <a:rPr lang="en-US" sz="2800" dirty="0"/>
              <a:t> </a:t>
            </a:r>
            <a:r>
              <a:rPr lang="en-US" sz="2800" dirty="0">
                <a:hlinkClick r:id="rId2"/>
              </a:rPr>
              <a:t>https://www.cosh.org.hk/index.php?lang=sc</a:t>
            </a:r>
            <a:endParaRPr lang="en-US" sz="2800" dirty="0"/>
          </a:p>
          <a:p>
            <a:r>
              <a:rPr lang="zh-TW" altLang="en-US" sz="2800" dirty="0"/>
              <a:t>卫生署控烟酒办公室</a:t>
            </a:r>
            <a:r>
              <a:rPr lang="en-US" altLang="zh-TW" sz="2800" dirty="0"/>
              <a:t>---</a:t>
            </a:r>
            <a:r>
              <a:rPr lang="zh-TW" altLang="en-US" sz="2800" dirty="0"/>
              <a:t>水烟的祸害单张</a:t>
            </a:r>
            <a:endParaRPr lang="en-US" sz="2800" dirty="0"/>
          </a:p>
          <a:p>
            <a:r>
              <a:rPr lang="zh-TW" altLang="en-US" sz="2800" dirty="0"/>
              <a:t>香港吸烟与健康委员会与香港大学公共卫生学院进行</a:t>
            </a:r>
            <a:r>
              <a:rPr lang="en-US" altLang="zh-TW" sz="2800" dirty="0"/>
              <a:t>﹝</a:t>
            </a:r>
            <a:r>
              <a:rPr lang="zh-TW" altLang="en-US" sz="2800" dirty="0"/>
              <a:t>委托香港大学民意研究计划进行线上问卷调查</a:t>
            </a:r>
            <a:r>
              <a:rPr lang="en-US" altLang="zh-TW" sz="2800" dirty="0"/>
              <a:t>﹞﹝2016-17﹞</a:t>
            </a:r>
            <a:endParaRPr lang="en-US" sz="2800" dirty="0"/>
          </a:p>
        </p:txBody>
      </p:sp>
    </p:spTree>
    <p:extLst>
      <p:ext uri="{BB962C8B-B14F-4D97-AF65-F5344CB8AC3E}">
        <p14:creationId xmlns:p14="http://schemas.microsoft.com/office/powerpoint/2010/main" val="284020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FD0DFC-9A4D-424C-814C-2BA202365E7A}"/>
              </a:ext>
            </a:extLst>
          </p:cNvPr>
          <p:cNvSpPr>
            <a:spLocks noGrp="1"/>
          </p:cNvSpPr>
          <p:nvPr>
            <p:ph type="title"/>
          </p:nvPr>
        </p:nvSpPr>
        <p:spPr>
          <a:xfrm>
            <a:off x="985521" y="804519"/>
            <a:ext cx="10069334" cy="1049235"/>
          </a:xfrm>
        </p:spPr>
        <p:txBody>
          <a:bodyPr/>
          <a:lstStyle/>
          <a:p>
            <a:r>
              <a:rPr lang="zh-TW" altLang="en-US" dirty="0"/>
              <a:t>你有遇过可疑、不寻常或宣扬不良资讯的「关注组」吗？</a:t>
            </a:r>
            <a:endParaRPr lang="zh-HK" altLang="en-US" dirty="0"/>
          </a:p>
        </p:txBody>
      </p:sp>
      <p:pic>
        <p:nvPicPr>
          <p:cNvPr id="11" name="內容版面配置區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202" y="1598610"/>
            <a:ext cx="7132938" cy="3328704"/>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879" y="2296003"/>
            <a:ext cx="7157301" cy="3528246"/>
          </a:xfrm>
          <a:prstGeom prst="rect">
            <a:avLst/>
          </a:prstGeom>
        </p:spPr>
      </p:pic>
    </p:spTree>
    <p:extLst>
      <p:ext uri="{BB962C8B-B14F-4D97-AF65-F5344CB8AC3E}">
        <p14:creationId xmlns:p14="http://schemas.microsoft.com/office/powerpoint/2010/main" val="379543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情境题</a:t>
            </a:r>
            <a:endParaRPr lang="en-US" dirty="0"/>
          </a:p>
        </p:txBody>
      </p:sp>
      <p:pic>
        <p:nvPicPr>
          <p:cNvPr id="5" name="圖片 4"/>
          <p:cNvPicPr>
            <a:picLocks noChangeAspect="1"/>
          </p:cNvPicPr>
          <p:nvPr/>
        </p:nvPicPr>
        <p:blipFill>
          <a:blip r:embed="rId3"/>
          <a:stretch>
            <a:fillRect/>
          </a:stretch>
        </p:blipFill>
        <p:spPr>
          <a:xfrm>
            <a:off x="7346541" y="1857"/>
            <a:ext cx="4311428" cy="6856143"/>
          </a:xfrm>
          <a:prstGeom prst="rect">
            <a:avLst/>
          </a:prstGeom>
        </p:spPr>
      </p:pic>
      <p:sp>
        <p:nvSpPr>
          <p:cNvPr id="6" name="文字方塊 5"/>
          <p:cNvSpPr txBox="1"/>
          <p:nvPr/>
        </p:nvSpPr>
        <p:spPr>
          <a:xfrm>
            <a:off x="9449229" y="1448524"/>
            <a:ext cx="1856674" cy="738664"/>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阿明，好耐无见啦，不如出嚟聚一聚，倾下偈啦。</a:t>
            </a:r>
            <a:endParaRPr lang="en-US" sz="1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751633" y="2885339"/>
            <a:ext cx="1880047" cy="95410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阿达！梗系好啦，我早两日喺社交平台上面搵到间食水烟嘅酒吧，不如试下！</a:t>
            </a:r>
            <a:endParaRPr lang="en-US" sz="14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7751632" y="4239609"/>
            <a:ext cx="1880047" cy="523220"/>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听讲水烟近来最潮，唔系唔试吓呀嘛</a:t>
            </a:r>
            <a:endParaRPr lang="en-US" sz="14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9502254" y="5079446"/>
            <a:ext cx="1893067" cy="523220"/>
          </a:xfrm>
          <a:prstGeom prst="rect">
            <a:avLst/>
          </a:prstGeom>
          <a:noFill/>
        </p:spPr>
        <p:txBody>
          <a:bodyPr wrap="square" rtlCol="0">
            <a:spAutoFit/>
          </a:bodyPr>
          <a:lstStyle/>
          <a:p>
            <a:r>
              <a:rPr lang="en-US" altLang="zh-TW" sz="1400" dirty="0">
                <a:latin typeface="微軟正黑體" panose="020B0604030504040204" pitchFamily="34" charset="-120"/>
                <a:ea typeface="微軟正黑體" panose="020B0604030504040204" pitchFamily="34" charset="-120"/>
              </a:rPr>
              <a:t>Um……</a:t>
            </a:r>
            <a:r>
              <a:rPr lang="zh-TW" altLang="en-US" sz="1400" dirty="0">
                <a:latin typeface="微軟正黑體" panose="020B0604030504040204" pitchFamily="34" charset="-120"/>
                <a:ea typeface="微軟正黑體" panose="020B0604030504040204" pitchFamily="34" charset="-120"/>
              </a:rPr>
              <a:t>等我谂谂先，再覆</a:t>
            </a:r>
            <a:endParaRPr lang="en-US" sz="1400" dirty="0">
              <a:latin typeface="微軟正黑體" panose="020B0604030504040204" pitchFamily="34" charset="-120"/>
              <a:ea typeface="微軟正黑體" panose="020B0604030504040204" pitchFamily="34" charset="-120"/>
            </a:endParaRPr>
          </a:p>
        </p:txBody>
      </p:sp>
      <p:pic>
        <p:nvPicPr>
          <p:cNvPr id="1035" name="Picture 11" descr="💯 Hundred Points Symbol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317" y="3741038"/>
            <a:ext cx="196817" cy="19681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 Smiling Face With Smiling Eyes Emoji | ^^ Emoji, Blush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50964" y="4239609"/>
            <a:ext cx="234170" cy="234170"/>
          </a:xfrm>
          <a:prstGeom prst="rect">
            <a:avLst/>
          </a:prstGeom>
          <a:noFill/>
          <a:extLst>
            <a:ext uri="{909E8E84-426E-40DD-AFC4-6F175D3DCCD1}">
              <a14:hiddenFill xmlns:a14="http://schemas.microsoft.com/office/drawing/2010/main">
                <a:solidFill>
                  <a:srgbClr val="FFFFFF"/>
                </a:solidFill>
              </a14:hiddenFill>
            </a:ext>
          </a:extLst>
        </p:spPr>
      </p:pic>
      <p:sp>
        <p:nvSpPr>
          <p:cNvPr id="13" name="笑臉 12"/>
          <p:cNvSpPr/>
          <p:nvPr/>
        </p:nvSpPr>
        <p:spPr>
          <a:xfrm>
            <a:off x="7884160" y="404356"/>
            <a:ext cx="345440" cy="345440"/>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內容版面配置區 2"/>
          <p:cNvSpPr>
            <a:spLocks noGrp="1"/>
          </p:cNvSpPr>
          <p:nvPr>
            <p:ph idx="1"/>
          </p:nvPr>
        </p:nvSpPr>
        <p:spPr/>
        <p:txBody>
          <a:bodyPr/>
          <a:lstStyle/>
          <a:p>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892974487"/>
              </p:ext>
            </p:extLst>
          </p:nvPr>
        </p:nvGraphicFramePr>
        <p:xfrm>
          <a:off x="3457688" y="491194"/>
          <a:ext cx="3705493" cy="5360868"/>
        </p:xfrm>
        <a:graphic>
          <a:graphicData uri="http://schemas.openxmlformats.org/presentationml/2006/ole">
            <mc:AlternateContent xmlns:mc="http://schemas.openxmlformats.org/markup-compatibility/2006">
              <mc:Choice xmlns:v="urn:schemas-microsoft-com:vml" Requires="v">
                <p:oleObj name="Acrobat Document" r:id="rId6" imgW="2771641" imgH="4009787" progId="AcroExch.Document.DC">
                  <p:embed/>
                </p:oleObj>
              </mc:Choice>
              <mc:Fallback>
                <p:oleObj name="Acrobat Document" r:id="rId6" imgW="2771641" imgH="4009787" progId="AcroExch.Document.DC">
                  <p:embed/>
                  <p:pic>
                    <p:nvPicPr>
                      <p:cNvPr id="4" name="物件 3"/>
                      <p:cNvPicPr/>
                      <p:nvPr/>
                    </p:nvPicPr>
                    <p:blipFill>
                      <a:blip r:embed="rId7"/>
                      <a:stretch>
                        <a:fillRect/>
                      </a:stretch>
                    </p:blipFill>
                    <p:spPr>
                      <a:xfrm>
                        <a:off x="3457688" y="491194"/>
                        <a:ext cx="3705493" cy="5360868"/>
                      </a:xfrm>
                      <a:prstGeom prst="rect">
                        <a:avLst/>
                      </a:prstGeom>
                    </p:spPr>
                  </p:pic>
                </p:oleObj>
              </mc:Fallback>
            </mc:AlternateContent>
          </a:graphicData>
        </a:graphic>
      </p:graphicFrame>
      <p:sp>
        <p:nvSpPr>
          <p:cNvPr id="11" name="圓角矩形圖說文字 10"/>
          <p:cNvSpPr/>
          <p:nvPr/>
        </p:nvSpPr>
        <p:spPr>
          <a:xfrm>
            <a:off x="267015" y="1365831"/>
            <a:ext cx="3190673" cy="3135388"/>
          </a:xfrm>
          <a:prstGeom prst="wedgeRoundRectCallout">
            <a:avLst>
              <a:gd name="adj1" fmla="val 62880"/>
              <a:gd name="adj2" fmla="val -4298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zh-TW" altLang="en-US" sz="1600" b="1" dirty="0">
                <a:solidFill>
                  <a:schemeClr val="tx1"/>
                </a:solidFill>
              </a:rPr>
              <a:t>今日去开旺角 </a:t>
            </a:r>
            <a:endParaRPr lang="en-US" altLang="zh-TW" sz="1600" b="1" dirty="0">
              <a:solidFill>
                <a:schemeClr val="tx1"/>
              </a:solidFill>
            </a:endParaRPr>
          </a:p>
          <a:p>
            <a:r>
              <a:rPr lang="zh-TW" altLang="en-US" sz="1600" b="1" dirty="0">
                <a:solidFill>
                  <a:schemeClr val="tx1"/>
                </a:solidFill>
              </a:rPr>
              <a:t>醒起有间前排几多</a:t>
            </a:r>
            <a:r>
              <a:rPr lang="en-US" sz="1600" b="1" dirty="0">
                <a:solidFill>
                  <a:schemeClr val="tx1"/>
                </a:solidFill>
              </a:rPr>
              <a:t>blogger </a:t>
            </a:r>
            <a:r>
              <a:rPr lang="zh-TW" altLang="en-US" sz="1600" b="1" dirty="0">
                <a:solidFill>
                  <a:schemeClr val="tx1"/>
                </a:solidFill>
              </a:rPr>
              <a:t>去左打卡既餐厅酒吧有</a:t>
            </a:r>
            <a:r>
              <a:rPr lang="en-US" sz="1600" b="1" dirty="0" err="1">
                <a:solidFill>
                  <a:schemeClr val="tx1"/>
                </a:solidFill>
              </a:rPr>
              <a:t>shi</a:t>
            </a:r>
            <a:r>
              <a:rPr lang="zh-TW" altLang="en-US" sz="1600" b="1" dirty="0">
                <a:solidFill>
                  <a:schemeClr val="tx1"/>
                </a:solidFill>
              </a:rPr>
              <a:t>食</a:t>
            </a:r>
            <a:endParaRPr lang="en-US" altLang="zh-TW" sz="1600" b="1" dirty="0">
              <a:solidFill>
                <a:schemeClr val="tx1"/>
              </a:solidFill>
            </a:endParaRPr>
          </a:p>
          <a:p>
            <a:endParaRPr lang="zh-TW" altLang="en-US" sz="1600" b="1" dirty="0">
              <a:solidFill>
                <a:schemeClr val="tx1"/>
              </a:solidFill>
            </a:endParaRPr>
          </a:p>
          <a:p>
            <a:r>
              <a:rPr lang="zh-TW" altLang="en-US" sz="1600" b="1" dirty="0">
                <a:solidFill>
                  <a:schemeClr val="tx1"/>
                </a:solidFill>
              </a:rPr>
              <a:t>睇佢哋啲相原本以为好大间</a:t>
            </a:r>
          </a:p>
          <a:p>
            <a:r>
              <a:rPr lang="zh-TW" altLang="en-US" sz="1600" b="1" dirty="0">
                <a:solidFill>
                  <a:schemeClr val="tx1"/>
                </a:solidFill>
              </a:rPr>
              <a:t>其实都细细地 但系五脏俱全</a:t>
            </a:r>
            <a:endParaRPr lang="en-US" altLang="zh-TW" sz="1600" b="1" dirty="0">
              <a:solidFill>
                <a:schemeClr val="tx1"/>
              </a:solidFill>
            </a:endParaRPr>
          </a:p>
          <a:p>
            <a:endParaRPr lang="en-US" sz="1600" b="1" dirty="0">
              <a:solidFill>
                <a:schemeClr val="tx1"/>
              </a:solidFill>
            </a:endParaRPr>
          </a:p>
          <a:p>
            <a:r>
              <a:rPr lang="zh-TW" altLang="en-US" sz="1600" b="1" dirty="0">
                <a:solidFill>
                  <a:schemeClr val="tx1"/>
                </a:solidFill>
              </a:rPr>
              <a:t>装修座位光线都好靓好舒服</a:t>
            </a:r>
            <a:endParaRPr lang="en-US" sz="1600" b="1" dirty="0">
              <a:solidFill>
                <a:schemeClr val="tx1"/>
              </a:solidFill>
            </a:endParaRPr>
          </a:p>
          <a:p>
            <a:endParaRPr lang="en-US" sz="1600" b="1" dirty="0">
              <a:solidFill>
                <a:schemeClr val="tx1"/>
              </a:solidFill>
            </a:endParaRPr>
          </a:p>
        </p:txBody>
      </p:sp>
    </p:spTree>
    <p:extLst>
      <p:ext uri="{BB962C8B-B14F-4D97-AF65-F5344CB8AC3E}">
        <p14:creationId xmlns:p14="http://schemas.microsoft.com/office/powerpoint/2010/main" val="8913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931090" y="0"/>
            <a:ext cx="8030191" cy="5330477"/>
          </a:xfrm>
          <a:prstGeom prst="rect">
            <a:avLst/>
          </a:prstGeom>
        </p:spPr>
      </p:pic>
      <p:sp>
        <p:nvSpPr>
          <p:cNvPr id="6" name="矩形 5"/>
          <p:cNvSpPr/>
          <p:nvPr/>
        </p:nvSpPr>
        <p:spPr>
          <a:xfrm>
            <a:off x="4485683" y="668904"/>
            <a:ext cx="4301446" cy="584775"/>
          </a:xfrm>
          <a:prstGeom prst="rect">
            <a:avLst/>
          </a:prstGeom>
        </p:spPr>
        <p:txBody>
          <a:bodyPr wrap="square">
            <a:spAutoFit/>
          </a:bodyPr>
          <a:lstStyle/>
          <a:p>
            <a:r>
              <a:rPr lang="zh-TW" altLang="en-US" sz="3200" b="1" dirty="0">
                <a:solidFill>
                  <a:srgbClr val="002060"/>
                </a:solidFill>
                <a:latin typeface="微軟正黑體" panose="020B0604030504040204" pitchFamily="34" charset="-120"/>
                <a:ea typeface="微軟正黑體" panose="020B0604030504040204" pitchFamily="34" charset="-120"/>
              </a:rPr>
              <a:t>想一想：</a:t>
            </a:r>
            <a:endParaRPr lang="zh-HK" altLang="en-US" sz="3200" b="1" dirty="0">
              <a:solidFill>
                <a:srgbClr val="00206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437366" y="1369511"/>
            <a:ext cx="6088394" cy="3477875"/>
          </a:xfrm>
          <a:prstGeom prst="rect">
            <a:avLst/>
          </a:prstGeom>
        </p:spPr>
        <p:txBody>
          <a:bodyPr wrap="square">
            <a:spAutoFit/>
          </a:bodyPr>
          <a:lstStyle/>
          <a:p>
            <a:pPr marL="457200" indent="-457200">
              <a:spcBef>
                <a:spcPts val="2400"/>
              </a:spcBef>
              <a:buAutoNum type="arabicPeriod"/>
            </a:pPr>
            <a:r>
              <a:rPr lang="zh-TW" altLang="en-US" sz="2400" dirty="0">
                <a:latin typeface="微軟正黑體" panose="020B0604030504040204" pitchFamily="34" charset="-120"/>
                <a:ea typeface="微軟正黑體" panose="020B0604030504040204" pitchFamily="34" charset="-120"/>
              </a:rPr>
              <a:t>你听／见过水烟吗</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在什么地方听</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见过？</a:t>
            </a:r>
            <a:endParaRPr lang="en-US" altLang="zh-TW" sz="2400" dirty="0">
              <a:latin typeface="微軟正黑體" panose="020B0604030504040204" pitchFamily="34" charset="-120"/>
              <a:ea typeface="微軟正黑體" panose="020B0604030504040204" pitchFamily="34" charset="-120"/>
            </a:endParaRPr>
          </a:p>
          <a:p>
            <a:pPr marL="457200" indent="-457200">
              <a:spcBef>
                <a:spcPts val="2400"/>
              </a:spcBef>
              <a:buAutoNum type="arabicPeriod"/>
            </a:pPr>
            <a:r>
              <a:rPr lang="zh-TW" altLang="en-US" sz="2400" dirty="0">
                <a:latin typeface="微軟正黑體" panose="020B0604030504040204" pitchFamily="34" charset="-120"/>
                <a:ea typeface="微軟正黑體" panose="020B0604030504040204" pitchFamily="34" charset="-120"/>
              </a:rPr>
              <a:t>水烟与传统香烟有什么分别？对健康一样有害吗？</a:t>
            </a:r>
            <a:endParaRPr lang="en-US" altLang="zh-TW" sz="2400" dirty="0">
              <a:latin typeface="微軟正黑體" panose="020B0604030504040204" pitchFamily="34" charset="-120"/>
              <a:ea typeface="微軟正黑體" panose="020B0604030504040204" pitchFamily="34" charset="-120"/>
            </a:endParaRPr>
          </a:p>
          <a:p>
            <a:pPr>
              <a:spcBef>
                <a:spcPts val="2400"/>
              </a:spcBef>
            </a:pPr>
            <a:r>
              <a:rPr lang="zh-HK" altLang="zh-HK" sz="3200" b="1" dirty="0">
                <a:solidFill>
                  <a:srgbClr val="002060"/>
                </a:solidFill>
                <a:latin typeface="微軟正黑體" panose="020B0604030504040204" pitchFamily="34" charset="-120"/>
                <a:ea typeface="微軟正黑體" panose="020B0604030504040204" pitchFamily="34" charset="-120"/>
              </a:rPr>
              <a:t>小组讨</a:t>
            </a:r>
            <a:r>
              <a:rPr lang="zh-TW" altLang="zh-HK" sz="3200" b="1" dirty="0">
                <a:solidFill>
                  <a:srgbClr val="002060"/>
                </a:solidFill>
                <a:latin typeface="微軟正黑體" panose="020B0604030504040204" pitchFamily="34" charset="-120"/>
                <a:ea typeface="微軟正黑體" panose="020B0604030504040204" pitchFamily="34" charset="-120"/>
              </a:rPr>
              <a:t>论</a:t>
            </a:r>
            <a:r>
              <a:rPr lang="zh-TW" altLang="en-US" sz="3200" b="1" dirty="0">
                <a:solidFill>
                  <a:srgbClr val="002060"/>
                </a:solidFill>
                <a:latin typeface="微軟正黑體" panose="020B0604030504040204" pitchFamily="34" charset="-120"/>
                <a:ea typeface="微軟正黑體" panose="020B0604030504040204" pitchFamily="34" charset="-120"/>
              </a:rPr>
              <a:t>：</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a:spcBef>
                <a:spcPts val="2400"/>
              </a:spcBef>
            </a:pPr>
            <a:r>
              <a:rPr lang="zh-TW" altLang="en-US" sz="2400" dirty="0">
                <a:latin typeface="微軟正黑體" panose="020B0604030504040204" pitchFamily="34" charset="-120"/>
                <a:ea typeface="微軟正黑體" panose="020B0604030504040204" pitchFamily="34" charset="-120"/>
              </a:rPr>
              <a:t>为什么会有人选择吸食水烟？</a:t>
            </a:r>
            <a:endParaRPr lang="en-US" altLang="zh-TW" sz="2400" dirty="0">
              <a:latin typeface="微軟正黑體" panose="020B0604030504040204" pitchFamily="34" charset="-120"/>
              <a:ea typeface="微軟正黑體" panose="020B0604030504040204" pitchFamily="34" charset="-120"/>
            </a:endParaRPr>
          </a:p>
          <a:p>
            <a:pPr marL="742950" indent="-742950">
              <a:buAutoNum type="arabicPeriod" startAt="2"/>
            </a:pPr>
            <a:endParaRPr lang="zh-HK" altLang="en-US" sz="32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9031794" y="6472977"/>
            <a:ext cx="1835596" cy="276999"/>
          </a:xfrm>
          <a:prstGeom prst="rect">
            <a:avLst/>
          </a:prstGeom>
          <a:noFill/>
        </p:spPr>
        <p:txBody>
          <a:bodyPr wrap="square" rtlCol="0">
            <a:spAutoFit/>
          </a:bodyPr>
          <a:lstStyle/>
          <a:p>
            <a:r>
              <a:rPr lang="en-US" altLang="zh-HK" sz="1200" dirty="0" err="1"/>
              <a:t>Image:freepik.com</a:t>
            </a:r>
            <a:endParaRPr lang="zh-HK" altLang="en-US" sz="1200" dirty="0"/>
          </a:p>
        </p:txBody>
      </p:sp>
      <p:sp>
        <p:nvSpPr>
          <p:cNvPr id="5" name="文字方塊 4">
            <a:extLst>
              <a:ext uri="{FF2B5EF4-FFF2-40B4-BE49-F238E27FC236}">
                <a16:creationId xmlns:a16="http://schemas.microsoft.com/office/drawing/2014/main" id="{44518C7C-746B-4FF1-9200-A6466F293615}"/>
              </a:ext>
            </a:extLst>
          </p:cNvPr>
          <p:cNvSpPr txBox="1"/>
          <p:nvPr/>
        </p:nvSpPr>
        <p:spPr>
          <a:xfrm>
            <a:off x="1849272" y="226019"/>
            <a:ext cx="6444104" cy="584775"/>
          </a:xfrm>
          <a:prstGeom prst="rect">
            <a:avLst/>
          </a:prstGeom>
          <a:noFill/>
        </p:spPr>
        <p:txBody>
          <a:bodyPr wrap="square" rtlCol="0">
            <a:spAutoFit/>
          </a:bodyPr>
          <a:lstStyle/>
          <a:p>
            <a:r>
              <a:rPr lang="zh-TW" altLang="en-US" sz="3200" dirty="0"/>
              <a:t>水烟</a:t>
            </a:r>
            <a:endParaRPr lang="zh-HK" altLang="en-US" sz="3200" dirty="0"/>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451" y="3453088"/>
            <a:ext cx="2448639" cy="2448639"/>
          </a:xfrm>
          <a:prstGeom prst="rect">
            <a:avLst/>
          </a:prstGeom>
        </p:spPr>
      </p:pic>
    </p:spTree>
    <p:extLst>
      <p:ext uri="{BB962C8B-B14F-4D97-AF65-F5344CB8AC3E}">
        <p14:creationId xmlns:p14="http://schemas.microsoft.com/office/powerpoint/2010/main" val="9924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FAD256-A22C-4D89-8752-C78DF9E95E11}"/>
              </a:ext>
            </a:extLst>
          </p:cNvPr>
          <p:cNvSpPr>
            <a:spLocks noGrp="1"/>
          </p:cNvSpPr>
          <p:nvPr>
            <p:ph type="title"/>
          </p:nvPr>
        </p:nvSpPr>
        <p:spPr/>
        <p:txBody>
          <a:bodyPr/>
          <a:lstStyle/>
          <a:p>
            <a:r>
              <a:rPr lang="zh-TW" altLang="en-US" dirty="0"/>
              <a:t>水烟的迷思</a:t>
            </a:r>
            <a:endParaRPr lang="zh-HK" altLang="en-US" dirty="0"/>
          </a:p>
        </p:txBody>
      </p:sp>
      <p:sp>
        <p:nvSpPr>
          <p:cNvPr id="3" name="內容版面配置區 2">
            <a:extLst>
              <a:ext uri="{FF2B5EF4-FFF2-40B4-BE49-F238E27FC236}">
                <a16:creationId xmlns:a16="http://schemas.microsoft.com/office/drawing/2014/main" id="{B6E714CC-6CF4-4473-9E29-5D51B134A950}"/>
              </a:ext>
            </a:extLst>
          </p:cNvPr>
          <p:cNvSpPr>
            <a:spLocks noGrp="1"/>
          </p:cNvSpPr>
          <p:nvPr>
            <p:ph idx="1"/>
          </p:nvPr>
        </p:nvSpPr>
        <p:spPr/>
        <p:txBody>
          <a:bodyPr/>
          <a:lstStyle/>
          <a:p>
            <a:endParaRPr lang="zh-HK" altLang="en-US"/>
          </a:p>
        </p:txBody>
      </p:sp>
      <p:sp>
        <p:nvSpPr>
          <p:cNvPr id="4" name="想法泡泡: 雲朵 3">
            <a:extLst>
              <a:ext uri="{FF2B5EF4-FFF2-40B4-BE49-F238E27FC236}">
                <a16:creationId xmlns:a16="http://schemas.microsoft.com/office/drawing/2014/main" id="{4E6590D0-9130-4492-A47E-4CDD0F812D31}"/>
              </a:ext>
            </a:extLst>
          </p:cNvPr>
          <p:cNvSpPr/>
          <p:nvPr/>
        </p:nvSpPr>
        <p:spPr>
          <a:xfrm>
            <a:off x="1554996" y="1698457"/>
            <a:ext cx="9082007" cy="4355024"/>
          </a:xfrm>
          <a:prstGeom prst="cloudCallout">
            <a:avLst>
              <a:gd name="adj1" fmla="val -54481"/>
              <a:gd name="adj2" fmla="val 6126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水烟不是烟草？</a:t>
            </a:r>
            <a:endParaRPr lang="en-US" altLang="zh-TW" sz="3600" dirty="0">
              <a:latin typeface="微軟正黑體" panose="020B0604030504040204" pitchFamily="34" charset="-120"/>
              <a:ea typeface="微軟正黑體" panose="020B0604030504040204" pitchFamily="34" charset="-120"/>
            </a:endParaRPr>
          </a:p>
          <a:p>
            <a:pPr algn="ctr"/>
            <a:endParaRPr lang="en-US" altLang="zh-HK"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水烟无害？</a:t>
            </a:r>
            <a:endParaRPr lang="en-US" altLang="zh-TW" sz="3600" dirty="0">
              <a:latin typeface="微軟正黑體" panose="020B0604030504040204" pitchFamily="34" charset="-120"/>
              <a:ea typeface="微軟正黑體" panose="020B0604030504040204" pitchFamily="34" charset="-120"/>
            </a:endParaRPr>
          </a:p>
          <a:p>
            <a:pPr algn="ctr"/>
            <a:endParaRPr lang="en-US" altLang="zh-HK"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吸食水烟是时尚的表现？</a:t>
            </a:r>
            <a:endParaRPr lang="zh-HK"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820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考考你</a:t>
            </a:r>
            <a:endParaRPr lang="en-US" dirty="0"/>
          </a:p>
        </p:txBody>
      </p:sp>
      <p:sp>
        <p:nvSpPr>
          <p:cNvPr id="3" name="內容版面配置區 2"/>
          <p:cNvSpPr>
            <a:spLocks noGrp="1"/>
          </p:cNvSpPr>
          <p:nvPr>
            <p:ph idx="1"/>
          </p:nvPr>
        </p:nvSpPr>
        <p:spPr>
          <a:xfrm>
            <a:off x="1451579" y="2015732"/>
            <a:ext cx="9603275" cy="4578797"/>
          </a:xfrm>
        </p:spPr>
        <p:txBody>
          <a:bodyPr>
            <a:noAutofit/>
          </a:bodyPr>
          <a:lstStyle/>
          <a:p>
            <a:r>
              <a:rPr lang="zh-TW" altLang="en-US" sz="2800" dirty="0"/>
              <a:t>试猜猜，</a:t>
            </a:r>
            <a:r>
              <a:rPr lang="zh-TW" altLang="en-US" sz="2800" b="1" dirty="0">
                <a:solidFill>
                  <a:srgbClr val="0070C0"/>
                </a:solidFill>
              </a:rPr>
              <a:t>吸食一小时水烟的烟雾吸入量是吸食一支烟多少倍？</a:t>
            </a:r>
            <a:r>
              <a:rPr lang="zh-TW" altLang="en-US" sz="2800" dirty="0"/>
              <a:t>以及</a:t>
            </a:r>
            <a:r>
              <a:rPr lang="zh-TW" altLang="en-US" sz="2800" b="1" dirty="0">
                <a:solidFill>
                  <a:schemeClr val="accent3">
                    <a:lumMod val="75000"/>
                  </a:schemeClr>
                </a:solidFill>
              </a:rPr>
              <a:t>吸食后身体的一氧化碳水平是一支烟的多少倍？</a:t>
            </a:r>
            <a:endParaRPr lang="en-US" altLang="zh-TW" sz="2800" b="1" dirty="0">
              <a:solidFill>
                <a:schemeClr val="accent3">
                  <a:lumMod val="75000"/>
                </a:schemeClr>
              </a:solidFill>
            </a:endParaRPr>
          </a:p>
          <a:p>
            <a:pPr lvl="1"/>
            <a:r>
              <a:rPr lang="en-US" altLang="zh-TW" sz="2400" b="1" dirty="0"/>
              <a:t>A. </a:t>
            </a:r>
            <a:r>
              <a:rPr lang="zh-TW" altLang="en-US" sz="2400" b="1" dirty="0"/>
              <a:t>与吸食香烟相同</a:t>
            </a:r>
            <a:endParaRPr lang="en-US" altLang="zh-TW" sz="2400" b="1" dirty="0"/>
          </a:p>
          <a:p>
            <a:pPr lvl="1"/>
            <a:r>
              <a:rPr lang="en-US" altLang="zh-TW" sz="2400" b="1" dirty="0"/>
              <a:t>B. </a:t>
            </a:r>
            <a:r>
              <a:rPr lang="en-US" altLang="zh-TW" sz="2400" b="1" dirty="0">
                <a:solidFill>
                  <a:srgbClr val="0070C0"/>
                </a:solidFill>
              </a:rPr>
              <a:t>5</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2</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altLang="zh-TW" sz="2400" b="1" dirty="0"/>
              <a:t>C. </a:t>
            </a:r>
            <a:r>
              <a:rPr lang="en-US" altLang="zh-TW" sz="2400" b="1" dirty="0">
                <a:solidFill>
                  <a:srgbClr val="0070C0"/>
                </a:solidFill>
              </a:rPr>
              <a:t>10</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2</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altLang="zh-TW" sz="2400" b="1" dirty="0"/>
              <a:t>D. </a:t>
            </a:r>
            <a:r>
              <a:rPr lang="en-US" altLang="zh-TW" sz="2400" b="1" dirty="0">
                <a:solidFill>
                  <a:srgbClr val="0070C0"/>
                </a:solidFill>
              </a:rPr>
              <a:t>100</a:t>
            </a:r>
            <a:r>
              <a:rPr lang="zh-TW" altLang="en-US" sz="2400" b="1" dirty="0">
                <a:solidFill>
                  <a:srgbClr val="0070C0"/>
                </a:solidFill>
              </a:rPr>
              <a:t>倍</a:t>
            </a:r>
            <a:r>
              <a:rPr lang="zh-TW" altLang="en-US" sz="2400" b="1" dirty="0"/>
              <a:t>；</a:t>
            </a:r>
            <a:r>
              <a:rPr lang="en-US" altLang="zh-TW" sz="2400" b="1" dirty="0">
                <a:solidFill>
                  <a:schemeClr val="accent3">
                    <a:lumMod val="75000"/>
                  </a:schemeClr>
                </a:solidFill>
              </a:rPr>
              <a:t>5</a:t>
            </a:r>
            <a:r>
              <a:rPr lang="zh-TW" altLang="en-US" sz="2400" b="1" dirty="0">
                <a:solidFill>
                  <a:schemeClr val="accent3">
                    <a:lumMod val="75000"/>
                  </a:schemeClr>
                </a:solidFill>
              </a:rPr>
              <a:t>倍</a:t>
            </a:r>
            <a:endParaRPr lang="en-US" altLang="zh-TW" sz="2400" b="1" dirty="0">
              <a:solidFill>
                <a:schemeClr val="accent3">
                  <a:lumMod val="75000"/>
                </a:schemeClr>
              </a:solidFill>
            </a:endParaRPr>
          </a:p>
          <a:p>
            <a:pPr lvl="1"/>
            <a:r>
              <a:rPr lang="en-US" sz="2400" b="1" dirty="0"/>
              <a:t>E. </a:t>
            </a:r>
            <a:r>
              <a:rPr lang="zh-TW" altLang="en-US" sz="2400" b="1" dirty="0"/>
              <a:t>水烟不含任何有害物质</a:t>
            </a:r>
            <a:endParaRPr lang="en-US" sz="2400" b="1" dirty="0"/>
          </a:p>
        </p:txBody>
      </p:sp>
    </p:spTree>
    <p:extLst>
      <p:ext uri="{BB962C8B-B14F-4D97-AF65-F5344CB8AC3E}">
        <p14:creationId xmlns:p14="http://schemas.microsoft.com/office/powerpoint/2010/main" val="260005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答案：</a:t>
            </a:r>
            <a:r>
              <a:rPr lang="en-US" altLang="zh-TW" dirty="0"/>
              <a:t>D</a:t>
            </a:r>
            <a:endParaRPr lang="en-US" dirty="0"/>
          </a:p>
        </p:txBody>
      </p:sp>
      <p:sp>
        <p:nvSpPr>
          <p:cNvPr id="3" name="內容版面配置區 2"/>
          <p:cNvSpPr>
            <a:spLocks noGrp="1"/>
          </p:cNvSpPr>
          <p:nvPr>
            <p:ph idx="1"/>
          </p:nvPr>
        </p:nvSpPr>
        <p:spPr/>
        <p:txBody>
          <a:bodyPr>
            <a:normAutofit/>
          </a:bodyPr>
          <a:lstStyle/>
          <a:p>
            <a:r>
              <a:rPr lang="zh-TW" altLang="en-US" sz="3600" dirty="0"/>
              <a:t>研究发现吸食一小时水烟涉及的烟雾吸入量是吸食一支烟的</a:t>
            </a:r>
            <a:r>
              <a:rPr lang="en-US" altLang="zh-TW" sz="3600" dirty="0">
                <a:solidFill>
                  <a:srgbClr val="FF0000"/>
                </a:solidFill>
              </a:rPr>
              <a:t>100</a:t>
            </a:r>
            <a:r>
              <a:rPr lang="zh-TW" altLang="en-US" sz="3600" dirty="0">
                <a:solidFill>
                  <a:srgbClr val="FF0000"/>
                </a:solidFill>
              </a:rPr>
              <a:t>至</a:t>
            </a:r>
            <a:r>
              <a:rPr lang="en-US" altLang="zh-TW" sz="3600" dirty="0">
                <a:solidFill>
                  <a:srgbClr val="FF0000"/>
                </a:solidFill>
              </a:rPr>
              <a:t>200</a:t>
            </a:r>
            <a:r>
              <a:rPr lang="zh-TW" altLang="en-US" sz="3600" dirty="0">
                <a:solidFill>
                  <a:srgbClr val="FF0000"/>
                </a:solidFill>
              </a:rPr>
              <a:t>倍</a:t>
            </a:r>
            <a:r>
              <a:rPr lang="zh-TW" altLang="en-US" sz="3600" dirty="0"/>
              <a:t>，吸食后身体的一氧化碳水平也是一支烟所导致的至少</a:t>
            </a:r>
            <a:r>
              <a:rPr lang="en-US" altLang="zh-TW" sz="3600" dirty="0">
                <a:solidFill>
                  <a:srgbClr val="FF0000"/>
                </a:solidFill>
              </a:rPr>
              <a:t>4</a:t>
            </a:r>
            <a:r>
              <a:rPr lang="zh-TW" altLang="en-US" sz="3600" dirty="0">
                <a:solidFill>
                  <a:srgbClr val="FF0000"/>
                </a:solidFill>
              </a:rPr>
              <a:t>至</a:t>
            </a:r>
            <a:r>
              <a:rPr lang="en-US" altLang="zh-TW" sz="3600" dirty="0">
                <a:solidFill>
                  <a:srgbClr val="FF0000"/>
                </a:solidFill>
              </a:rPr>
              <a:t>5</a:t>
            </a:r>
            <a:r>
              <a:rPr lang="zh-TW" altLang="en-US" sz="3600" dirty="0">
                <a:solidFill>
                  <a:srgbClr val="FF0000"/>
                </a:solidFill>
              </a:rPr>
              <a:t>倍</a:t>
            </a:r>
            <a:r>
              <a:rPr lang="zh-TW" altLang="en-US" sz="3600" dirty="0"/>
              <a:t>。</a:t>
            </a:r>
          </a:p>
          <a:p>
            <a:endParaRPr lang="en-US" sz="3600" dirty="0"/>
          </a:p>
        </p:txBody>
      </p:sp>
    </p:spTree>
    <p:extLst>
      <p:ext uri="{BB962C8B-B14F-4D97-AF65-F5344CB8AC3E}">
        <p14:creationId xmlns:p14="http://schemas.microsoft.com/office/powerpoint/2010/main" val="42769543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D1BFC-E408-42AD-9836-FFEED303EFAE}">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2.xml><?xml version="1.0" encoding="utf-8"?>
<ds:datastoreItem xmlns:ds="http://schemas.openxmlformats.org/officeDocument/2006/customXml" ds:itemID="{0F3D75A0-9FEC-47C2-B2A1-FF2590BFB1D5}">
  <ds:schemaRefs>
    <ds:schemaRef ds:uri="http://schemas.microsoft.com/sharepoint/v3/contenttype/forms"/>
  </ds:schemaRefs>
</ds:datastoreItem>
</file>

<file path=customXml/itemProps3.xml><?xml version="1.0" encoding="utf-8"?>
<ds:datastoreItem xmlns:ds="http://schemas.openxmlformats.org/officeDocument/2006/customXml" ds:itemID="{17536D6D-D935-49FC-BC6B-8C3D57D58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TM10001114[[fn=圖庫]]</Template>
  <TotalTime>3134</TotalTime>
  <Words>3202</Words>
  <Application>Microsoft Office PowerPoint</Application>
  <PresentationFormat>Widescreen</PresentationFormat>
  <Paragraphs>184</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Gallery</vt:lpstr>
      <vt:lpstr>生活事件事例： 「水烟无害？」</vt:lpstr>
      <vt:lpstr>学习重点</vt:lpstr>
      <vt:lpstr>你有听过／加入这些社交平台的「关注组」吗？</vt:lpstr>
      <vt:lpstr>你有遇过可疑、不寻常或宣扬不良资讯的「关注组」吗？</vt:lpstr>
      <vt:lpstr>情境题</vt:lpstr>
      <vt:lpstr>PowerPoint Presentation</vt:lpstr>
      <vt:lpstr>水烟的迷思</vt:lpstr>
      <vt:lpstr>考考你</vt:lpstr>
      <vt:lpstr>答案：D</vt:lpstr>
      <vt:lpstr>水烟真相大解构</vt:lpstr>
      <vt:lpstr>水烟真相大解构</vt:lpstr>
      <vt:lpstr>水烟陷阱</vt:lpstr>
      <vt:lpstr>水烟陷阱</vt:lpstr>
      <vt:lpstr>水烟陷阱</vt:lpstr>
      <vt:lpstr>PowerPoint Presentation</vt:lpstr>
      <vt:lpstr>水烟陷阱</vt:lpstr>
      <vt:lpstr>香港的情况</vt:lpstr>
      <vt:lpstr>PowerPoint Presentation</vt:lpstr>
      <vt:lpstr>接触水烟的渠道</vt:lpstr>
      <vt:lpstr>水烟对健康的影响 </vt:lpstr>
      <vt:lpstr>考考你</vt:lpstr>
      <vt:lpstr>水烟对健康的影响</vt:lpstr>
      <vt:lpstr>吸食水烟令皮肤变差</vt:lpstr>
      <vt:lpstr>再想想，你会如何回应这个情境？</vt:lpstr>
      <vt:lpstr>抗烟三式锦囊</vt:lpstr>
      <vt:lpstr>PowerPoint Presentation</vt:lpstr>
      <vt:lpstr>PowerPoint Presentation</vt:lpstr>
      <vt:lpstr>PowerPoint Presentation</vt:lpstr>
      <vt:lpstr>「法例你要知」 世界卫生组织的建议及香港的法例</vt:lpstr>
      <vt:lpstr>总结</vt:lpstr>
      <vt:lpstr>资料来源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「關注水煙」</dc:title>
  <dc:creator>MAN, Shi-chun</dc:creator>
  <cp:lastModifiedBy>MAN, Shi-chun</cp:lastModifiedBy>
  <cp:revision>142</cp:revision>
  <cp:lastPrinted>2021-11-08T02:37:29Z</cp:lastPrinted>
  <dcterms:created xsi:type="dcterms:W3CDTF">2021-09-03T03:10:51Z</dcterms:created>
  <dcterms:modified xsi:type="dcterms:W3CDTF">2026-01-28T07:31:33Z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