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4"/>
  </p:sldMasterIdLst>
  <p:notesMasterIdLst>
    <p:notesMasterId r:id="rId19"/>
  </p:notesMasterIdLst>
  <p:sldIdLst>
    <p:sldId id="256" r:id="rId5"/>
    <p:sldId id="257" r:id="rId6"/>
    <p:sldId id="279" r:id="rId7"/>
    <p:sldId id="267" r:id="rId8"/>
    <p:sldId id="269" r:id="rId9"/>
    <p:sldId id="276" r:id="rId10"/>
    <p:sldId id="271" r:id="rId11"/>
    <p:sldId id="274" r:id="rId12"/>
    <p:sldId id="259" r:id="rId13"/>
    <p:sldId id="281" r:id="rId14"/>
    <p:sldId id="272" r:id="rId15"/>
    <p:sldId id="262" r:id="rId16"/>
    <p:sldId id="26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557A6-25B3-2618-40D7-82B302C167CA}" v="232" dt="2021-04-22T08:38:18.531"/>
    <p1510:client id="{61B79531-6CA1-5621-D064-34696A3A5DB9}" v="126" dt="2021-05-11T06:10:23.257"/>
    <p1510:client id="{6A053D40-47B8-183E-B1EA-30CE6D3BB652}" v="47" dt="2021-04-27T06:36:21.927"/>
    <p1510:client id="{84887DF9-96C9-CE72-701F-7C9DFE5EF244}" v="32" dt="2021-04-27T04:15:23.635"/>
    <p1510:client id="{D7FCC09F-F0BF-0000-96D4-B420E16EF452}" v="7" dt="2021-04-23T07:29:34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5" autoAdjust="0"/>
    <p:restoredTop sz="69008" autoAdjust="0"/>
  </p:normalViewPr>
  <p:slideViewPr>
    <p:cSldViewPr snapToGrid="0">
      <p:cViewPr varScale="1">
        <p:scale>
          <a:sx n="78" d="100"/>
          <a:sy n="78" d="100"/>
        </p:scale>
        <p:origin x="24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关爱地球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责任感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环保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关爱地球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责任感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环保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关爱地球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责任感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环保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关爱地球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责任感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环保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关爱地球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责任感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环保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环保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责任感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关爱地球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环保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责任感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关爱地球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环保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责任感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关爱地球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环保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责任感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关爱地球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环保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责任感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关爱地球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9329-37C6-465B-8AFF-E61C0377DD64}" type="datetimeFigureOut">
              <a:rPr lang="zh-HK" altLang="en-US" smtClean="0"/>
              <a:t>5/1/2026</a:t>
            </a:fld>
            <a:endParaRPr lang="zh-HK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FE6A0-A4B0-49EF-8D65-C7E57D413E2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55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packing-organic-food-into-eco-bag_9176173.htm#page=1&amp;query=zero%20waste&amp;position=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hopping-bags-supermarket-basket-box-with-grocery_12024171.htm#page=2&amp;query=reduce&amp;position=2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recycle-logo-trash-bins_2533029.htm#page=2&amp;query=reduce&amp;position=2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packing-organic-food-into-eco-bag_9176173.htm#page=1&amp;query=zero%20waste&amp;position=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set-icons-dishes-from-quail-hen-eggs-with-vegetables-mushrooms-greenery-isolated-illustration_6852122.ht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packing-organic-food-into-eco-bag_9176173.htm#page=1&amp;query=zero%20waste&amp;position=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set-icons-dishes-from-quail-hen-eggs-with-vegetables-mushrooms-greenery-isolated-illustration_6852122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oy-getting-food-canteen_4951774.htm#page=1&amp;query=school%20lunch&amp;position=9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oy-getting-food-canteen_4951774.htm#page=1&amp;query=school%20lunch&amp;position=9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garbage-recycling-green-eco-friendly-service-symbol-processing-facilities-2-cartoon-style-banne_4188539.htm#page=2&amp;query=food+recycle&amp;position=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https://www.freepik.com/free-vector/people-packing-organic-food-into-eco-bag_9176173.htm#page=1&amp;query=zero%20waste&amp;position=3</a:t>
            </a:r>
            <a:endParaRPr lang="en-US" altLang="zh-HK" sz="1200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5198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参考答案，或其他可行做法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r>
              <a:rPr lang="zh-TW" altLang="en-US" dirty="0"/>
              <a:t>试以惜食的想法，改变以上做法 </a:t>
            </a:r>
            <a:r>
              <a:rPr lang="en-US" altLang="zh-TW" dirty="0"/>
              <a:t>(</a:t>
            </a:r>
            <a:r>
              <a:rPr lang="zh-TW" altLang="en-US" dirty="0"/>
              <a:t>方式不限 </a:t>
            </a:r>
            <a:r>
              <a:rPr lang="en-US" altLang="zh-TW" dirty="0"/>
              <a:t>- </a:t>
            </a:r>
            <a:r>
              <a:rPr lang="zh-TW" altLang="en-US" dirty="0"/>
              <a:t>改写、口述分享、绘画亦可</a:t>
            </a:r>
            <a:r>
              <a:rPr lang="en-US" altLang="zh-TW" dirty="0"/>
              <a:t>):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生日会准备足够的食物便好了，最重要是有家人和朋友陪伴。如果有剩余的食物，会尽量带回家中或转赠其他人。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家人每天</a:t>
            </a:r>
            <a:r>
              <a:rPr lang="zh-TW" altLang="en-US" sz="12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煮适量的食物</a:t>
            </a: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就够了，</a:t>
            </a:r>
            <a:r>
              <a:rPr lang="zh-TW" altLang="en-US" sz="12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吃不完也应该尽量保留食物，留待第二天吃</a:t>
            </a: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12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快要吃晚饭，为了不想浪费食物，我不应再吃零食。面对太多剩余食物，</a:t>
            </a:r>
            <a:r>
              <a:rPr lang="zh-TW" altLang="en-US" sz="12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家人都没有办法处理的，最后都只是送往堆填区造成废物。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95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参考答案，或其他可行做法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r>
              <a:rPr lang="zh-TW" altLang="en-US" dirty="0"/>
              <a:t>试以惜食的想法，改写以上的做法</a:t>
            </a:r>
            <a:r>
              <a:rPr lang="en-US" altLang="zh-TW" dirty="0"/>
              <a:t>: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生日会准备足够的食物便好了，最重要是家人和朋友的陪伴。如果有剩余的食物，会尽量带回家中或转赠其他人。</a:t>
            </a:r>
            <a:endParaRPr lang="en-US" altLang="zh-TW" dirty="0"/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自助餐虽然有圣诞气氛，但到餐厅点餐或在家中进食圣诞大餐也可以有圣诞气氛，还可以节省金钱呢</a:t>
            </a:r>
            <a:r>
              <a:rPr lang="en-US" altLang="zh-TW" dirty="0"/>
              <a:t>!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  学校的午膳饭盒虽然没有新意，味道清淡，但营养均衡，对身体有益。吃一口便算太浪费食物了，也浪费了农夫的心血和大自然的资源。</a:t>
            </a:r>
            <a:endParaRPr lang="en-US" altLang="zh-TW" dirty="0"/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05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ＭＳ Ｐゴシック"/>
              </a:rPr>
              <a:t>教师可分享以下</a:t>
            </a:r>
            <a:r>
              <a:rPr lang="zh-TW" altLang="en-US" dirty="0">
                <a:ea typeface="+mn-ea"/>
              </a:rPr>
              <a:t>减少厨余的例子</a:t>
            </a:r>
            <a:r>
              <a:rPr lang="en-US" altLang="zh-TW" dirty="0">
                <a:ea typeface="ＭＳ Ｐゴシック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鼓励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zh-TW" altLang="en-US" dirty="0"/>
              <a:t>三思而买，或预先检查家中已有食物，以免购买过量或重复的食物，造成浪费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尝试利用「菜头菜尾」创造第二碟菜式，例如</a:t>
            </a:r>
            <a:r>
              <a:rPr lang="en-US" altLang="zh-TW" dirty="0"/>
              <a:t>:</a:t>
            </a:r>
            <a:r>
              <a:rPr lang="zh-TW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鱼骨、虾头用来滚汤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煲汤后的瘦肉制成猪肉松或碗仔翅</a:t>
            </a:r>
            <a:r>
              <a:rPr lang="en-US" altLang="zh-TW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过剩的熟香蕉可储放于冰格，再制作奶昔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柑橘的果皮经晒干后，用来煮糖水、煲粥。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鼓励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按进食份量而煮食，</a:t>
            </a:r>
            <a:r>
              <a:rPr lang="zh-TW" altLang="en-US" dirty="0"/>
              <a:t>用餐时一点不剩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出外进食避免眼阔肚窄，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吃多少、</a:t>
            </a:r>
            <a:r>
              <a:rPr lang="zh-TW" altLang="en-US" dirty="0"/>
              <a:t>点多少。在外用餐若吃不完，携带空便当盒外带食物回家，减少浪费。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教师可按情况把延伸问题转变成延伸活动，例如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请小四至小六学生与家人一起构思</a:t>
            </a:r>
            <a:r>
              <a:rPr lang="zh-TW" altLang="en-US" dirty="0"/>
              <a:t>利用「菜头菜尾」创造第二碟菜式，拍摄短片或稍后与同学分享</a:t>
            </a:r>
            <a:r>
              <a:rPr lang="en-US" altLang="zh-TW" dirty="0"/>
              <a:t>; </a:t>
            </a:r>
            <a:r>
              <a:rPr lang="zh-TW" altLang="en-US" dirty="0"/>
              <a:t>利用厨余自制天然清洁剂或肥料，回馈校园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请小一至小三学生一起 跟大嘥鬼唱歌  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https://www.youtube.com/watch?v=GGj3lrXGwq0   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别做浪费鬼　惜食为香港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设计及创作海报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小故事，推广「惜食」信息。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r>
              <a:rPr lang="en-US" altLang="zh-HK" sz="1200" dirty="0">
                <a:hlinkClick r:id="rId3"/>
              </a:rPr>
              <a:t>https://www.freepik.com/free-vector/shopping-bags-supermarket-basket-box-with-grocery_12024171.htm#page=2&amp;query=reduce&amp;position=23</a:t>
            </a:r>
            <a:endParaRPr lang="en-US" altLang="zh-HK" sz="1200" dirty="0"/>
          </a:p>
          <a:p>
            <a:endParaRPr lang="zh-HK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ＭＳ Ｐゴシック"/>
              </a:rPr>
              <a:t>参考资料来源</a:t>
            </a:r>
            <a:r>
              <a:rPr lang="en-US" altLang="zh-TW" dirty="0">
                <a:ea typeface="ＭＳ Ｐゴシック"/>
              </a:rPr>
              <a:t>: https://www.foodwisehk.gov.hk/zh-hk/resources.php#tips-of-the-week</a:t>
            </a:r>
            <a:endParaRPr lang="en-US" altLang="zh-HK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ea typeface="ＭＳ Ｐゴシック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5123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https://www.freepik.com/free-photo/recycle-logo-trash-bins_2533029.htm#page=2&amp;query=reduce&amp;position=25</a:t>
            </a:r>
            <a:endParaRPr lang="en-US" altLang="zh-HK" sz="1200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8349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636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39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初小版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讨论问题旨在引起学生学习动机，把学习重点集中在环保及价值观教育的方向。教师可因应学生需要</a:t>
            </a:r>
            <a:r>
              <a:rPr lang="en-US" altLang="zh-TW" dirty="0"/>
              <a:t>/</a:t>
            </a:r>
            <a:r>
              <a:rPr lang="zh-TW" altLang="en-US" dirty="0"/>
              <a:t>特质调适问题。</a:t>
            </a:r>
          </a:p>
          <a:p>
            <a:endParaRPr lang="en-US" altLang="zh-TW" dirty="0"/>
          </a:p>
          <a:p>
            <a:r>
              <a:rPr lang="zh-TW" altLang="en-US" dirty="0"/>
              <a:t>建议答案</a:t>
            </a:r>
            <a:r>
              <a:rPr lang="en-US" altLang="zh-TW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以上的做法会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浪费食物，浪费农夫的心血，浪费大自然的资源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更严重的是，大部分厨余会被弃置于堆填区。过多厨余造成大量固体废物，不但令堆填区不胜负荷，处理厨余时亦会产生气味、污水及温室气体。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可适切进一步引导学生思考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(1)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「想要」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「需要」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及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让学生思考食物背后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从生产、运输、销售、烹调和弃置处理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默默付出的那些人，带出以正确、感恩的态度珍惜食物。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(3)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生日和节日的意义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学懂珍惜生命、家人、朋友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感恩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亲友同在、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家人团聚时的欢乐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200" dirty="0">
                <a:hlinkClick r:id="rId4"/>
              </a:rPr>
              <a:t>https://www.freepik.com/free-vector/set-icons-dishes-from-quail-hen-eggs-with-vegetables-mushrooms-greenery-isolated-illustration_6852122.htm</a:t>
            </a:r>
            <a:endParaRPr lang="en-US" altLang="zh-HK" sz="12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19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高小版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讨论问题旨在引起学生学习动机，把学习重点集中在环保及价值观教育的方向。教师可因应学生需要</a:t>
            </a:r>
            <a:r>
              <a:rPr lang="en-US" altLang="zh-TW" dirty="0"/>
              <a:t>/</a:t>
            </a:r>
            <a:r>
              <a:rPr lang="zh-TW" altLang="en-US" dirty="0"/>
              <a:t>特质调适问题。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建议答案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zh-TW" altLang="en-US" dirty="0"/>
              <a:t>     以上的做法会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浪费食物，浪费农夫的心血，浪费大自然的资源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aseline="0" dirty="0"/>
              <a:t>     更严重的是，大部分厨余会被弃置于堆填区。</a:t>
            </a:r>
            <a:r>
              <a:rPr lang="zh-TW" altLang="en-US" dirty="0"/>
              <a:t>过多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厨余造成大量固体废物，不但令堆填区不胜负荷，</a:t>
            </a:r>
            <a:r>
              <a:rPr lang="zh-TW" altLang="en-US" dirty="0"/>
              <a:t>处理厨余时亦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会产生气味、污水及温室气体。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可适时进一步引导学生思考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(1)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「想要」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「需要」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及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让学生思考食物背后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从生产、运输、销售、烹调和弃置处理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默默付出的那些人，带出以正确、感恩的态度珍惜食物。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生日和节日的意义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学懂珍惜生命、家人、朋友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感恩亲友同在、享受天伦之乐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200" dirty="0">
                <a:hlinkClick r:id="rId4"/>
              </a:rPr>
              <a:t>https://www.freepik.com/free-vector/set-icons-dishes-from-quail-hen-eggs-with-vegetables-mushrooms-greenery-isolated-illustration_6852122.htm</a:t>
            </a:r>
            <a:endParaRPr lang="en-US" altLang="zh-HK" sz="12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2505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观看影片后进行反思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zh-TW" altLang="zh-HK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影片名称：</a:t>
            </a:r>
            <a:r>
              <a:rPr lang="zh-TW" altLang="en-US" dirty="0"/>
              <a:t>教育多媒体</a:t>
            </a:r>
            <a:r>
              <a:rPr lang="en-US" altLang="zh-TW" dirty="0"/>
              <a:t>《</a:t>
            </a:r>
            <a:r>
              <a:rPr lang="zh-TW" altLang="en-US" dirty="0"/>
              <a:t>救救地球──惜食减厨余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dirty="0"/>
              <a:t>(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–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址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: </a:t>
            </a:r>
            <a:r>
              <a:rPr lang="en-US" altLang="zh-HK" sz="1050" kern="1200" dirty="0">
                <a:solidFill>
                  <a:schemeClr val="tx1"/>
                </a:solidFill>
                <a:effectLst/>
                <a:cs typeface="+mn-cs"/>
              </a:rPr>
              <a:t>https://emm.edcity.hk/media/%E6%95%91%E6%95%91%E5%9C%B0%E7%90%83%E2%94%80%E2%94%80%E6%83%9C%E9%A3%9F%E6%B8%9B%E5%BB%9A%E9%A4%98/0_gw7fhht1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播放完毕后向学生提出反思问题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761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ＭＳ Ｐゴシック"/>
              </a:rPr>
              <a:t>(</a:t>
            </a:r>
            <a:r>
              <a:rPr lang="zh-TW" altLang="en-US" dirty="0">
                <a:ea typeface="ＭＳ Ｐゴシック"/>
              </a:rPr>
              <a:t>初小版</a:t>
            </a:r>
            <a:r>
              <a:rPr lang="en-US" altLang="zh-TW" dirty="0">
                <a:ea typeface="ＭＳ Ｐゴシック"/>
              </a:rPr>
              <a:t>)</a:t>
            </a:r>
            <a:endParaRPr lang="en-US" altLang="ja-JP" dirty="0">
              <a:ea typeface="ＭＳ Ｐゴシック"/>
            </a:endParaRPr>
          </a:p>
          <a:p>
            <a:r>
              <a:rPr lang="ja-JP" altLang="en-US" dirty="0">
                <a:ea typeface="ＭＳ Ｐゴシック"/>
              </a:rPr>
              <a:t>学生可以</a:t>
            </a:r>
            <a:r>
              <a:rPr lang="zh-TW" altLang="en-US" dirty="0">
                <a:ea typeface="ＭＳ Ｐゴシック"/>
              </a:rPr>
              <a:t>两人</a:t>
            </a:r>
            <a:r>
              <a:rPr lang="ja-JP" altLang="en-US" dirty="0">
                <a:ea typeface="ＭＳ Ｐゴシック"/>
              </a:rPr>
              <a:t>一组进行讨论</a:t>
            </a:r>
            <a:r>
              <a:rPr lang="zh-TW" altLang="en-US" dirty="0">
                <a:ea typeface="ＭＳ Ｐゴシック"/>
              </a:rPr>
              <a:t>后</a:t>
            </a:r>
            <a:r>
              <a:rPr lang="zh-TW" altLang="en-US" dirty="0">
                <a:ea typeface="+mn-ea"/>
              </a:rPr>
              <a:t>，</a:t>
            </a:r>
            <a:r>
              <a:rPr lang="ja-JP" altLang="en-US" dirty="0">
                <a:ea typeface="ＭＳ Ｐゴシック"/>
              </a:rPr>
              <a:t>自由作答。</a:t>
            </a:r>
            <a:endParaRPr lang="en-US" altLang="ja-JP" dirty="0"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教师角色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以上面播放的片段，让学生从视觉上看到学生每天产生大量厨余，引起学生对厨余问题的关注。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引导学生从学校和家居两方面思考产生大量厨余的原因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例如在校学生因为个人喜好而吃剩饭盒内的食物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学生胃口太小，而饭菜太多。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在家因为预备的食物太多，购买食材太多、囤积后食物过期变坏等。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请学生反思自己吃剩食物时，有没有考虑到对环境造成的污染和影响。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目的让学生明白人们可能遗忘了饮食与个人、他人、动物和环境的关系，忽略自己浪费的行为，会对环境带来伤害。之后再让学生思考每人都应承担对保护环境的责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任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教师可从学生的角色、家长的角色，以及学校的角色，引导学生理解大家在浪费食物问题上都需要负上责任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https://www.freepik.com/free-vector/boy-getting-food-canteen_4951774.htm#page=1&amp;query=school%20lunch&amp;position=99</a:t>
            </a:r>
            <a:endParaRPr lang="en-US" altLang="zh-H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1188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ea typeface="ＭＳ Ｐゴシック"/>
              </a:rPr>
              <a:t>(</a:t>
            </a:r>
            <a:r>
              <a:rPr lang="zh-TW" altLang="en-US" dirty="0">
                <a:ea typeface="ＭＳ Ｐゴシック"/>
              </a:rPr>
              <a:t>高小版</a:t>
            </a:r>
            <a:r>
              <a:rPr lang="en-US" altLang="zh-TW" dirty="0">
                <a:ea typeface="ＭＳ Ｐゴシック"/>
              </a:rPr>
              <a:t>)</a:t>
            </a:r>
          </a:p>
          <a:p>
            <a:r>
              <a:rPr lang="ja-JP" altLang="en-US" dirty="0">
                <a:ea typeface="ＭＳ Ｐゴシック"/>
              </a:rPr>
              <a:t>学生可以</a:t>
            </a:r>
            <a:r>
              <a:rPr lang="zh-TW" altLang="en-US" dirty="0">
                <a:ea typeface="ＭＳ Ｐゴシック"/>
              </a:rPr>
              <a:t>两人</a:t>
            </a:r>
            <a:r>
              <a:rPr lang="ja-JP" altLang="en-US" dirty="0">
                <a:ea typeface="ＭＳ Ｐゴシック"/>
              </a:rPr>
              <a:t>一组进行讨论</a:t>
            </a:r>
            <a:r>
              <a:rPr lang="zh-TW" altLang="en-US" dirty="0">
                <a:ea typeface="ＭＳ Ｐゴシック"/>
              </a:rPr>
              <a:t>后</a:t>
            </a:r>
            <a:r>
              <a:rPr lang="zh-TW" altLang="en-US" dirty="0">
                <a:ea typeface="+mn-ea"/>
              </a:rPr>
              <a:t>，</a:t>
            </a:r>
            <a:r>
              <a:rPr lang="ja-JP" altLang="en-US" dirty="0">
                <a:ea typeface="ＭＳ Ｐゴシック"/>
              </a:rPr>
              <a:t>自由作答。</a:t>
            </a:r>
            <a:endParaRPr lang="en-US" altLang="ja-JP" dirty="0"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教师角色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1.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以上面播放的片段，让学生从视觉上看到学生每天产生大量厨余，引起学生对厨余问题的关注。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2.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引导学生从学校和家居两方面思考产生大量厨余的原因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    例如在校学生因为个人喜好而吃剩饭盒内的食物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;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学生胃口太小，而饭菜太多。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   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在家因为预备的食物太多，购买食材太多、囤积后食物过期变坏等。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3.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请学生反思自己吃剩食物时，有没有考虑到对环境造成的污染和影响。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 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目的让学生明白人们可能遗忘了饮食与个人、他人、动物和环境的关系，忽略自己浪费的行为，会对环境带来伤害。之后再让学生思考每人都应承担对保护环境的责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   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任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4.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cs typeface="+mn-cs"/>
              </a:rPr>
              <a:t> 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cs typeface="+mn-cs"/>
              </a:rPr>
              <a:t>教师可从学生的角色、家长的角色，以及学校的角色，引导学生理解大家在浪费食物问题上都需要负上责任</a:t>
            </a:r>
            <a:endParaRPr lang="en-US" altLang="zh-HK" sz="1200" kern="1200" dirty="0">
              <a:solidFill>
                <a:schemeClr val="tx1"/>
              </a:solidFill>
              <a:effectLst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>
              <a:solidFill>
                <a:schemeClr val="tx1"/>
              </a:solidFill>
              <a:effectLst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https://www.freepik.com/free-vector/boy-getting-food-canteen_4951774.htm#page=1&amp;query=school%20lunch&amp;position=99</a:t>
            </a:r>
            <a:endParaRPr lang="en-US" altLang="zh-H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85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按图片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观看影片后进行反思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zh-TW" altLang="zh-HK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影片名称：</a:t>
            </a:r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环境运动委员会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「咪嘥嘢校园」教育影片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/>
              <a:t>(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’00” -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07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’31”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dirty="0"/>
              <a:t>https://www.youtube.com/watch?v=9hi5iCfNnus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播放完毕后向学生提出反思问题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92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教师角色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追问学生如果人们只响应回收厨余，但是仍然不改变浪费食物的习惯，这样最终会出现甚么情况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引导学生明白厨余回收只是被动的做法，</a:t>
            </a:r>
            <a:r>
              <a:rPr lang="zh-TW" altLang="zh-HK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回收厨余、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转废为能等只能解决小部分的厨余，过程亦相当复杂且耗能，而大部分厨余仍要弃置堆田区。因此，市民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源头减废及减少浪费才是更有效的方法。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参考答案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出外进食避免眼阔肚窄，点过多食物。在外用餐若吃不完，携带空便当盒外带食物回家。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cs typeface="+mn-cs"/>
              </a:rPr>
              <a:t>避免吃自助餐</a:t>
            </a:r>
            <a:endParaRPr lang="en-US" altLang="zh-TW" sz="1200" kern="1200" baseline="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cs typeface="+mn-cs"/>
              </a:rPr>
              <a:t>预先检查家中已有食物，然后列出购物清单，以免重复和过量购买</a:t>
            </a:r>
            <a:endParaRPr lang="en-US" altLang="zh-TW" sz="1200" kern="1200" baseline="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cs typeface="+mn-cs"/>
              </a:rPr>
              <a:t>将食物捐赠给食物银行、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慈善团体或社区厨房，协助有需要人士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cs typeface="+mn-cs"/>
              </a:rPr>
              <a:t>等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https://www.freepik.com/free-vector/garbage-recycling-green-eco-friendly-service-symbol-processing-facilities-2-cartoon-style-banne_4188539.htm#page=2&amp;query=food+recycle&amp;position=16</a:t>
            </a:r>
            <a:endParaRPr lang="en-US" altLang="zh-H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0438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6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8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6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1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8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4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5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0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shopping-bags-supermarket-basket-box-with-grocery_12024171.htm#page=2&amp;query=reduce&amp;position=23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d.gov.hk/epd/sc_chi/environmentinhk/waste/prob_solutions/food_waste_challeng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6%95%91%E6%95%91%E5%9C%B0%E7%90%83%E2%94%80%E2%94%80%E6%83%9C%E9%A3%9F%E6%B8%9B%E5%BB%9A%E9%A4%98/0_gw7fhht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i5iCfNn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ecc.org.hk/wasteless/foodwaste.ph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98A1D0BB-B8F0-46D7-9453-2DC9E54FE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A44EAD-8C36-423B-81F2-9BCEF6FF0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EA4EF45-4BCE-497F-A3E5-E8A78B0DE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6444F9-DFF7-4015-A354-A443BCF5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60ADBC-C1BD-4EC5-9B6F-1DF12DE5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DF05586-9EB6-494C-8B3A-2A8534613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D279CF7F-04A6-40E3-84DD-DDC0553A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8E22FFA0-E7AE-4CCB-BFD0-C000AA64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AE8C830-95B3-4B62-9882-4301B7A9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80F4C73-8A40-435B-AFB5-F5C3BDC0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DD4069D-6BA0-4C9D-8EA6-8C476FC7D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60D1FC8-A019-4110-A93E-8C709AD78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47CEA9B-73E1-441D-8800-FA49BA991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072D5EB-F874-4157-885B-E3C42CDA8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0352347-BE60-4DA4-A026-651AE5F7F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26F82C6E-5FB8-4065-8BCB-D9158DD5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CF36403A-34F0-4F3D-A4BA-D1B1FA2F3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7CCD3DE1-6CA0-4EB1-A8E8-EFD50A1F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87" y="720022"/>
            <a:ext cx="3000603" cy="20158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生活事件」教案：</a:t>
            </a:r>
            <a:br>
              <a:rPr lang="en-US" altLang="zh-TW" sz="2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</a:br>
            <a:br>
              <a:rPr lang="en-US" altLang="zh-TW" sz="2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</a:b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「惜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『</a:t>
            </a: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食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』</a:t>
            </a: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」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 </a:t>
            </a:r>
            <a:b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</a:b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 (</a:t>
            </a: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减少厨余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)</a:t>
            </a: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 </a:t>
            </a:r>
            <a:endParaRPr lang="en-US" altLang="zh-TW" sz="3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607" y="4422639"/>
            <a:ext cx="3208819" cy="203319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价值观教育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（可持续发展教育）</a:t>
            </a:r>
          </a:p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初小至高小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教育局德育、公民及国民教育组制作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HK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2023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年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3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月</a:t>
            </a:r>
            <a:endParaRPr lang="en-US" altLang="zh-HK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</p:txBody>
      </p:sp>
      <p:pic>
        <p:nvPicPr>
          <p:cNvPr id="1026" name="Picture 2" descr="People packing organic food into eco bag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r="22075" b="-1"/>
          <a:stretch/>
        </p:blipFill>
        <p:spPr bwMode="auto">
          <a:xfrm>
            <a:off x="3890477" y="948136"/>
            <a:ext cx="4865641" cy="54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552D6D00-2548-4ECD-9FA4-D422A252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495860" y="627982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7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06056" y="3240704"/>
            <a:ext cx="7806949" cy="29293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689" y="3068085"/>
            <a:ext cx="7951806" cy="2843750"/>
          </a:xfrm>
        </p:spPr>
        <p:txBody>
          <a:bodyPr anchor="ctr">
            <a:noAutofit/>
          </a:bodyPr>
          <a:lstStyle/>
          <a:p>
            <a:pPr marL="401955" lvl="1" indent="0">
              <a:buClr>
                <a:schemeClr val="bg1"/>
              </a:buClr>
              <a:buNone/>
            </a:pP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生日会要准备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大量的食物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，才能尽兴。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 algn="just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家人每天应该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多煮几款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不同种类的菜色给我选择，即使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吃不完也没有所谓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 algn="just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虽然快要吃晚饭，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但我还是很想吃这些美味的零食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。不理了，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家人会想到办法处理吃不完的食物的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670" y="2480818"/>
            <a:ext cx="8127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试以「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惜食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」的态度，你会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怎样做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5673" y="16565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小一至小三适用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gray">
          <a:xfrm>
            <a:off x="1565724" y="803344"/>
            <a:ext cx="613122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改变心态和习惯，我做得到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1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66215" y="3180898"/>
            <a:ext cx="7530243" cy="29283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1774" y="750777"/>
            <a:ext cx="6131221" cy="70696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改变心态和习惯，我做得到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313" y="2920632"/>
            <a:ext cx="7778145" cy="2959923"/>
          </a:xfrm>
        </p:spPr>
        <p:txBody>
          <a:bodyPr anchor="ctr">
            <a:noAutofit/>
          </a:bodyPr>
          <a:lstStyle/>
          <a:p>
            <a:pPr marL="401955" lvl="1" indent="0">
              <a:buClr>
                <a:schemeClr val="bg1"/>
              </a:buClr>
              <a:buNone/>
            </a:pP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生日会要准备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大量的食物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，生日才能尽兴。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圣诞节要与亲友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吃自助餐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才有圣诞气氛。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学校午膳饭盒味道每天都差不多，我还是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吃一口便算了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，肚饿可以回家吃下午茶。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87" y="2504231"/>
            <a:ext cx="8728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试以「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惜食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」的态度，你会如何改写以下的做法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5673" y="166594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小四至小六适用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757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延伸问题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lang="zh-HK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活动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211" y="2015711"/>
            <a:ext cx="7898296" cy="200951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你可以</a:t>
            </a:r>
            <a:r>
              <a:rPr lang="zh-TW" altLang="zh-HK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怎样鼓励身边人一同实践</a:t>
            </a:r>
            <a:r>
              <a:rPr lang="zh-TW" altLang="en-US" sz="35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「惜食」</a:t>
            </a:r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态度</a:t>
            </a:r>
            <a:r>
              <a:rPr lang="en-US" altLang="zh-HK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HK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Shopping bags, supermarket basket and box with grocery.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0" r="2528" b="16904"/>
          <a:stretch/>
        </p:blipFill>
        <p:spPr bwMode="auto">
          <a:xfrm>
            <a:off x="2417735" y="3927340"/>
            <a:ext cx="5811865" cy="15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总结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4562" y="2125565"/>
            <a:ext cx="8127527" cy="28862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標楷體"/>
                <a:ea typeface="標楷體"/>
              </a:rPr>
              <a:t>现时香港大部分</a:t>
            </a:r>
            <a:r>
              <a:rPr lang="zh-TW" altLang="en-US" sz="2800" dirty="0">
                <a:solidFill>
                  <a:schemeClr val="tx1"/>
                </a:solidFill>
                <a:latin typeface="標楷體"/>
                <a:ea typeface="標楷體"/>
              </a:rPr>
              <a:t>厨余都是来自家居，弃置在堆填区不但占用了宝贵的土地资源，更会产生大量温室气体及污水，严重影响环境。</a:t>
            </a:r>
            <a:r>
              <a:rPr lang="zh-TW" altLang="en-US" sz="2800" dirty="0">
                <a:latin typeface="標楷體"/>
                <a:ea typeface="標楷體"/>
              </a:rPr>
              <a:t>作为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负责任的公民</a:t>
            </a:r>
            <a:r>
              <a:rPr lang="zh-TW" altLang="en-US" sz="2800" dirty="0">
                <a:latin typeface="標楷體"/>
                <a:ea typeface="標楷體"/>
              </a:rPr>
              <a:t>，我们必须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从源头减少浪费，珍惜食物</a:t>
            </a:r>
            <a:r>
              <a:rPr lang="zh-TW" altLang="en-US" sz="2800" dirty="0">
                <a:latin typeface="標楷體"/>
                <a:ea typeface="標楷體"/>
              </a:rPr>
              <a:t>，参与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厨余回收，为环境出一分力</a:t>
            </a:r>
            <a:r>
              <a:rPr lang="zh-TW" altLang="en-US" sz="2800" dirty="0">
                <a:solidFill>
                  <a:schemeClr val="tx1"/>
                </a:solidFill>
                <a:latin typeface="標楷體"/>
                <a:ea typeface="標楷體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030872" y="659716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Recycle logo and trash bins Free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06" y="4733766"/>
            <a:ext cx="2763631" cy="18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epd.gov.hk/epd/sites/default/files/epd/english/environmentinhk/waste/prob_solutions/images/photo2_2_14_5_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3" y="2217124"/>
            <a:ext cx="5826771" cy="37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984" y="886213"/>
            <a:ext cx="6913708" cy="709865"/>
          </a:xfrm>
        </p:spPr>
        <p:txBody>
          <a:bodyPr/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教师参考资料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b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HK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减少厨余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的有效方法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486" y="6395479"/>
            <a:ext cx="817767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a typeface="+mn-lt"/>
                <a:cs typeface="+mn-lt"/>
                <a:hlinkClick r:id="rId4"/>
              </a:rPr>
              <a:t>https://www.epd.gov.hk/epd/sc_chi/environmentinhk/waste/prob_solutions/food_waste_challenge.html</a:t>
            </a:r>
            <a:endParaRPr lang="en-US" sz="1200" dirty="0">
              <a:ea typeface="+mn-lt"/>
              <a:cs typeface="+mn-lt"/>
            </a:endParaRPr>
          </a:p>
          <a:p>
            <a:endParaRPr lang="zh-HK" altLang="en-US" sz="1200" dirty="0">
              <a:latin typeface="Century Gothic"/>
              <a:ea typeface="標楷體" panose="03000509000000000000" pitchFamily="65" charset="-120"/>
            </a:endParaRP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091252" y="6197655"/>
            <a:ext cx="2727813" cy="31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资料来源</a:t>
            </a:r>
            <a:r>
              <a:rPr lang="en-US" altLang="zh-TW" sz="1050" dirty="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: </a:t>
            </a:r>
            <a:r>
              <a:rPr lang="zh-TW" altLang="en-US" sz="1050" dirty="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环境保护署</a:t>
            </a:r>
            <a:r>
              <a:rPr lang="en-US" altLang="zh-TW" sz="1050" dirty="0">
                <a:solidFill>
                  <a:schemeClr val="tx1"/>
                </a:solidFill>
                <a:ea typeface="+mn-lt"/>
                <a:cs typeface="+mn-lt"/>
              </a:rPr>
              <a:t>《</a:t>
            </a:r>
            <a:r>
              <a:rPr lang="zh-TW" sz="1050" dirty="0">
                <a:solidFill>
                  <a:schemeClr val="tx1"/>
                </a:solidFill>
                <a:ea typeface="+mn-lt"/>
                <a:cs typeface="+mn-lt"/>
              </a:rPr>
              <a:t>余管理策略</a:t>
            </a:r>
            <a:r>
              <a:rPr lang="en-US" sz="1050" dirty="0">
                <a:solidFill>
                  <a:schemeClr val="tx1"/>
                </a:solidFill>
                <a:ea typeface="+mn-lt"/>
                <a:cs typeface="+mn-lt"/>
              </a:rPr>
              <a:t>》</a:t>
            </a:r>
            <a:endParaRPr lang="en-US" altLang="zh-HK" sz="1050" dirty="0">
              <a:solidFill>
                <a:schemeClr val="tx1"/>
              </a:solidFill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5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239"/>
          <a:stretch/>
        </p:blipFill>
        <p:spPr>
          <a:xfrm>
            <a:off x="1" y="101424"/>
            <a:ext cx="9099460" cy="6466967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3F546863-FF43-2B41-8CA7-FA4F0AB9B855}"/>
              </a:ext>
            </a:extLst>
          </p:cNvPr>
          <p:cNvSpPr txBox="1">
            <a:spLocks/>
          </p:cNvSpPr>
          <p:nvPr/>
        </p:nvSpPr>
        <p:spPr>
          <a:xfrm>
            <a:off x="615551" y="641513"/>
            <a:ext cx="7574437" cy="6164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学习重点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70380"/>
              </p:ext>
            </p:extLst>
          </p:nvPr>
        </p:nvGraphicFramePr>
        <p:xfrm>
          <a:off x="615551" y="1257924"/>
          <a:ext cx="7873822" cy="5180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549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6320273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985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内容概要</a:t>
                      </a:r>
                      <a:r>
                        <a:rPr lang="zh-HK" altLang="en-US" sz="22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US" altLang="zh-HK" sz="22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endParaRPr lang="en-US" sz="22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透过短片及讨论，让学生认识厨余大部分来自家居，处理厨余过程亦会产生大量污水及温室气体。作为负责任的公民，我们要避免浪费，珍惜食物，减少固体废物对环境造成的不良影响。</a:t>
                      </a:r>
                      <a:endParaRPr lang="en-CA" altLang="zh-HK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985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2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学习目标：</a:t>
                      </a:r>
                      <a:endParaRPr lang="en-HK" altLang="zh-TW" sz="22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endParaRPr lang="en-US" sz="22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认识厨余对环境造成的破坏，从而提高学生对减少浪费食物的意识。</a:t>
                      </a:r>
                      <a:endParaRPr lang="en-US" altLang="zh-TW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培养学生珍惜食物的态度，学会感恩、知足，并在日常生活的饮食层面实践环保减废。</a:t>
                      </a:r>
                      <a:endParaRPr lang="en-US" altLang="zh-TW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103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价值观和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态度</a:t>
                      </a:r>
                      <a:r>
                        <a:rPr lang="zh-HK" altLang="en-US" sz="22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CA" altLang="zh-HK" sz="2200" b="0" i="0" u="none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endParaRPr lang="en-US" sz="22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关爱、责任感、承担精神、同理心、感恩珍惜</a:t>
                      </a:r>
                      <a:endParaRPr lang="en-HK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5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794713" y="4155714"/>
            <a:ext cx="6236614" cy="11244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2794711" y="3256347"/>
            <a:ext cx="6236613" cy="7744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ounded Rectangle 2"/>
          <p:cNvSpPr/>
          <p:nvPr/>
        </p:nvSpPr>
        <p:spPr>
          <a:xfrm>
            <a:off x="2794710" y="2712104"/>
            <a:ext cx="6236613" cy="412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/>
                <a:cs typeface="+mn-cs"/>
              </a:rPr>
              <a:t>讨论问题</a:t>
            </a:r>
            <a:r>
              <a:rPr lang="en-US" altLang="zh-TW" sz="4000" dirty="0">
                <a:latin typeface="標楷體" panose="03000509000000000000" pitchFamily="65" charset="-120"/>
                <a:ea typeface="標楷體"/>
                <a:cs typeface="+mn-cs"/>
              </a:rPr>
              <a:t>:</a:t>
            </a:r>
            <a:endParaRPr lang="zh-HK" altLang="en-US" sz="4000" dirty="0">
              <a:latin typeface="標楷體" panose="03000509000000000000" pitchFamily="65" charset="-120"/>
              <a:ea typeface="標楷體"/>
              <a:cs typeface="+mn-cs"/>
            </a:endParaRPr>
          </a:p>
        </p:txBody>
      </p:sp>
      <p:pic>
        <p:nvPicPr>
          <p:cNvPr id="2050" name="Picture 2" descr="Set of icons dishes from quail and hen eggs with vegetables mushrooms and greenery isolated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89781">
            <a:off x="316992" y="2802489"/>
            <a:ext cx="2273926" cy="227392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3913" y="1994393"/>
            <a:ext cx="6660087" cy="34600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5900" dirty="0">
                <a:latin typeface="標楷體" panose="03000509000000000000" pitchFamily="65" charset="-120"/>
                <a:ea typeface="標楷體"/>
              </a:rPr>
              <a:t>   </a:t>
            </a:r>
            <a:r>
              <a:rPr lang="zh-TW" altLang="en-US" sz="5900" b="1" dirty="0">
                <a:latin typeface="標楷體" panose="03000509000000000000" pitchFamily="65" charset="-120"/>
                <a:ea typeface="標楷體"/>
              </a:rPr>
              <a:t> </a:t>
            </a:r>
            <a:r>
              <a:rPr lang="zh-TW" altLang="en-US" sz="12800" b="1" dirty="0">
                <a:latin typeface="標楷體" panose="03000509000000000000" pitchFamily="65" charset="-120"/>
                <a:ea typeface="標楷體"/>
              </a:rPr>
              <a:t>你同意以下做法吗</a:t>
            </a:r>
            <a:r>
              <a:rPr lang="en-US" altLang="zh-TW" sz="12800" b="1" dirty="0">
                <a:latin typeface="標楷體" panose="03000509000000000000" pitchFamily="65" charset="-120"/>
                <a:ea typeface="標楷體"/>
              </a:rPr>
              <a:t>?</a:t>
            </a: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生日会要准备大量的食物，生日才能尽兴。</a:t>
            </a:r>
            <a:endParaRPr lang="en-US" altLang="zh-TW" sz="96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家人每天应该多煮几款不同种类的菜色给我选择，即使吃不完也没有所谓。</a:t>
            </a:r>
            <a:endParaRPr lang="en-US" altLang="zh-TW" sz="96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虽然快要吃晚饭，但我还是很想吃这些可口的零食。不理会了，家人总会有办法处理吃剩的食物的。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673" y="5385373"/>
            <a:ext cx="6750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以上做法会对环境造成甚么问题呢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HK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89" y="623395"/>
            <a:ext cx="2088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小一至小三适用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  <a:endParaRPr lang="en-US" b="1" dirty="0">
              <a:solidFill>
                <a:srgbClr val="92D050"/>
              </a:solidFill>
              <a:latin typeface="標楷體" panose="03000509000000000000" pitchFamily="65" charset="-120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6234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794713" y="3860975"/>
            <a:ext cx="6236614" cy="825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2794714" y="3373098"/>
            <a:ext cx="6236613" cy="412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ounded Rectangle 2"/>
          <p:cNvSpPr/>
          <p:nvPr/>
        </p:nvSpPr>
        <p:spPr>
          <a:xfrm>
            <a:off x="2794715" y="2859111"/>
            <a:ext cx="6236613" cy="412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/>
                <a:cs typeface="+mn-cs"/>
              </a:rPr>
              <a:t>讨论问题</a:t>
            </a:r>
            <a:r>
              <a:rPr lang="en-US" altLang="zh-TW" sz="4000" dirty="0">
                <a:latin typeface="標楷體" panose="03000509000000000000" pitchFamily="65" charset="-120"/>
                <a:ea typeface="標楷體"/>
                <a:cs typeface="+mn-cs"/>
              </a:rPr>
              <a:t>:</a:t>
            </a:r>
            <a:endParaRPr lang="zh-HK" altLang="en-US" sz="4000" dirty="0">
              <a:latin typeface="標楷體" panose="03000509000000000000" pitchFamily="65" charset="-120"/>
              <a:ea typeface="標楷體"/>
              <a:cs typeface="+mn-cs"/>
            </a:endParaRPr>
          </a:p>
        </p:txBody>
      </p:sp>
      <p:pic>
        <p:nvPicPr>
          <p:cNvPr id="2050" name="Picture 2" descr="Set of icons dishes from quail and hen eggs with vegetables mushrooms and greenery isolated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89781">
            <a:off x="316992" y="2802489"/>
            <a:ext cx="2273926" cy="227392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3031" y="1722122"/>
            <a:ext cx="6660087" cy="34600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5900" dirty="0">
                <a:latin typeface="標楷體" panose="03000509000000000000" pitchFamily="65" charset="-120"/>
                <a:ea typeface="標楷體"/>
              </a:rPr>
              <a:t>   </a:t>
            </a:r>
            <a:r>
              <a:rPr lang="zh-TW" altLang="en-US" sz="5900" b="1" dirty="0">
                <a:latin typeface="標楷體" panose="03000509000000000000" pitchFamily="65" charset="-120"/>
                <a:ea typeface="標楷體"/>
              </a:rPr>
              <a:t> </a:t>
            </a:r>
            <a:r>
              <a:rPr lang="zh-TW" altLang="en-US" sz="12800" b="1" dirty="0">
                <a:latin typeface="標楷體" panose="03000509000000000000" pitchFamily="65" charset="-120"/>
                <a:ea typeface="標楷體"/>
              </a:rPr>
              <a:t>你同意以下做法吗</a:t>
            </a:r>
            <a:r>
              <a:rPr lang="en-US" altLang="zh-TW" sz="12800" b="1" dirty="0">
                <a:latin typeface="標楷體" panose="03000509000000000000" pitchFamily="65" charset="-120"/>
                <a:ea typeface="標楷體"/>
              </a:rPr>
              <a:t>?</a:t>
            </a: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生日会要准备大量的食物，生日才能尽兴。</a:t>
            </a:r>
            <a:endParaRPr lang="en-US" altLang="zh-TW" sz="96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圣诞节要与亲友吃自助餐才有圣诞气氛。</a:t>
            </a:r>
            <a:endParaRPr lang="en-US" altLang="zh-TW" sz="96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学校午膳饭盒味道每天都差不多，我还是吃一口便算了，肚饿可以回家再吃下午茶。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5946" y="5063573"/>
            <a:ext cx="6750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以上做法会对环境造成甚么影响呢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HK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215" y="6625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小四至小六适用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3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519" y="921677"/>
            <a:ext cx="6345260" cy="709865"/>
          </a:xfrm>
        </p:spPr>
        <p:txBody>
          <a:bodyPr/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播放片段一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 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学校及家居厨余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5" name="Picture 4">
            <a:hlinkClick r:id="rId3"/>
          </p:cNvPr>
          <p:cNvPicPr/>
          <p:nvPr/>
        </p:nvPicPr>
        <p:blipFill rotWithShape="1">
          <a:blip r:embed="rId4"/>
          <a:srcRect l="11558" t="36601" r="47448" b="24871"/>
          <a:stretch/>
        </p:blipFill>
        <p:spPr bwMode="auto">
          <a:xfrm>
            <a:off x="1667939" y="2335984"/>
            <a:ext cx="5927725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712203" y="5799397"/>
            <a:ext cx="6183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/>
              <a:t>资料来源：教育多媒体</a:t>
            </a:r>
            <a:r>
              <a:rPr lang="en-US" altLang="zh-TW" dirty="0"/>
              <a:t>《</a:t>
            </a:r>
            <a:r>
              <a:rPr lang="zh-TW" altLang="en-US" dirty="0"/>
              <a:t>救救地球──惜食减厨余</a:t>
            </a:r>
            <a:r>
              <a:rPr lang="en-US" altLang="zh-TW" dirty="0"/>
              <a:t>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623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反思问题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0191" y="2797747"/>
            <a:ext cx="5574650" cy="24210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None/>
            </a:pP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你认为学校及家庭产生厨余的主要原因是甚么</a:t>
            </a:r>
            <a:r>
              <a:rPr lang="en-US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HK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你认为自己有责任减少厨余吗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    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为什么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lvl="0" indent="0">
              <a:buNone/>
            </a:pP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91804D-BFB7-4355-A4B1-06BB1071A58A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Boy getting food in the canteen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9" y="2749341"/>
            <a:ext cx="2562872" cy="25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215" y="6043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小一至小三适用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  <a:endParaRPr lang="en-US" b="1" dirty="0">
              <a:solidFill>
                <a:srgbClr val="92D050"/>
              </a:solidFill>
              <a:latin typeface="標楷體" panose="03000509000000000000" pitchFamily="65" charset="-120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32967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反思问题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7048" y="2581154"/>
            <a:ext cx="4873806" cy="2686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None/>
            </a:pP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你认为学校及家庭产生厨余的主要原因是甚么</a:t>
            </a:r>
            <a:r>
              <a:rPr lang="en-US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是谁的责任呢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lvl="0" indent="0">
              <a:buNone/>
            </a:pP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91804D-BFB7-4355-A4B1-06BB1071A58A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Boy getting food in the canteen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5" y="2785676"/>
            <a:ext cx="2562872" cy="25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215" y="62307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小四至小六适用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6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22" y="867139"/>
            <a:ext cx="6345260" cy="709865"/>
          </a:xfrm>
        </p:spPr>
        <p:txBody>
          <a:bodyPr/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播放片段二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 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每天有多少厨余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0" y="5858411"/>
            <a:ext cx="8737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/>
              <a:t>资料来源：环境运动委员会</a:t>
            </a:r>
            <a:r>
              <a:rPr lang="en-US" altLang="zh-TW" dirty="0"/>
              <a:t>《</a:t>
            </a:r>
            <a:r>
              <a:rPr lang="zh-TW" altLang="en-US" dirty="0"/>
              <a:t>「咪嘥嘢校园」教育影片</a:t>
            </a:r>
            <a:r>
              <a:rPr lang="en-US" altLang="zh-TW" dirty="0"/>
              <a:t>》 </a:t>
            </a: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238172" y="6223190"/>
            <a:ext cx="5027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https://www.youtube.com/watch?v=9hi5iCfNnus</a:t>
            </a:r>
            <a:endParaRPr lang="en-US" altLang="zh-HK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7834" t="17260" r="30750" b="21800"/>
          <a:stretch/>
        </p:blipFill>
        <p:spPr>
          <a:xfrm>
            <a:off x="1306286" y="2290944"/>
            <a:ext cx="6071388" cy="33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反思问题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461" y="2314936"/>
            <a:ext cx="5349858" cy="28705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厨余回收再造，不就好了吗？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buNone/>
            </a:pP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单靠厨余回收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，能否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解决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剩食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的问题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怎样才能更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有效减少厨余</a:t>
            </a:r>
            <a:r>
              <a:rPr lang="en-US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lvl="0" indent="0">
              <a:lnSpc>
                <a:spcPct val="150000"/>
              </a:lnSpc>
              <a:buNone/>
            </a:pP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91804D-BFB7-4355-A4B1-06BB1071A58A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08351740"/>
              </p:ext>
            </p:extLst>
          </p:nvPr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Garbage recycling green  eco friendly service symbol and processing facilities 2 cartoon style banne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5" r="1749"/>
          <a:stretch/>
        </p:blipFill>
        <p:spPr bwMode="auto">
          <a:xfrm>
            <a:off x="5849411" y="2833141"/>
            <a:ext cx="3068254" cy="20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0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E7D69-52E2-4EFA-AD26-5DCCC121857F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163E3227-F7FF-41F8-BCC7-E35D27CE14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5E51F4-635B-4A5C-8AD7-80F080D91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3505</Words>
  <Application>Microsoft Office PowerPoint</Application>
  <PresentationFormat>On-screen Show (4:3)</PresentationFormat>
  <Paragraphs>221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 「生活事件」教案：  「惜『食』」   (减少厨余) </vt:lpstr>
      <vt:lpstr>PowerPoint Presentation</vt:lpstr>
      <vt:lpstr>讨论问题:</vt:lpstr>
      <vt:lpstr>讨论问题:</vt:lpstr>
      <vt:lpstr>播放片段一: 学校及家居厨余</vt:lpstr>
      <vt:lpstr>反思问题:</vt:lpstr>
      <vt:lpstr>反思问题:</vt:lpstr>
      <vt:lpstr>播放片段二: 每天有多少厨余?</vt:lpstr>
      <vt:lpstr>反思问题:</vt:lpstr>
      <vt:lpstr>PowerPoint Presentation</vt:lpstr>
      <vt:lpstr>改变心态和习惯，我做得到!</vt:lpstr>
      <vt:lpstr>延伸问题/活动:</vt:lpstr>
      <vt:lpstr>总结:</vt:lpstr>
      <vt:lpstr>教师参考资料: 减少厨余的有效方法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生活事件事例： 減少碳排放(可持續發展)</dc:title>
  <dc:creator>LUI, Ching-yi Cherie</dc:creator>
  <cp:lastModifiedBy>MAN, Shi-chun</cp:lastModifiedBy>
  <cp:revision>321</cp:revision>
  <dcterms:created xsi:type="dcterms:W3CDTF">2021-04-22T02:41:28Z</dcterms:created>
  <dcterms:modified xsi:type="dcterms:W3CDTF">2026-01-06T07:53:28Z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