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54" d="100"/>
          <a:sy n="154" d="100"/>
        </p:scale>
        <p:origin x="2004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C096CF-9C13-42EC-9C8A-8E32354178D4}" type="datetimeFigureOut">
              <a:rPr lang="zh-HK" altLang="en-US" smtClean="0"/>
              <a:t>9/1/2026</a:t>
            </a:fld>
            <a:endParaRPr lang="zh-HK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2F772A-EB63-4FB0-9611-2A7255F5E9F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107142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BF316-223E-4A80-9519-FAA7EA15F825}" type="datetime1">
              <a:rPr lang="zh-HK" altLang="en-US" smtClean="0"/>
              <a:t>9/1/2026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7C2F-7303-4B5E-A718-B2BA942F519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20219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57DFC-3288-405A-A565-99EFB5A5E4EB}" type="datetime1">
              <a:rPr lang="zh-HK" altLang="en-US" smtClean="0"/>
              <a:t>9/1/2026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7C2F-7303-4B5E-A718-B2BA942F519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70452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4709-97B0-43B4-A438-81CFEABE09B9}" type="datetime1">
              <a:rPr lang="zh-HK" altLang="en-US" smtClean="0"/>
              <a:t>9/1/2026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7C2F-7303-4B5E-A718-B2BA942F519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61940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B3F95-7624-44DF-8A35-1E7BD9BA11EB}" type="datetime1">
              <a:rPr lang="zh-HK" altLang="en-US" smtClean="0"/>
              <a:t>9/1/2026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7C2F-7303-4B5E-A718-B2BA942F519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73985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0B9DC-6316-4365-9E86-E0D2E0A938EC}" type="datetime1">
              <a:rPr lang="zh-HK" altLang="en-US" smtClean="0"/>
              <a:t>9/1/2026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7C2F-7303-4B5E-A718-B2BA942F519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147530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F12E5-AAB3-41B4-A7F4-2C46AADEF1C9}" type="datetime1">
              <a:rPr lang="zh-HK" altLang="en-US" smtClean="0"/>
              <a:t>9/1/2026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7C2F-7303-4B5E-A718-B2BA942F519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629797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0DF17-3184-44F5-8E45-4B10F248B9F9}" type="datetime1">
              <a:rPr lang="zh-HK" altLang="en-US" smtClean="0"/>
              <a:t>9/1/2026</a:t>
            </a:fld>
            <a:endParaRPr lang="zh-HK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7C2F-7303-4B5E-A718-B2BA942F519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524363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610D9-F321-420B-A623-10A5B943C7FD}" type="datetime1">
              <a:rPr lang="zh-HK" altLang="en-US" smtClean="0"/>
              <a:t>9/1/2026</a:t>
            </a:fld>
            <a:endParaRPr lang="zh-HK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7C2F-7303-4B5E-A718-B2BA942F519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51005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5FBBF-A9A5-49B3-A106-B75ECA4579B3}" type="datetime1">
              <a:rPr lang="zh-HK" altLang="en-US" smtClean="0"/>
              <a:t>9/1/2026</a:t>
            </a:fld>
            <a:endParaRPr lang="zh-HK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7C2F-7303-4B5E-A718-B2BA942F519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497460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98B1-976E-4673-96D3-53D5ACECE1E0}" type="datetime1">
              <a:rPr lang="zh-HK" altLang="en-US" smtClean="0"/>
              <a:t>9/1/2026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7C2F-7303-4B5E-A718-B2BA942F519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89948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HK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03FE3-DA9D-4A14-A8F7-971C13E9D143}" type="datetime1">
              <a:rPr lang="zh-HK" altLang="en-US" smtClean="0"/>
              <a:t>9/1/2026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7C2F-7303-4B5E-A718-B2BA942F519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209540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222F26-7490-425A-B2BB-6CCE61A7D510}" type="datetime1">
              <a:rPr lang="zh-HK" altLang="en-US" smtClean="0"/>
              <a:t>9/1/2026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17C2F-7303-4B5E-A718-B2BA942F519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244193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/>
              <a:t>传统应节食物的意义</a:t>
            </a:r>
            <a:endParaRPr lang="zh-HK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7C2F-7303-4B5E-A718-B2BA942F5191}" type="slidenum">
              <a:rPr lang="zh-HK" altLang="en-US" smtClean="0"/>
              <a:t>1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657548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K" altLang="en-US" dirty="0"/>
              <a:t>中秋节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2908920"/>
          </a:xfrm>
        </p:spPr>
        <p:txBody>
          <a:bodyPr/>
          <a:lstStyle/>
          <a:p>
            <a:r>
              <a:rPr lang="zh-TW" altLang="en-US" dirty="0"/>
              <a:t>应节食物：月饼</a:t>
            </a:r>
            <a:endParaRPr lang="en-US" altLang="zh-TW" dirty="0"/>
          </a:p>
          <a:p>
            <a:r>
              <a:rPr lang="zh-TW" altLang="en-US" dirty="0"/>
              <a:t>传统的款式：形状为满月的圆形</a:t>
            </a:r>
            <a:endParaRPr lang="en-US" altLang="zh-TW" dirty="0"/>
          </a:p>
          <a:p>
            <a:r>
              <a:rPr lang="zh-TW" altLang="en-US" dirty="0"/>
              <a:t>与节日的关系：月饼外观为圆形，表示团圆美好</a:t>
            </a:r>
          </a:p>
        </p:txBody>
      </p:sp>
      <p:pic>
        <p:nvPicPr>
          <p:cNvPr id="1026" name="Picture 2" descr="Mooncake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1052736"/>
            <a:ext cx="1905000" cy="1724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7C2F-7303-4B5E-A718-B2BA942F5191}" type="slidenum">
              <a:rPr lang="zh-HK" altLang="en-US" smtClean="0"/>
              <a:t>2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402016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K" altLang="en-US" dirty="0"/>
              <a:t>农历新年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2176264"/>
            <a:ext cx="8229600" cy="3773016"/>
          </a:xfrm>
        </p:spPr>
        <p:txBody>
          <a:bodyPr/>
          <a:lstStyle/>
          <a:p>
            <a:r>
              <a:rPr lang="zh-TW" altLang="en-US" dirty="0"/>
              <a:t>应节食物：年糕</a:t>
            </a:r>
            <a:endParaRPr lang="en-US" altLang="zh-TW" dirty="0"/>
          </a:p>
          <a:p>
            <a:r>
              <a:rPr lang="zh-TW" altLang="en-US" dirty="0"/>
              <a:t>传统的款式：形状为长方形，橙红色黏糕</a:t>
            </a:r>
            <a:endParaRPr lang="en-US" altLang="zh-TW" dirty="0"/>
          </a:p>
          <a:p>
            <a:r>
              <a:rPr lang="zh-TW" altLang="en-US" dirty="0"/>
              <a:t>与节日的关系：与「年高」谐音，有年年高的意思，象征收入、职位或孩子都一年比一年高</a:t>
            </a:r>
          </a:p>
        </p:txBody>
      </p:sp>
      <p:pic>
        <p:nvPicPr>
          <p:cNvPr id="2050" name="Picture 2" descr="http://upload.wikimedia.org/wikipedia/commons/thumb/c/ca/File-Guangdong_Nianguo.jpg/270px-File-Guangdong_Niangu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559320"/>
            <a:ext cx="2571750" cy="1933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7C2F-7303-4B5E-A718-B2BA942F5191}" type="slidenum">
              <a:rPr lang="zh-HK" altLang="en-US" smtClean="0"/>
              <a:t>3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977853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K" altLang="en-US" dirty="0"/>
              <a:t>端午节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2032248"/>
            <a:ext cx="8363272" cy="4133056"/>
          </a:xfrm>
        </p:spPr>
        <p:txBody>
          <a:bodyPr>
            <a:normAutofit/>
          </a:bodyPr>
          <a:lstStyle/>
          <a:p>
            <a:r>
              <a:rPr lang="zh-TW" altLang="en-US" dirty="0"/>
              <a:t>应节食物：糉</a:t>
            </a:r>
            <a:endParaRPr lang="en-US" altLang="zh-TW" dirty="0"/>
          </a:p>
          <a:p>
            <a:r>
              <a:rPr lang="zh-TW" altLang="en-US" dirty="0"/>
              <a:t>传统的款式：以竹叶或</a:t>
            </a:r>
            <a:r>
              <a:rPr lang="zh-HK" altLang="en-US" dirty="0"/>
              <a:t>芦叶</a:t>
            </a:r>
            <a:r>
              <a:rPr lang="zh-TW" altLang="en-US" dirty="0"/>
              <a:t>包裹糯米或黄米或其他辅料如枣，豆沙，火腿、咸鸭蛋、花生、栗子等，并以水煮或蒸熟的食品</a:t>
            </a:r>
            <a:endParaRPr lang="en-US" altLang="zh-TW" dirty="0"/>
          </a:p>
          <a:p>
            <a:r>
              <a:rPr lang="zh-TW" altLang="en-US" dirty="0"/>
              <a:t>与节日的关系：相传屈原投江自尽后，百姓为了防止鱼类破坏屈原的尸体，把糉投入江中，让鱼嚼食米饭而不去咬屈原的遗体</a:t>
            </a:r>
          </a:p>
        </p:txBody>
      </p:sp>
      <p:pic>
        <p:nvPicPr>
          <p:cNvPr id="3074" name="Picture 2" descr="http://upload.wikimedia.org/wikipedia/commons/thumb/3/3d/RiceDumpling.JPG/300px-RiceDumpl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6028" y="416561"/>
            <a:ext cx="2672436" cy="2004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7C2F-7303-4B5E-A718-B2BA942F5191}" type="slidenum">
              <a:rPr lang="zh-HK" altLang="en-US" smtClean="0"/>
              <a:t>4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575411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EF829C2D0BC7F544BE1FEDE0EECD7245" ma:contentTypeVersion="14" ma:contentTypeDescription="建立新的文件。" ma:contentTypeScope="" ma:versionID="d1593d9629a3a48ddaafd7231b0ad644">
  <xsd:schema xmlns:xsd="http://www.w3.org/2001/XMLSchema" xmlns:xs="http://www.w3.org/2001/XMLSchema" xmlns:p="http://schemas.microsoft.com/office/2006/metadata/properties" xmlns:ns2="de5c2c51-7906-4fac-bf5c-36dc0d54e7e0" xmlns:ns3="864ccfde-09d8-454f-ae99-5f29ab723904" targetNamespace="http://schemas.microsoft.com/office/2006/metadata/properties" ma:root="true" ma:fieldsID="f0d84e34c217b4b3044800414c014856" ns2:_="" ns3:_="">
    <xsd:import namespace="de5c2c51-7906-4fac-bf5c-36dc0d54e7e0"/>
    <xsd:import namespace="864ccfde-09d8-454f-ae99-5f29ab72390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5c2c51-7906-4fac-bf5c-36dc0d54e7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影像標籤" ma:readOnly="false" ma:fieldId="{5cf76f15-5ced-4ddc-b409-7134ff3c332f}" ma:taxonomyMulti="true" ma:sspId="bca0ba2c-31e5-4c89-bdb4-0b3d60f8794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4ccfde-09d8-454f-ae99-5f29ab72390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4d4ee96-b1b1-4045-bb81-c362fa281820}" ma:internalName="TaxCatchAll" ma:showField="CatchAllData" ma:web="864ccfde-09d8-454f-ae99-5f29ab72390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e5c2c51-7906-4fac-bf5c-36dc0d54e7e0">
      <Terms xmlns="http://schemas.microsoft.com/office/infopath/2007/PartnerControls"/>
    </lcf76f155ced4ddcb4097134ff3c332f>
    <TaxCatchAll xmlns="864ccfde-09d8-454f-ae99-5f29ab723904" xsi:nil="true"/>
  </documentManagement>
</p:properties>
</file>

<file path=customXml/itemProps1.xml><?xml version="1.0" encoding="utf-8"?>
<ds:datastoreItem xmlns:ds="http://schemas.openxmlformats.org/officeDocument/2006/customXml" ds:itemID="{13C71B9B-E98A-4682-9CD5-239524197389}"/>
</file>

<file path=customXml/itemProps2.xml><?xml version="1.0" encoding="utf-8"?>
<ds:datastoreItem xmlns:ds="http://schemas.openxmlformats.org/officeDocument/2006/customXml" ds:itemID="{55B6801F-E647-4366-86E5-76A7CE3B832D}"/>
</file>

<file path=customXml/itemProps3.xml><?xml version="1.0" encoding="utf-8"?>
<ds:datastoreItem xmlns:ds="http://schemas.openxmlformats.org/officeDocument/2006/customXml" ds:itemID="{B049BE86-C98A-4F1E-8055-F7A3FD011137}"/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210</Words>
  <Application>Microsoft Office PowerPoint</Application>
  <PresentationFormat>On-screen Show (4:3)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佈景主題</vt:lpstr>
      <vt:lpstr>传统应节食物的意义</vt:lpstr>
      <vt:lpstr>中秋节</vt:lpstr>
      <vt:lpstr>农历新年</vt:lpstr>
      <vt:lpstr>端午节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應節食物：傳統 VS 現代</dc:title>
  <dc:creator>KWONG, Kim-sang Kimson</dc:creator>
  <cp:lastModifiedBy>SO, Ka-yan</cp:lastModifiedBy>
  <cp:revision>10</cp:revision>
  <dcterms:created xsi:type="dcterms:W3CDTF">2013-01-02T03:16:25Z</dcterms:created>
  <dcterms:modified xsi:type="dcterms:W3CDTF">2026-01-09T04:22:32Z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0x010100EF829C2D0BC7F544BE1FEDE0EECD7245</vt:lpwstr>
  </property>
</Properties>
</file>