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3" r:id="rId12"/>
    <p:sldId id="268" r:id="rId13"/>
    <p:sldId id="269" r:id="rId14"/>
  </p:sldIdLst>
  <p:sldSz cx="18288000" cy="10287000"/>
  <p:notesSz cx="6858000" cy="9144000"/>
  <p:embeddedFontLst>
    <p:embeddedFont>
      <p:font typeface="標楷體" panose="03000509000000000000" pitchFamily="65" charset="-120"/>
      <p:regular r:id="rId15"/>
    </p:embeddedFont>
    <p:embeddedFont>
      <p:font typeface="新細明體" panose="02020500000000000000" pitchFamily="18" charset="-120"/>
      <p:regular r:id="rId16"/>
    </p:embeddedFont>
    <p:embeddedFont>
      <p:font typeface="王漢宗顏楷體" panose="020B0604020202020204" charset="-12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D1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1" d="100"/>
          <a:sy n="61" d="100"/>
        </p:scale>
        <p:origin x="67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8.svg"/><Relationship Id="rId7" Type="http://schemas.openxmlformats.org/officeDocument/2006/relationships/image" Target="../media/image5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emm.edcity.hk/media/%E8%B7%9F%E7%8E%8B%E7%A5%A5%E5%81%9A%E6%9C%8B%E5%8F%8B/1_8l4s4dfw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CC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32763" y="-323989"/>
            <a:ext cx="7659318" cy="3996771"/>
          </a:xfrm>
          <a:custGeom>
            <a:avLst/>
            <a:gdLst/>
            <a:ahLst/>
            <a:cxnLst/>
            <a:rect l="l" t="t" r="r" b="b"/>
            <a:pathLst>
              <a:path w="7659318" h="3996771">
                <a:moveTo>
                  <a:pt x="0" y="0"/>
                </a:moveTo>
                <a:lnTo>
                  <a:pt x="7659318" y="0"/>
                </a:lnTo>
                <a:lnTo>
                  <a:pt x="7659318" y="3996772"/>
                </a:lnTo>
                <a:lnTo>
                  <a:pt x="0" y="39967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487702" y="4001881"/>
            <a:ext cx="12556459" cy="3681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15"/>
              </a:lnSpc>
            </a:pPr>
            <a:r>
              <a:rPr lang="zh-TW" altLang="en-US" sz="10725" b="1" dirty="0">
                <a:solidFill>
                  <a:srgbClr val="000000"/>
                </a:solidFill>
                <a:latin typeface="+mn-ea"/>
              </a:rPr>
              <a:t>中华传统美德</a:t>
            </a:r>
            <a:r>
              <a:rPr lang="en-US" altLang="zh-HK" sz="10725" b="1" dirty="0" err="1">
                <a:solidFill>
                  <a:srgbClr val="000000"/>
                </a:solidFill>
                <a:latin typeface="+mn-ea"/>
              </a:rPr>
              <a:t>故事</a:t>
            </a:r>
            <a:endParaRPr lang="en-US" altLang="zh-HK" sz="10725" b="1" dirty="0">
              <a:solidFill>
                <a:srgbClr val="000000"/>
              </a:solidFill>
              <a:latin typeface="+mn-ea"/>
            </a:endParaRPr>
          </a:p>
          <a:p>
            <a:pPr algn="ctr">
              <a:lnSpc>
                <a:spcPts val="15015"/>
              </a:lnSpc>
            </a:pPr>
            <a:r>
              <a:rPr lang="en-US" sz="10725" b="1" dirty="0" err="1">
                <a:solidFill>
                  <a:srgbClr val="000000"/>
                </a:solidFill>
                <a:latin typeface="+mn-ea"/>
              </a:rPr>
              <a:t>卧冰求鲤</a:t>
            </a:r>
            <a:endParaRPr lang="en-US" sz="10725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218711" y="415934"/>
            <a:ext cx="6234682" cy="3944853"/>
          </a:xfrm>
          <a:custGeom>
            <a:avLst/>
            <a:gdLst/>
            <a:ahLst/>
            <a:cxnLst/>
            <a:rect l="l" t="t" r="r" b="b"/>
            <a:pathLst>
              <a:path w="6234682" h="3944853">
                <a:moveTo>
                  <a:pt x="0" y="0"/>
                </a:moveTo>
                <a:lnTo>
                  <a:pt x="6234682" y="0"/>
                </a:lnTo>
                <a:lnTo>
                  <a:pt x="6234682" y="3944853"/>
                </a:lnTo>
                <a:lnTo>
                  <a:pt x="0" y="39448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030953"/>
            <a:ext cx="5238292" cy="4133488"/>
          </a:xfrm>
          <a:custGeom>
            <a:avLst/>
            <a:gdLst/>
            <a:ahLst/>
            <a:cxnLst/>
            <a:rect l="l" t="t" r="r" b="b"/>
            <a:pathLst>
              <a:path w="5238292" h="4133488">
                <a:moveTo>
                  <a:pt x="0" y="0"/>
                </a:moveTo>
                <a:lnTo>
                  <a:pt x="5238292" y="0"/>
                </a:lnTo>
                <a:lnTo>
                  <a:pt x="5238292" y="4133488"/>
                </a:lnTo>
                <a:lnTo>
                  <a:pt x="0" y="41334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509227" y="7035197"/>
            <a:ext cx="6582854" cy="4129245"/>
          </a:xfrm>
          <a:custGeom>
            <a:avLst/>
            <a:gdLst/>
            <a:ahLst/>
            <a:cxnLst/>
            <a:rect l="l" t="t" r="r" b="b"/>
            <a:pathLst>
              <a:path w="6582854" h="4129245">
                <a:moveTo>
                  <a:pt x="0" y="0"/>
                </a:moveTo>
                <a:lnTo>
                  <a:pt x="6582854" y="0"/>
                </a:lnTo>
                <a:lnTo>
                  <a:pt x="6582854" y="4129244"/>
                </a:lnTo>
                <a:lnTo>
                  <a:pt x="0" y="41292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59258" y="2182857"/>
            <a:ext cx="3835335" cy="7594723"/>
          </a:xfrm>
          <a:custGeom>
            <a:avLst/>
            <a:gdLst/>
            <a:ahLst/>
            <a:cxnLst/>
            <a:rect l="l" t="t" r="r" b="b"/>
            <a:pathLst>
              <a:path w="3835335" h="7594723">
                <a:moveTo>
                  <a:pt x="0" y="0"/>
                </a:moveTo>
                <a:lnTo>
                  <a:pt x="3835336" y="0"/>
                </a:lnTo>
                <a:lnTo>
                  <a:pt x="3835336" y="7594723"/>
                </a:lnTo>
                <a:lnTo>
                  <a:pt x="0" y="759472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4753749" y="2182857"/>
            <a:ext cx="3835335" cy="7594723"/>
          </a:xfrm>
          <a:custGeom>
            <a:avLst/>
            <a:gdLst/>
            <a:ahLst/>
            <a:cxnLst/>
            <a:rect l="l" t="t" r="r" b="b"/>
            <a:pathLst>
              <a:path w="3835335" h="7594723">
                <a:moveTo>
                  <a:pt x="3835335" y="0"/>
                </a:moveTo>
                <a:lnTo>
                  <a:pt x="0" y="0"/>
                </a:lnTo>
                <a:lnTo>
                  <a:pt x="0" y="7594723"/>
                </a:lnTo>
                <a:lnTo>
                  <a:pt x="3835335" y="7594723"/>
                </a:lnTo>
                <a:lnTo>
                  <a:pt x="3835335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矩形 8"/>
          <p:cNvSpPr/>
          <p:nvPr/>
        </p:nvSpPr>
        <p:spPr>
          <a:xfrm>
            <a:off x="7275202" y="971835"/>
            <a:ext cx="493247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小学人文科</a:t>
            </a:r>
            <a:endParaRPr lang="en-US" altLang="zh-TW" sz="44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一年级</a:t>
            </a:r>
            <a:endParaRPr lang="en-US" altLang="zh-TW" sz="44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4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1.3 </a:t>
            </a:r>
            <a:r>
              <a:rPr lang="zh-TW" altLang="en-US" sz="4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我的家人</a:t>
            </a:r>
            <a:endParaRPr 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CC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8600" y="3216190"/>
            <a:ext cx="18288000" cy="15926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290"/>
              </a:lnSpc>
            </a:pPr>
            <a:r>
              <a:rPr lang="en-US" sz="9493" b="1">
                <a:solidFill>
                  <a:srgbClr val="000000"/>
                </a:solidFill>
                <a:latin typeface="+mn-ea"/>
              </a:rPr>
              <a:t>请与同学分享一件孝顺长辈的事情</a:t>
            </a:r>
            <a:endParaRPr lang="en-US" sz="9493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4991414" y="6449173"/>
            <a:ext cx="2267886" cy="3069896"/>
          </a:xfrm>
          <a:custGeom>
            <a:avLst/>
            <a:gdLst/>
            <a:ahLst/>
            <a:cxnLst/>
            <a:rect l="l" t="t" r="r" b="b"/>
            <a:pathLst>
              <a:path w="2267886" h="3069896">
                <a:moveTo>
                  <a:pt x="0" y="0"/>
                </a:moveTo>
                <a:lnTo>
                  <a:pt x="2267886" y="0"/>
                </a:lnTo>
                <a:lnTo>
                  <a:pt x="2267886" y="3069897"/>
                </a:lnTo>
                <a:lnTo>
                  <a:pt x="0" y="30698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15040" y="350612"/>
            <a:ext cx="4999960" cy="1430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40"/>
              </a:lnSpc>
              <a:spcBef>
                <a:spcPct val="0"/>
              </a:spcBef>
            </a:pPr>
            <a:r>
              <a:rPr lang="en-US" sz="8743" b="1" dirty="0" err="1">
                <a:solidFill>
                  <a:srgbClr val="000000"/>
                </a:solidFill>
                <a:latin typeface="+mn-ea"/>
              </a:rPr>
              <a:t>我做得到</a:t>
            </a:r>
            <a:endParaRPr lang="en-US" sz="8743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2169657" y="7984122"/>
            <a:ext cx="7315200" cy="3817204"/>
          </a:xfrm>
          <a:custGeom>
            <a:avLst/>
            <a:gdLst/>
            <a:ahLst/>
            <a:cxnLst/>
            <a:rect l="l" t="t" r="r" b="b"/>
            <a:pathLst>
              <a:path w="7315200" h="3817204">
                <a:moveTo>
                  <a:pt x="0" y="0"/>
                </a:moveTo>
                <a:lnTo>
                  <a:pt x="7315200" y="0"/>
                </a:lnTo>
                <a:lnTo>
                  <a:pt x="7315200" y="3817204"/>
                </a:lnTo>
                <a:lnTo>
                  <a:pt x="0" y="3817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19150" y="2463165"/>
            <a:ext cx="16649700" cy="5129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  <a:spcBef>
                <a:spcPct val="0"/>
              </a:spcBef>
            </a:pPr>
            <a:r>
              <a:rPr lang="en-US" sz="5700" b="1" dirty="0" err="1">
                <a:solidFill>
                  <a:srgbClr val="F05B36"/>
                </a:solidFill>
                <a:latin typeface="+mn-ea"/>
              </a:rPr>
              <a:t>孝顺</a:t>
            </a:r>
            <a:r>
              <a:rPr lang="en-US" sz="5700" b="1" dirty="0" err="1">
                <a:solidFill>
                  <a:srgbClr val="000000"/>
                </a:solidFill>
                <a:latin typeface="+mn-ea"/>
              </a:rPr>
              <a:t>并不是</a:t>
            </a:r>
            <a:r>
              <a:rPr lang="en-US" altLang="zh-TW" sz="5700" b="1" dirty="0" err="1">
                <a:solidFill>
                  <a:srgbClr val="000000"/>
                </a:solidFill>
                <a:latin typeface="+mn-ea"/>
              </a:rPr>
              <a:t>只</a:t>
            </a:r>
            <a:r>
              <a:rPr lang="zh-TW" altLang="en-US" sz="5700" b="1" dirty="0">
                <a:solidFill>
                  <a:srgbClr val="000000"/>
                </a:solidFill>
                <a:latin typeface="+mn-ea"/>
              </a:rPr>
              <a:t>有</a:t>
            </a:r>
            <a:r>
              <a:rPr lang="en-US" sz="5700" b="1" dirty="0" err="1">
                <a:solidFill>
                  <a:srgbClr val="000000"/>
                </a:solidFill>
                <a:latin typeface="+mn-ea"/>
              </a:rPr>
              <a:t>一种做法</a:t>
            </a:r>
            <a:r>
              <a:rPr lang="en-US" sz="5700" b="1" dirty="0">
                <a:solidFill>
                  <a:srgbClr val="000000"/>
                </a:solidFill>
                <a:latin typeface="+mn-ea"/>
              </a:rPr>
              <a:t>，</a:t>
            </a:r>
          </a:p>
          <a:p>
            <a:pPr algn="ctr">
              <a:lnSpc>
                <a:spcPts val="7980"/>
              </a:lnSpc>
              <a:spcBef>
                <a:spcPct val="0"/>
              </a:spcBef>
            </a:pPr>
            <a:r>
              <a:rPr lang="en-US" sz="5700" b="1" dirty="0" err="1">
                <a:solidFill>
                  <a:srgbClr val="000000"/>
                </a:solidFill>
                <a:latin typeface="+mn-ea"/>
              </a:rPr>
              <a:t>重要的是我们</a:t>
            </a:r>
            <a:r>
              <a:rPr lang="en-US" sz="5700" b="1" dirty="0" err="1">
                <a:solidFill>
                  <a:srgbClr val="F05B36"/>
                </a:solidFill>
                <a:latin typeface="+mn-ea"/>
              </a:rPr>
              <a:t>从内心真诚地</a:t>
            </a:r>
            <a:r>
              <a:rPr lang="en-US" sz="5700" b="1" dirty="0" err="1">
                <a:solidFill>
                  <a:srgbClr val="000000"/>
                </a:solidFill>
                <a:latin typeface="+mn-ea"/>
              </a:rPr>
              <a:t>尊重爸爸妈妈</a:t>
            </a:r>
            <a:r>
              <a:rPr lang="en-US" sz="5700" b="1" dirty="0">
                <a:solidFill>
                  <a:srgbClr val="000000"/>
                </a:solidFill>
                <a:latin typeface="+mn-ea"/>
              </a:rPr>
              <a:t>。</a:t>
            </a:r>
          </a:p>
          <a:p>
            <a:pPr algn="ctr">
              <a:lnSpc>
                <a:spcPts val="7980"/>
              </a:lnSpc>
              <a:spcBef>
                <a:spcPct val="0"/>
              </a:spcBef>
            </a:pPr>
            <a:r>
              <a:rPr lang="en-US" sz="5700" b="1" dirty="0" err="1">
                <a:solidFill>
                  <a:srgbClr val="000000"/>
                </a:solidFill>
                <a:latin typeface="+mn-ea"/>
              </a:rPr>
              <a:t>每个人的年龄不同，</a:t>
            </a:r>
            <a:r>
              <a:rPr lang="en-US" sz="5700" b="1" dirty="0" err="1">
                <a:solidFill>
                  <a:srgbClr val="F05B36"/>
                </a:solidFill>
                <a:latin typeface="+mn-ea"/>
              </a:rPr>
              <a:t>表达孝顺的方式也不同</a:t>
            </a:r>
            <a:r>
              <a:rPr lang="en-US" sz="5700" b="1" dirty="0" err="1">
                <a:solidFill>
                  <a:srgbClr val="000000"/>
                </a:solidFill>
                <a:latin typeface="+mn-ea"/>
              </a:rPr>
              <a:t>。现在，我们可以常常帮</a:t>
            </a:r>
            <a:r>
              <a:rPr lang="en-US" sz="5700" b="1" dirty="0" err="1">
                <a:solidFill>
                  <a:srgbClr val="F05B36"/>
                </a:solidFill>
                <a:latin typeface="+mn-ea"/>
              </a:rPr>
              <a:t>爸妈做家务</a:t>
            </a:r>
            <a:r>
              <a:rPr lang="en-US" sz="5700" b="1" dirty="0">
                <a:solidFill>
                  <a:srgbClr val="F05B36"/>
                </a:solidFill>
                <a:latin typeface="+mn-ea"/>
              </a:rPr>
              <a:t>、</a:t>
            </a:r>
            <a:r>
              <a:rPr lang="zh-TW" altLang="en-US" sz="5700" b="1" dirty="0">
                <a:solidFill>
                  <a:srgbClr val="F05B36"/>
                </a:solidFill>
                <a:latin typeface="+mn-ea"/>
              </a:rPr>
              <a:t>绘画心意卡</a:t>
            </a:r>
            <a:r>
              <a:rPr lang="en-US" sz="5700" b="1" dirty="0" err="1">
                <a:solidFill>
                  <a:srgbClr val="000000"/>
                </a:solidFill>
                <a:latin typeface="+mn-ea"/>
              </a:rPr>
              <a:t>送给他们，</a:t>
            </a:r>
            <a:r>
              <a:rPr lang="en-US" sz="5700" b="1" dirty="0" err="1">
                <a:solidFill>
                  <a:srgbClr val="F05B36"/>
                </a:solidFill>
                <a:latin typeface="+mn-ea"/>
              </a:rPr>
              <a:t>照顾、爱护爸爸妈妈</a:t>
            </a:r>
            <a:r>
              <a:rPr lang="en-US" sz="5700" b="1" dirty="0" err="1">
                <a:solidFill>
                  <a:srgbClr val="000000"/>
                </a:solidFill>
                <a:latin typeface="+mn-ea"/>
              </a:rPr>
              <a:t>，就是孝顺的表现</a:t>
            </a:r>
            <a:r>
              <a:rPr lang="en-US" sz="5700" b="1" dirty="0">
                <a:solidFill>
                  <a:srgbClr val="000000"/>
                </a:solidFill>
                <a:latin typeface="+mn-ea"/>
              </a:rPr>
              <a:t>。</a:t>
            </a:r>
          </a:p>
        </p:txBody>
      </p:sp>
      <p:sp>
        <p:nvSpPr>
          <p:cNvPr id="3" name="Freeform 3"/>
          <p:cNvSpPr/>
          <p:nvPr/>
        </p:nvSpPr>
        <p:spPr>
          <a:xfrm rot="-5400000">
            <a:off x="2079521" y="-642129"/>
            <a:ext cx="1545161" cy="3025748"/>
          </a:xfrm>
          <a:custGeom>
            <a:avLst/>
            <a:gdLst/>
            <a:ahLst/>
            <a:cxnLst/>
            <a:rect l="l" t="t" r="r" b="b"/>
            <a:pathLst>
              <a:path w="1545161" h="3025748">
                <a:moveTo>
                  <a:pt x="0" y="0"/>
                </a:moveTo>
                <a:lnTo>
                  <a:pt x="1545161" y="0"/>
                </a:lnTo>
                <a:lnTo>
                  <a:pt x="1545161" y="3025748"/>
                </a:lnTo>
                <a:lnTo>
                  <a:pt x="0" y="30257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309121" y="98164"/>
            <a:ext cx="2878374" cy="3456563"/>
          </a:xfrm>
          <a:custGeom>
            <a:avLst/>
            <a:gdLst/>
            <a:ahLst/>
            <a:cxnLst/>
            <a:rect l="l" t="t" r="r" b="b"/>
            <a:pathLst>
              <a:path w="2878374" h="3456563">
                <a:moveTo>
                  <a:pt x="0" y="0"/>
                </a:moveTo>
                <a:lnTo>
                  <a:pt x="2878374" y="0"/>
                </a:lnTo>
                <a:lnTo>
                  <a:pt x="2878374" y="3456564"/>
                </a:lnTo>
                <a:lnTo>
                  <a:pt x="0" y="34565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595235"/>
            <a:ext cx="1823402" cy="2646963"/>
          </a:xfrm>
          <a:custGeom>
            <a:avLst/>
            <a:gdLst/>
            <a:ahLst/>
            <a:cxnLst/>
            <a:rect l="l" t="t" r="r" b="b"/>
            <a:pathLst>
              <a:path w="1823402" h="2646963">
                <a:moveTo>
                  <a:pt x="0" y="0"/>
                </a:moveTo>
                <a:lnTo>
                  <a:pt x="1823402" y="0"/>
                </a:lnTo>
                <a:lnTo>
                  <a:pt x="1823402" y="2646962"/>
                </a:lnTo>
                <a:lnTo>
                  <a:pt x="0" y="26469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410541" y="7434829"/>
            <a:ext cx="1776955" cy="2967774"/>
          </a:xfrm>
          <a:custGeom>
            <a:avLst/>
            <a:gdLst/>
            <a:ahLst/>
            <a:cxnLst/>
            <a:rect l="l" t="t" r="r" b="b"/>
            <a:pathLst>
              <a:path w="1776955" h="2967774">
                <a:moveTo>
                  <a:pt x="0" y="0"/>
                </a:moveTo>
                <a:lnTo>
                  <a:pt x="1776954" y="0"/>
                </a:lnTo>
                <a:lnTo>
                  <a:pt x="1776954" y="2967774"/>
                </a:lnTo>
                <a:lnTo>
                  <a:pt x="0" y="29677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76200" y="107961"/>
            <a:ext cx="5704204" cy="1377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1"/>
              </a:lnSpc>
              <a:spcBef>
                <a:spcPct val="0"/>
              </a:spcBef>
            </a:pPr>
            <a:r>
              <a:rPr lang="en-US" sz="8193" b="1">
                <a:solidFill>
                  <a:srgbClr val="000000"/>
                </a:solidFill>
                <a:ea typeface="王漢宗顏楷體"/>
              </a:rPr>
              <a:t>总结</a:t>
            </a:r>
            <a:endParaRPr lang="en-US" sz="8193" b="1" dirty="0">
              <a:solidFill>
                <a:srgbClr val="000000"/>
              </a:solidFill>
              <a:ea typeface="王漢宗顏楷體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1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825233">
            <a:off x="15141120" y="319883"/>
            <a:ext cx="3052433" cy="4114800"/>
          </a:xfrm>
          <a:custGeom>
            <a:avLst/>
            <a:gdLst/>
            <a:ahLst/>
            <a:cxnLst/>
            <a:rect l="l" t="t" r="r" b="b"/>
            <a:pathLst>
              <a:path w="3052433" h="4114800">
                <a:moveTo>
                  <a:pt x="0" y="0"/>
                </a:moveTo>
                <a:lnTo>
                  <a:pt x="3052433" y="0"/>
                </a:lnTo>
                <a:lnTo>
                  <a:pt x="30524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266465">
            <a:off x="13807527" y="357123"/>
            <a:ext cx="2820508" cy="4114800"/>
          </a:xfrm>
          <a:custGeom>
            <a:avLst/>
            <a:gdLst/>
            <a:ahLst/>
            <a:cxnLst/>
            <a:rect l="l" t="t" r="r" b="b"/>
            <a:pathLst>
              <a:path w="2820508" h="4114800">
                <a:moveTo>
                  <a:pt x="0" y="0"/>
                </a:moveTo>
                <a:lnTo>
                  <a:pt x="2820508" y="0"/>
                </a:lnTo>
                <a:lnTo>
                  <a:pt x="2820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5"/>
          <p:cNvSpPr txBox="1"/>
          <p:nvPr/>
        </p:nvSpPr>
        <p:spPr>
          <a:xfrm>
            <a:off x="6402489" y="806419"/>
            <a:ext cx="5704204" cy="1519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1"/>
              </a:lnSpc>
              <a:spcBef>
                <a:spcPct val="0"/>
              </a:spcBef>
            </a:pPr>
            <a:r>
              <a:rPr lang="zh-TW" altLang="en-US" sz="12000" b="1">
                <a:solidFill>
                  <a:srgbClr val="0070C0"/>
                </a:solidFill>
                <a:latin typeface="+mn-ea"/>
              </a:rPr>
              <a:t>孝亲</a:t>
            </a:r>
            <a:endParaRPr lang="en-US" sz="12000" b="1" dirty="0">
              <a:solidFill>
                <a:srgbClr val="0070C0"/>
              </a:solidFill>
              <a:latin typeface="+mn-ea"/>
            </a:endParaRPr>
          </a:p>
        </p:txBody>
      </p:sp>
      <p:pic>
        <p:nvPicPr>
          <p:cNvPr id="1026" name="Picture 2" descr="漢字「孝」：字形演變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703199"/>
            <a:ext cx="4378545" cy="356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5589656" y="6302638"/>
            <a:ext cx="7329871" cy="976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51"/>
              </a:lnSpc>
              <a:spcBef>
                <a:spcPct val="0"/>
              </a:spcBef>
            </a:pPr>
            <a:r>
              <a:rPr lang="en-US" sz="4400" dirty="0">
                <a:solidFill>
                  <a:srgbClr val="000000"/>
                </a:solidFill>
                <a:ea typeface="王漢宗顏楷體"/>
              </a:rPr>
              <a:t>「</a:t>
            </a:r>
            <a:r>
              <a:rPr lang="en-US" sz="4400" dirty="0" err="1">
                <a:solidFill>
                  <a:srgbClr val="000000"/>
                </a:solidFill>
                <a:ea typeface="王漢宗顏楷體"/>
              </a:rPr>
              <a:t>孝」字的金文</a:t>
            </a:r>
            <a:endParaRPr lang="en-US" sz="4400" dirty="0">
              <a:solidFill>
                <a:srgbClr val="000000"/>
              </a:solidFill>
              <a:ea typeface="王漢宗顏楷體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12347" y="770843"/>
            <a:ext cx="7329871" cy="997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51"/>
              </a:lnSpc>
              <a:spcBef>
                <a:spcPct val="0"/>
              </a:spcBef>
            </a:pPr>
            <a:r>
              <a:rPr lang="zh-TW" altLang="en-US" sz="5893" b="1">
                <a:solidFill>
                  <a:srgbClr val="000000"/>
                </a:solidFill>
                <a:latin typeface="+mn-ea"/>
              </a:rPr>
              <a:t>重要的价值观和态度</a:t>
            </a:r>
            <a:endParaRPr lang="en-US" sz="5893" b="1" dirty="0">
              <a:solidFill>
                <a:srgbClr val="000000"/>
              </a:solidFill>
              <a:latin typeface="+mn-ea"/>
            </a:endParaRPr>
          </a:p>
        </p:txBody>
      </p:sp>
      <p:cxnSp>
        <p:nvCxnSpPr>
          <p:cNvPr id="4" name="直線單箭頭接點 3"/>
          <p:cNvCxnSpPr/>
          <p:nvPr/>
        </p:nvCxnSpPr>
        <p:spPr>
          <a:xfrm flipH="1">
            <a:off x="9971673" y="4072745"/>
            <a:ext cx="1176651" cy="0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/>
          <p:cNvSpPr txBox="1"/>
          <p:nvPr/>
        </p:nvSpPr>
        <p:spPr>
          <a:xfrm>
            <a:off x="11107535" y="3515873"/>
            <a:ext cx="3735428" cy="12311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251"/>
              </a:lnSpc>
              <a:spcBef>
                <a:spcPct val="0"/>
              </a:spcBef>
              <a:defRPr sz="5893">
                <a:solidFill>
                  <a:srgbClr val="000000"/>
                </a:solidFill>
                <a:ea typeface="王漢宗顏楷體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4000" dirty="0"/>
              <a:t>字形像</a:t>
            </a:r>
            <a:endParaRPr lang="en-US" altLang="zh-TW" sz="4000" dirty="0"/>
          </a:p>
          <a:p>
            <a:pPr>
              <a:lnSpc>
                <a:spcPct val="100000"/>
              </a:lnSpc>
            </a:pPr>
            <a:r>
              <a:rPr lang="zh-TW" altLang="en-US" sz="4000" dirty="0"/>
              <a:t>上面有位老人家</a:t>
            </a:r>
            <a:endParaRPr lang="en-US" sz="4000" dirty="0"/>
          </a:p>
        </p:txBody>
      </p:sp>
      <p:sp>
        <p:nvSpPr>
          <p:cNvPr id="15" name="矩形 14"/>
          <p:cNvSpPr/>
          <p:nvPr/>
        </p:nvSpPr>
        <p:spPr>
          <a:xfrm>
            <a:off x="8439824" y="2667082"/>
            <a:ext cx="1596811" cy="1964097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直線單箭頭接點 16"/>
          <p:cNvCxnSpPr/>
          <p:nvPr/>
        </p:nvCxnSpPr>
        <p:spPr>
          <a:xfrm>
            <a:off x="7198211" y="5926046"/>
            <a:ext cx="1176651" cy="1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8456187" y="4689416"/>
            <a:ext cx="1596811" cy="1577105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文字方塊 21"/>
          <p:cNvSpPr txBox="1"/>
          <p:nvPr/>
        </p:nvSpPr>
        <p:spPr>
          <a:xfrm>
            <a:off x="3544361" y="5208525"/>
            <a:ext cx="3694639" cy="12311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251"/>
              </a:lnSpc>
              <a:spcBef>
                <a:spcPct val="0"/>
              </a:spcBef>
              <a:defRPr sz="5893">
                <a:solidFill>
                  <a:srgbClr val="000000"/>
                </a:solidFill>
                <a:ea typeface="王漢宗顏楷體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4000" dirty="0"/>
              <a:t>字形像</a:t>
            </a:r>
            <a:endParaRPr lang="en-US" altLang="zh-TW" sz="4000" dirty="0"/>
          </a:p>
          <a:p>
            <a:pPr>
              <a:lnSpc>
                <a:spcPct val="100000"/>
              </a:lnSpc>
            </a:pPr>
            <a:r>
              <a:rPr lang="zh-TW" altLang="en-US" sz="4000" dirty="0"/>
              <a:t>下面有位小孩子</a:t>
            </a:r>
            <a:endParaRPr lang="en-US" sz="4000" dirty="0"/>
          </a:p>
        </p:txBody>
      </p:sp>
      <p:sp>
        <p:nvSpPr>
          <p:cNvPr id="25" name="TextBox 2"/>
          <p:cNvSpPr txBox="1"/>
          <p:nvPr/>
        </p:nvSpPr>
        <p:spPr>
          <a:xfrm>
            <a:off x="312347" y="7579104"/>
            <a:ext cx="17571238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indent="0" algn="ctr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800" b="1" dirty="0">
                <a:solidFill>
                  <a:srgbClr val="000000"/>
                </a:solidFill>
                <a:latin typeface="+mn-ea"/>
              </a:rPr>
              <a:t>「孝」的字形表示</a:t>
            </a:r>
            <a:br>
              <a:rPr lang="en-US" altLang="zh-TW" sz="4800" b="1" dirty="0">
                <a:solidFill>
                  <a:srgbClr val="000000"/>
                </a:solidFill>
                <a:latin typeface="+mn-ea"/>
              </a:rPr>
            </a:br>
            <a:r>
              <a:rPr lang="zh-TW" altLang="en-US" sz="4800" b="1">
                <a:solidFill>
                  <a:srgbClr val="000000"/>
                </a:solidFill>
                <a:latin typeface="+mn-ea"/>
              </a:rPr>
              <a:t>小孩子背着老人或用手搀扶老人</a:t>
            </a:r>
            <a:r>
              <a:rPr lang="zh-TW" altLang="en-US" sz="4800" b="1" dirty="0">
                <a:solidFill>
                  <a:srgbClr val="000000"/>
                </a:solidFill>
                <a:latin typeface="+mn-ea"/>
              </a:rPr>
              <a:t>，</a:t>
            </a:r>
            <a:endParaRPr lang="en-US" altLang="zh-TW" sz="4800" b="1" dirty="0">
              <a:solidFill>
                <a:srgbClr val="000000"/>
              </a:solidFill>
              <a:latin typeface="+mn-ea"/>
            </a:endParaRPr>
          </a:p>
          <a:p>
            <a:pPr marR="0" lvl="0" indent="0" algn="ctr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800" b="1">
                <a:solidFill>
                  <a:srgbClr val="000000"/>
                </a:solidFill>
                <a:latin typeface="+mn-ea"/>
              </a:rPr>
              <a:t>所以「孝」的本义是</a:t>
            </a:r>
            <a:r>
              <a:rPr lang="zh-TW" altLang="en-US" sz="4800" b="1">
                <a:solidFill>
                  <a:srgbClr val="FF0000"/>
                </a:solidFill>
                <a:latin typeface="+mn-ea"/>
              </a:rPr>
              <a:t>好好善待父母、长辈</a:t>
            </a:r>
            <a:r>
              <a:rPr lang="zh-TW" altLang="en-US" sz="4800" b="1">
                <a:solidFill>
                  <a:srgbClr val="000000"/>
                </a:solidFill>
                <a:latin typeface="+mn-ea"/>
              </a:rPr>
              <a:t>，是一种中国传统美德</a:t>
            </a:r>
            <a:r>
              <a:rPr lang="zh-TW" altLang="en-US" sz="4800" b="1" dirty="0">
                <a:solidFill>
                  <a:srgbClr val="000000"/>
                </a:solidFill>
                <a:latin typeface="+mn-ea"/>
              </a:rPr>
              <a:t>。</a:t>
            </a:r>
            <a:endParaRPr lang="en-US" sz="4800" b="1" dirty="0">
              <a:solidFill>
                <a:srgbClr val="00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46747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1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825233">
            <a:off x="15637618" y="155498"/>
            <a:ext cx="2314240" cy="3353328"/>
          </a:xfrm>
          <a:custGeom>
            <a:avLst/>
            <a:gdLst/>
            <a:ahLst/>
            <a:cxnLst/>
            <a:rect l="l" t="t" r="r" b="b"/>
            <a:pathLst>
              <a:path w="3052433" h="4114800">
                <a:moveTo>
                  <a:pt x="0" y="0"/>
                </a:moveTo>
                <a:lnTo>
                  <a:pt x="3052433" y="0"/>
                </a:lnTo>
                <a:lnTo>
                  <a:pt x="30524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266465">
            <a:off x="14553797" y="306091"/>
            <a:ext cx="2138402" cy="3353328"/>
          </a:xfrm>
          <a:custGeom>
            <a:avLst/>
            <a:gdLst/>
            <a:ahLst/>
            <a:cxnLst/>
            <a:rect l="l" t="t" r="r" b="b"/>
            <a:pathLst>
              <a:path w="2820508" h="4114800">
                <a:moveTo>
                  <a:pt x="0" y="0"/>
                </a:moveTo>
                <a:lnTo>
                  <a:pt x="2820508" y="0"/>
                </a:lnTo>
                <a:lnTo>
                  <a:pt x="2820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8" name="圖片 7"/>
          <p:cNvPicPr/>
          <p:nvPr/>
        </p:nvPicPr>
        <p:blipFill rotWithShape="1">
          <a:blip r:embed="rId6"/>
          <a:srcRect l="37006" t="29664" r="38003" b="25206"/>
          <a:stretch/>
        </p:blipFill>
        <p:spPr bwMode="auto">
          <a:xfrm>
            <a:off x="515862" y="390319"/>
            <a:ext cx="2667000" cy="2590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Freeform 6"/>
          <p:cNvSpPr/>
          <p:nvPr/>
        </p:nvSpPr>
        <p:spPr>
          <a:xfrm>
            <a:off x="614119" y="9694627"/>
            <a:ext cx="17159529" cy="514786"/>
          </a:xfrm>
          <a:custGeom>
            <a:avLst/>
            <a:gdLst/>
            <a:ahLst/>
            <a:cxnLst/>
            <a:rect l="l" t="t" r="r" b="b"/>
            <a:pathLst>
              <a:path w="17159529" h="514786">
                <a:moveTo>
                  <a:pt x="0" y="0"/>
                </a:moveTo>
                <a:lnTo>
                  <a:pt x="17159529" y="0"/>
                </a:lnTo>
                <a:lnTo>
                  <a:pt x="17159529" y="514786"/>
                </a:lnTo>
                <a:lnTo>
                  <a:pt x="0" y="5147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5"/>
          <p:cNvSpPr txBox="1"/>
          <p:nvPr/>
        </p:nvSpPr>
        <p:spPr>
          <a:xfrm>
            <a:off x="6090642" y="1422208"/>
            <a:ext cx="5704204" cy="1519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1"/>
              </a:lnSpc>
              <a:spcBef>
                <a:spcPct val="0"/>
              </a:spcBef>
            </a:pPr>
            <a:r>
              <a:rPr lang="zh-TW" altLang="en-US" sz="13800" b="1">
                <a:solidFill>
                  <a:srgbClr val="0070C0"/>
                </a:solidFill>
                <a:latin typeface="+mn-ea"/>
              </a:rPr>
              <a:t>孝亲</a:t>
            </a:r>
            <a:endParaRPr lang="en-US" sz="13800" b="1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11" name="TextBox 2"/>
          <p:cNvSpPr txBox="1"/>
          <p:nvPr/>
        </p:nvSpPr>
        <p:spPr>
          <a:xfrm>
            <a:off x="2832031" y="3022792"/>
            <a:ext cx="12723704" cy="73578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indent="0" algn="ctr" fontAlgn="auto">
              <a:lnSpc>
                <a:spcPts val="825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5893" b="1">
                <a:solidFill>
                  <a:srgbClr val="000000"/>
                </a:solidFill>
                <a:latin typeface="+mn-ea"/>
              </a:rPr>
              <a:t>传统中华文化重视</a:t>
            </a:r>
            <a:r>
              <a:rPr lang="zh-TW" altLang="en-US" sz="5893" b="1">
                <a:solidFill>
                  <a:srgbClr val="FF0000"/>
                </a:solidFill>
                <a:latin typeface="+mn-ea"/>
              </a:rPr>
              <a:t>孝道</a:t>
            </a:r>
            <a:r>
              <a:rPr lang="zh-TW" altLang="en-US" sz="5893" b="1" dirty="0">
                <a:solidFill>
                  <a:srgbClr val="000000"/>
                </a:solidFill>
                <a:latin typeface="+mn-ea"/>
              </a:rPr>
              <a:t>，</a:t>
            </a:r>
            <a:endParaRPr lang="en-US" altLang="zh-TW" sz="5893" b="1" dirty="0">
              <a:solidFill>
                <a:srgbClr val="000000"/>
              </a:solidFill>
              <a:latin typeface="+mn-ea"/>
            </a:endParaRPr>
          </a:p>
          <a:p>
            <a:pPr marR="0" lvl="0" indent="0" algn="ctr" fontAlgn="auto">
              <a:lnSpc>
                <a:spcPts val="825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5893" b="1">
                <a:solidFill>
                  <a:srgbClr val="000000"/>
                </a:solidFill>
                <a:latin typeface="+mn-ea"/>
              </a:rPr>
              <a:t>孝道能促进家庭和睦</a:t>
            </a:r>
            <a:r>
              <a:rPr lang="en-US" altLang="zh-HK" sz="5893" b="1">
                <a:solidFill>
                  <a:srgbClr val="000000"/>
                </a:solidFill>
                <a:latin typeface="+mn-ea"/>
              </a:rPr>
              <a:t>。</a:t>
            </a:r>
            <a:endParaRPr lang="en-US" altLang="zh-HK" sz="5893" b="1" dirty="0">
              <a:solidFill>
                <a:srgbClr val="000000"/>
              </a:solidFill>
              <a:latin typeface="+mn-ea"/>
            </a:endParaRPr>
          </a:p>
          <a:p>
            <a:pPr marR="0" lvl="0" indent="0" algn="ctr" fontAlgn="auto">
              <a:lnSpc>
                <a:spcPts val="825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5893" b="1">
                <a:solidFill>
                  <a:srgbClr val="000000"/>
                </a:solidFill>
                <a:latin typeface="+mn-ea"/>
              </a:rPr>
              <a:t>我们从小要</a:t>
            </a:r>
            <a:r>
              <a:rPr lang="zh-TW" altLang="en-US" sz="5893" b="1">
                <a:solidFill>
                  <a:srgbClr val="FF0000"/>
                </a:solidFill>
                <a:latin typeface="+mn-ea"/>
              </a:rPr>
              <a:t>照顾、孝敬父母</a:t>
            </a:r>
            <a:r>
              <a:rPr lang="zh-TW" altLang="en-US" sz="5893" b="1">
                <a:solidFill>
                  <a:srgbClr val="000000"/>
                </a:solidFill>
                <a:latin typeface="+mn-ea"/>
              </a:rPr>
              <a:t>，</a:t>
            </a:r>
            <a:endParaRPr lang="en-US" altLang="zh-TW" sz="5893" b="1" dirty="0">
              <a:solidFill>
                <a:srgbClr val="000000"/>
              </a:solidFill>
              <a:latin typeface="+mn-ea"/>
            </a:endParaRPr>
          </a:p>
          <a:p>
            <a:pPr marR="0" lvl="0" indent="0" algn="ctr" fontAlgn="auto">
              <a:lnSpc>
                <a:spcPts val="825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5893" b="1">
                <a:solidFill>
                  <a:srgbClr val="000000"/>
                </a:solidFill>
                <a:latin typeface="+mn-ea"/>
              </a:rPr>
              <a:t>分担家中的大小事务，</a:t>
            </a:r>
            <a:endParaRPr lang="en-US" altLang="zh-TW" sz="5893" b="1" dirty="0">
              <a:solidFill>
                <a:srgbClr val="000000"/>
              </a:solidFill>
              <a:latin typeface="+mn-ea"/>
            </a:endParaRPr>
          </a:p>
          <a:p>
            <a:pPr marR="0" lvl="0" indent="0" algn="ctr" fontAlgn="auto">
              <a:lnSpc>
                <a:spcPts val="825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5893" b="1">
                <a:solidFill>
                  <a:srgbClr val="000000"/>
                </a:solidFill>
                <a:latin typeface="+mn-ea"/>
              </a:rPr>
              <a:t>共同维护家庭的团结及和谐，</a:t>
            </a:r>
            <a:endParaRPr lang="en-US" altLang="zh-TW" sz="5893" b="1" dirty="0">
              <a:solidFill>
                <a:srgbClr val="000000"/>
              </a:solidFill>
              <a:latin typeface="+mn-ea"/>
            </a:endParaRPr>
          </a:p>
          <a:p>
            <a:pPr marR="0" lvl="0" indent="0" algn="ctr" fontAlgn="auto">
              <a:lnSpc>
                <a:spcPts val="825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5893" b="1">
                <a:solidFill>
                  <a:srgbClr val="000000"/>
                </a:solidFill>
                <a:latin typeface="+mn-ea"/>
              </a:rPr>
              <a:t>长大后成为具备</a:t>
            </a:r>
            <a:r>
              <a:rPr lang="zh-TW" altLang="en-US" sz="5893" b="1">
                <a:solidFill>
                  <a:srgbClr val="FF0000"/>
                </a:solidFill>
                <a:latin typeface="+mn-ea"/>
              </a:rPr>
              <a:t>良好品德和修养</a:t>
            </a:r>
            <a:r>
              <a:rPr lang="zh-TW" altLang="en-US" sz="5893" b="1">
                <a:solidFill>
                  <a:srgbClr val="000000"/>
                </a:solidFill>
                <a:latin typeface="+mn-ea"/>
              </a:rPr>
              <a:t>的</a:t>
            </a:r>
            <a:r>
              <a:rPr lang="zh-TW" altLang="en-US" sz="5893" b="1" dirty="0">
                <a:solidFill>
                  <a:srgbClr val="000000"/>
                </a:solidFill>
                <a:latin typeface="+mn-ea"/>
              </a:rPr>
              <a:t>人</a:t>
            </a:r>
            <a:r>
              <a:rPr lang="en-US" sz="5893" b="1" dirty="0">
                <a:solidFill>
                  <a:srgbClr val="000000"/>
                </a:solidFill>
                <a:latin typeface="+mn-ea"/>
              </a:rPr>
              <a:t>。</a:t>
            </a:r>
          </a:p>
        </p:txBody>
      </p:sp>
      <p:pic>
        <p:nvPicPr>
          <p:cNvPr id="1026" name="Picture 2" descr="漢字「孝」：字形演變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0529" y="4447151"/>
            <a:ext cx="2907476" cy="236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5528947" y="119575"/>
            <a:ext cx="7329871" cy="20621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51"/>
              </a:lnSpc>
              <a:spcBef>
                <a:spcPct val="0"/>
              </a:spcBef>
            </a:pPr>
            <a:r>
              <a:rPr lang="zh-TW" altLang="en-US" sz="5893" b="1">
                <a:solidFill>
                  <a:srgbClr val="000000"/>
                </a:solidFill>
                <a:latin typeface="+mn-ea"/>
              </a:rPr>
              <a:t>重要的价值观和态度</a:t>
            </a:r>
          </a:p>
          <a:p>
            <a:pPr algn="ctr">
              <a:lnSpc>
                <a:spcPts val="8251"/>
              </a:lnSpc>
              <a:spcBef>
                <a:spcPct val="0"/>
              </a:spcBef>
            </a:pPr>
            <a:endParaRPr lang="en-US" sz="5893" b="1" dirty="0">
              <a:solidFill>
                <a:srgbClr val="00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7917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/>
          <p:cNvSpPr txBox="1"/>
          <p:nvPr/>
        </p:nvSpPr>
        <p:spPr>
          <a:xfrm>
            <a:off x="-1143000" y="424577"/>
            <a:ext cx="12682745" cy="12891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71"/>
              </a:lnSpc>
              <a:spcBef>
                <a:spcPct val="0"/>
              </a:spcBef>
            </a:pPr>
            <a:r>
              <a:rPr lang="zh-HK" altLang="en-US" sz="6000" b="1" dirty="0">
                <a:solidFill>
                  <a:prstClr val="black"/>
                </a:solidFill>
                <a:latin typeface="+mn-ea"/>
              </a:rPr>
              <a:t>学生在家中预先</a:t>
            </a:r>
            <a:r>
              <a:rPr lang="zh-TW" altLang="en-US" sz="6000" b="1" dirty="0">
                <a:solidFill>
                  <a:prstClr val="black"/>
                </a:solidFill>
                <a:latin typeface="+mn-ea"/>
              </a:rPr>
              <a:t>观看短片</a:t>
            </a:r>
            <a:r>
              <a:rPr lang="zh-HK" altLang="en-US" sz="6000" b="1" dirty="0">
                <a:solidFill>
                  <a:prstClr val="black"/>
                </a:solidFill>
                <a:latin typeface="+mn-ea"/>
              </a:rPr>
              <a:t>：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85800" y="2203203"/>
            <a:ext cx="16840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跟王祥做朋友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  <a:hlinkClick r:id="rId2"/>
              </a:rPr>
              <a:t>https://emm.edcity.hk/media/%E8%B7%9F%E7%8E%8B%E7%A5%A5%E5%81%9A%E6%9C%8B%E5%8F%8B/1_8l4s4dfw</a:t>
            </a:r>
            <a:endParaRPr kumimoji="0" lang="en-US" altLang="zh-HK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2" name="圖片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575" y="4142195"/>
            <a:ext cx="5962650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96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CC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800" y="1726560"/>
            <a:ext cx="2780418" cy="2727469"/>
          </a:xfrm>
          <a:custGeom>
            <a:avLst/>
            <a:gdLst/>
            <a:ahLst/>
            <a:cxnLst/>
            <a:rect l="l" t="t" r="r" b="b"/>
            <a:pathLst>
              <a:path w="3816477" h="4114800">
                <a:moveTo>
                  <a:pt x="0" y="0"/>
                </a:moveTo>
                <a:lnTo>
                  <a:pt x="3816477" y="0"/>
                </a:lnTo>
                <a:lnTo>
                  <a:pt x="38164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19112" y="5143500"/>
            <a:ext cx="2386545" cy="2573094"/>
          </a:xfrm>
          <a:custGeom>
            <a:avLst/>
            <a:gdLst/>
            <a:ahLst/>
            <a:cxnLst/>
            <a:rect l="l" t="t" r="r" b="b"/>
            <a:pathLst>
              <a:path w="2386545" h="2573094">
                <a:moveTo>
                  <a:pt x="0" y="0"/>
                </a:moveTo>
                <a:lnTo>
                  <a:pt x="2386545" y="0"/>
                </a:lnTo>
                <a:lnTo>
                  <a:pt x="2386545" y="2573094"/>
                </a:lnTo>
                <a:lnTo>
                  <a:pt x="0" y="25730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779582" y="-846534"/>
            <a:ext cx="3816477" cy="4114800"/>
          </a:xfrm>
          <a:custGeom>
            <a:avLst/>
            <a:gdLst/>
            <a:ahLst/>
            <a:cxnLst/>
            <a:rect l="l" t="t" r="r" b="b"/>
            <a:pathLst>
              <a:path w="3816477" h="4114800">
                <a:moveTo>
                  <a:pt x="0" y="0"/>
                </a:moveTo>
                <a:lnTo>
                  <a:pt x="3816477" y="0"/>
                </a:lnTo>
                <a:lnTo>
                  <a:pt x="38164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319752" y="1409700"/>
            <a:ext cx="12537281" cy="6796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 b="1" dirty="0" err="1">
                <a:solidFill>
                  <a:srgbClr val="000000"/>
                </a:solidFill>
                <a:latin typeface="+mn-ea"/>
              </a:rPr>
              <a:t>某一年的冬天</a:t>
            </a:r>
            <a:r>
              <a:rPr lang="en-US" sz="7593" b="1" dirty="0">
                <a:solidFill>
                  <a:srgbClr val="000000"/>
                </a:solidFill>
                <a:latin typeface="+mn-ea"/>
              </a:rPr>
              <a:t>，</a:t>
            </a:r>
          </a:p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 b="1">
                <a:solidFill>
                  <a:srgbClr val="000000"/>
                </a:solidFill>
                <a:latin typeface="+mn-ea"/>
              </a:rPr>
              <a:t>天气特别冷，河面都结冰了。</a:t>
            </a:r>
            <a:endParaRPr lang="en-US" sz="7593" b="1" dirty="0">
              <a:solidFill>
                <a:srgbClr val="000000"/>
              </a:solidFill>
              <a:latin typeface="+mn-ea"/>
            </a:endParaRPr>
          </a:p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 b="1">
                <a:solidFill>
                  <a:srgbClr val="000000"/>
                </a:solidFill>
                <a:latin typeface="+mn-ea"/>
              </a:rPr>
              <a:t>王祥的</a:t>
            </a:r>
            <a:r>
              <a:rPr lang="zh-TW" altLang="en-US" sz="7593" b="1">
                <a:solidFill>
                  <a:srgbClr val="000000"/>
                </a:solidFill>
                <a:latin typeface="+mn-ea"/>
              </a:rPr>
              <a:t>母亲</a:t>
            </a:r>
            <a:r>
              <a:rPr lang="en-US" sz="7593" b="1">
                <a:solidFill>
                  <a:srgbClr val="000000"/>
                </a:solidFill>
                <a:latin typeface="+mn-ea"/>
              </a:rPr>
              <a:t>很想吃鲜鱼，</a:t>
            </a:r>
            <a:endParaRPr lang="en-US" sz="7593" b="1" dirty="0">
              <a:solidFill>
                <a:srgbClr val="000000"/>
              </a:solidFill>
              <a:latin typeface="+mn-ea"/>
            </a:endParaRPr>
          </a:p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 b="1">
                <a:solidFill>
                  <a:srgbClr val="000000"/>
                </a:solidFill>
                <a:latin typeface="+mn-ea"/>
              </a:rPr>
              <a:t>但因为河面结了冰，</a:t>
            </a:r>
            <a:endParaRPr lang="en-US" sz="7593" b="1" dirty="0">
              <a:solidFill>
                <a:srgbClr val="000000"/>
              </a:solidFill>
              <a:latin typeface="+mn-ea"/>
            </a:endParaRPr>
          </a:p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 b="1">
                <a:solidFill>
                  <a:srgbClr val="000000"/>
                </a:solidFill>
                <a:latin typeface="+mn-ea"/>
              </a:rPr>
              <a:t>所以无法在河里捉鱼了。</a:t>
            </a:r>
            <a:endParaRPr lang="en-US" sz="7593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664185" y="7018734"/>
            <a:ext cx="6166594" cy="4114800"/>
          </a:xfrm>
          <a:custGeom>
            <a:avLst/>
            <a:gdLst/>
            <a:ahLst/>
            <a:cxnLst/>
            <a:rect l="l" t="t" r="r" b="b"/>
            <a:pathLst>
              <a:path w="6166594" h="4114800">
                <a:moveTo>
                  <a:pt x="0" y="0"/>
                </a:moveTo>
                <a:lnTo>
                  <a:pt x="6166594" y="0"/>
                </a:lnTo>
                <a:lnTo>
                  <a:pt x="61665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3429465" y="7200900"/>
            <a:ext cx="6166594" cy="4114800"/>
          </a:xfrm>
          <a:custGeom>
            <a:avLst/>
            <a:gdLst/>
            <a:ahLst/>
            <a:cxnLst/>
            <a:rect l="l" t="t" r="r" b="b"/>
            <a:pathLst>
              <a:path w="6166594" h="4114800">
                <a:moveTo>
                  <a:pt x="6166594" y="0"/>
                </a:moveTo>
                <a:lnTo>
                  <a:pt x="0" y="0"/>
                </a:lnTo>
                <a:lnTo>
                  <a:pt x="0" y="4114800"/>
                </a:lnTo>
                <a:lnTo>
                  <a:pt x="6166594" y="4114800"/>
                </a:lnTo>
                <a:lnTo>
                  <a:pt x="616659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矩形 7"/>
          <p:cNvSpPr/>
          <p:nvPr/>
        </p:nvSpPr>
        <p:spPr>
          <a:xfrm>
            <a:off x="304800" y="203742"/>
            <a:ext cx="5955476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9000" b="1">
                <a:solidFill>
                  <a:srgbClr val="6B2E00"/>
                </a:solidFill>
                <a:latin typeface="+mn-ea"/>
              </a:rPr>
              <a:t>故事内容：</a:t>
            </a:r>
            <a:endParaRPr lang="zh-HK" altLang="en-US" sz="9000" b="1" dirty="0">
              <a:latin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1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773400" y="501508"/>
            <a:ext cx="1945144" cy="3083082"/>
          </a:xfrm>
          <a:custGeom>
            <a:avLst/>
            <a:gdLst/>
            <a:ahLst/>
            <a:cxnLst/>
            <a:rect l="l" t="t" r="r" b="b"/>
            <a:pathLst>
              <a:path w="1945144" h="3083082">
                <a:moveTo>
                  <a:pt x="0" y="0"/>
                </a:moveTo>
                <a:lnTo>
                  <a:pt x="1945145" y="0"/>
                </a:lnTo>
                <a:lnTo>
                  <a:pt x="1945145" y="3083082"/>
                </a:lnTo>
                <a:lnTo>
                  <a:pt x="0" y="30830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0868" y="3637146"/>
            <a:ext cx="3056502" cy="5621154"/>
          </a:xfrm>
          <a:custGeom>
            <a:avLst/>
            <a:gdLst/>
            <a:ahLst/>
            <a:cxnLst/>
            <a:rect l="l" t="t" r="r" b="b"/>
            <a:pathLst>
              <a:path w="3056502" h="5621154">
                <a:moveTo>
                  <a:pt x="0" y="0"/>
                </a:moveTo>
                <a:lnTo>
                  <a:pt x="3056502" y="0"/>
                </a:lnTo>
                <a:lnTo>
                  <a:pt x="3056502" y="5621154"/>
                </a:lnTo>
                <a:lnTo>
                  <a:pt x="0" y="56211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346084" y="3760946"/>
            <a:ext cx="13054649" cy="5474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631"/>
              </a:lnSpc>
            </a:pPr>
            <a:r>
              <a:rPr lang="en-US" sz="7593" b="1">
                <a:solidFill>
                  <a:srgbClr val="000000"/>
                </a:solidFill>
                <a:latin typeface="+mn-ea"/>
              </a:rPr>
              <a:t>假如你是王祥，听到</a:t>
            </a:r>
            <a:r>
              <a:rPr lang="zh-TW" altLang="en-US" sz="7593" b="1">
                <a:solidFill>
                  <a:srgbClr val="000000"/>
                </a:solidFill>
                <a:latin typeface="+mn-ea"/>
              </a:rPr>
              <a:t>母亲</a:t>
            </a:r>
            <a:r>
              <a:rPr lang="en-US" sz="7593" b="1">
                <a:solidFill>
                  <a:srgbClr val="000000"/>
                </a:solidFill>
                <a:latin typeface="+mn-ea"/>
              </a:rPr>
              <a:t>很想吃鲜鱼，你会怎样做？</a:t>
            </a:r>
            <a:endParaRPr lang="en-US" sz="7593" b="1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ts val="10631"/>
              </a:lnSpc>
            </a:pPr>
            <a:endParaRPr lang="en-US" sz="7593" b="1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ts val="10631"/>
              </a:lnSpc>
            </a:pPr>
            <a:endParaRPr lang="en-US" sz="7593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3135645" y="3571303"/>
            <a:ext cx="2143025" cy="2335722"/>
          </a:xfrm>
          <a:custGeom>
            <a:avLst/>
            <a:gdLst/>
            <a:ahLst/>
            <a:cxnLst/>
            <a:rect l="l" t="t" r="r" b="b"/>
            <a:pathLst>
              <a:path w="2143025" h="2335722">
                <a:moveTo>
                  <a:pt x="0" y="0"/>
                </a:moveTo>
                <a:lnTo>
                  <a:pt x="2143025" y="0"/>
                </a:lnTo>
                <a:lnTo>
                  <a:pt x="2143025" y="2335721"/>
                </a:lnTo>
                <a:lnTo>
                  <a:pt x="0" y="23357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0" y="-63421"/>
            <a:ext cx="5704204" cy="1346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1"/>
              </a:lnSpc>
              <a:spcBef>
                <a:spcPct val="0"/>
              </a:spcBef>
            </a:pPr>
            <a:r>
              <a:rPr lang="en-US" sz="8193" b="1" dirty="0">
                <a:solidFill>
                  <a:srgbClr val="6B2E00"/>
                </a:solidFill>
                <a:latin typeface="+mn-ea"/>
              </a:rPr>
              <a:t>*</a:t>
            </a:r>
            <a:r>
              <a:rPr lang="en-US" sz="8193" b="1" dirty="0" err="1">
                <a:solidFill>
                  <a:srgbClr val="6B2E00"/>
                </a:solidFill>
                <a:latin typeface="+mn-ea"/>
              </a:rPr>
              <a:t>思考一下</a:t>
            </a:r>
            <a:r>
              <a:rPr lang="en-US" sz="8193" b="1" dirty="0">
                <a:solidFill>
                  <a:srgbClr val="6B2E00"/>
                </a:solidFill>
                <a:latin typeface="+mn-ea"/>
              </a:rPr>
              <a:t>*</a:t>
            </a:r>
          </a:p>
        </p:txBody>
      </p:sp>
      <p:sp>
        <p:nvSpPr>
          <p:cNvPr id="7" name="Freeform 7"/>
          <p:cNvSpPr/>
          <p:nvPr/>
        </p:nvSpPr>
        <p:spPr>
          <a:xfrm rot="-5400000">
            <a:off x="13736149" y="4513751"/>
            <a:ext cx="2143025" cy="2335722"/>
          </a:xfrm>
          <a:custGeom>
            <a:avLst/>
            <a:gdLst/>
            <a:ahLst/>
            <a:cxnLst/>
            <a:rect l="l" t="t" r="r" b="b"/>
            <a:pathLst>
              <a:path w="2143025" h="2335722">
                <a:moveTo>
                  <a:pt x="0" y="0"/>
                </a:moveTo>
                <a:lnTo>
                  <a:pt x="2143025" y="0"/>
                </a:lnTo>
                <a:lnTo>
                  <a:pt x="2143025" y="2335722"/>
                </a:lnTo>
                <a:lnTo>
                  <a:pt x="0" y="23357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383935" y="6172200"/>
            <a:ext cx="2391728" cy="4114800"/>
          </a:xfrm>
          <a:custGeom>
            <a:avLst/>
            <a:gdLst/>
            <a:ahLst/>
            <a:cxnLst/>
            <a:rect l="l" t="t" r="r" b="b"/>
            <a:pathLst>
              <a:path w="2391728" h="4114800">
                <a:moveTo>
                  <a:pt x="0" y="0"/>
                </a:moveTo>
                <a:lnTo>
                  <a:pt x="2391728" y="0"/>
                </a:lnTo>
                <a:lnTo>
                  <a:pt x="23917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14012726" y="5889281"/>
            <a:ext cx="2340973" cy="4127841"/>
          </a:xfrm>
          <a:custGeom>
            <a:avLst/>
            <a:gdLst/>
            <a:ahLst/>
            <a:cxnLst/>
            <a:rect l="l" t="t" r="r" b="b"/>
            <a:pathLst>
              <a:path w="2340973" h="4127841">
                <a:moveTo>
                  <a:pt x="0" y="0"/>
                </a:moveTo>
                <a:lnTo>
                  <a:pt x="2340973" y="0"/>
                </a:lnTo>
                <a:lnTo>
                  <a:pt x="2340973" y="4127842"/>
                </a:lnTo>
                <a:lnTo>
                  <a:pt x="0" y="41278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5" r="-1245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28800" y="1135683"/>
            <a:ext cx="15430500" cy="6817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31"/>
              </a:lnSpc>
            </a:pPr>
            <a:r>
              <a:rPr lang="en-US" sz="7593" b="1">
                <a:solidFill>
                  <a:srgbClr val="000000"/>
                </a:solidFill>
                <a:latin typeface="+mn-ea"/>
              </a:rPr>
              <a:t>王祥听到</a:t>
            </a:r>
            <a:r>
              <a:rPr lang="zh-TW" altLang="en-US" sz="7593" b="1">
                <a:solidFill>
                  <a:srgbClr val="000000"/>
                </a:solidFill>
                <a:latin typeface="+mn-ea"/>
              </a:rPr>
              <a:t>母亲</a:t>
            </a:r>
            <a:r>
              <a:rPr lang="en-US" sz="7593" b="1">
                <a:solidFill>
                  <a:srgbClr val="000000"/>
                </a:solidFill>
                <a:latin typeface="+mn-ea"/>
              </a:rPr>
              <a:t>很想吃鲜鱼，</a:t>
            </a:r>
            <a:endParaRPr lang="en-US" sz="7593" b="1" dirty="0">
              <a:solidFill>
                <a:srgbClr val="000000"/>
              </a:solidFill>
              <a:latin typeface="+mn-ea"/>
            </a:endParaRPr>
          </a:p>
          <a:p>
            <a:pPr algn="ctr">
              <a:lnSpc>
                <a:spcPts val="10631"/>
              </a:lnSpc>
            </a:pPr>
            <a:r>
              <a:rPr lang="en-US" sz="7593" b="1">
                <a:solidFill>
                  <a:srgbClr val="000000"/>
                </a:solidFill>
                <a:latin typeface="+mn-ea"/>
              </a:rPr>
              <a:t>便立即走到河边。</a:t>
            </a:r>
            <a:endParaRPr lang="en-US" sz="7593" b="1" dirty="0">
              <a:solidFill>
                <a:srgbClr val="000000"/>
              </a:solidFill>
              <a:latin typeface="+mn-ea"/>
            </a:endParaRPr>
          </a:p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 b="1">
                <a:solidFill>
                  <a:srgbClr val="000000"/>
                </a:solidFill>
                <a:latin typeface="+mn-ea"/>
              </a:rPr>
              <a:t>他脱掉衣服，然后躺在河面的冰上，</a:t>
            </a:r>
            <a:endParaRPr lang="en-US" sz="7593" b="1" dirty="0">
              <a:solidFill>
                <a:srgbClr val="000000"/>
              </a:solidFill>
              <a:latin typeface="+mn-ea"/>
            </a:endParaRPr>
          </a:p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 b="1">
                <a:solidFill>
                  <a:srgbClr val="000000"/>
                </a:solidFill>
                <a:latin typeface="+mn-ea"/>
              </a:rPr>
              <a:t>希望能运用身体的温度，</a:t>
            </a:r>
            <a:endParaRPr lang="en-US" sz="7593" b="1" dirty="0">
              <a:solidFill>
                <a:srgbClr val="000000"/>
              </a:solidFill>
              <a:latin typeface="+mn-ea"/>
            </a:endParaRPr>
          </a:p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 b="1">
                <a:solidFill>
                  <a:srgbClr val="000000"/>
                </a:solidFill>
                <a:latin typeface="+mn-ea"/>
              </a:rPr>
              <a:t>让冰快速融化。</a:t>
            </a:r>
            <a:endParaRPr lang="en-US" sz="7593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350574" y="7953202"/>
            <a:ext cx="6337152" cy="2333798"/>
          </a:xfrm>
          <a:custGeom>
            <a:avLst/>
            <a:gdLst/>
            <a:ahLst/>
            <a:cxnLst/>
            <a:rect l="l" t="t" r="r" b="b"/>
            <a:pathLst>
              <a:path w="6337152" h="2333798">
                <a:moveTo>
                  <a:pt x="0" y="0"/>
                </a:moveTo>
                <a:lnTo>
                  <a:pt x="6337152" y="0"/>
                </a:lnTo>
                <a:lnTo>
                  <a:pt x="6337152" y="2333798"/>
                </a:lnTo>
                <a:lnTo>
                  <a:pt x="0" y="23337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67647" r="-3527"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1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20745" y="2930128"/>
            <a:ext cx="13638736" cy="3961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 b="1">
                <a:solidFill>
                  <a:srgbClr val="000000"/>
                </a:solidFill>
                <a:latin typeface="+mn-ea"/>
              </a:rPr>
              <a:t>如果你是王祥爸爸，</a:t>
            </a:r>
          </a:p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 b="1">
                <a:solidFill>
                  <a:srgbClr val="000000"/>
                </a:solidFill>
                <a:latin typeface="+mn-ea"/>
              </a:rPr>
              <a:t>你会同意王祥前往河边捉鱼吗？</a:t>
            </a:r>
          </a:p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 b="1">
                <a:solidFill>
                  <a:srgbClr val="000000"/>
                </a:solidFill>
                <a:latin typeface="+mn-ea"/>
              </a:rPr>
              <a:t>为甚么？</a:t>
            </a:r>
          </a:p>
        </p:txBody>
      </p:sp>
      <p:sp>
        <p:nvSpPr>
          <p:cNvPr id="3" name="Freeform 3"/>
          <p:cNvSpPr/>
          <p:nvPr/>
        </p:nvSpPr>
        <p:spPr>
          <a:xfrm>
            <a:off x="440653" y="5879494"/>
            <a:ext cx="4160184" cy="4114800"/>
          </a:xfrm>
          <a:custGeom>
            <a:avLst/>
            <a:gdLst/>
            <a:ahLst/>
            <a:cxnLst/>
            <a:rect l="l" t="t" r="r" b="b"/>
            <a:pathLst>
              <a:path w="4160184" h="4114800">
                <a:moveTo>
                  <a:pt x="0" y="0"/>
                </a:moveTo>
                <a:lnTo>
                  <a:pt x="4160184" y="0"/>
                </a:lnTo>
                <a:lnTo>
                  <a:pt x="41601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3403407" y="376341"/>
            <a:ext cx="4160184" cy="4114800"/>
          </a:xfrm>
          <a:custGeom>
            <a:avLst/>
            <a:gdLst/>
            <a:ahLst/>
            <a:cxnLst/>
            <a:rect l="l" t="t" r="r" b="b"/>
            <a:pathLst>
              <a:path w="4160184" h="4114800">
                <a:moveTo>
                  <a:pt x="4160183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60183" y="0"/>
                </a:lnTo>
                <a:lnTo>
                  <a:pt x="4160183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1756673" y="2188335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12706841" y="395589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0" y="-63421"/>
            <a:ext cx="5704204" cy="1346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1"/>
              </a:lnSpc>
              <a:spcBef>
                <a:spcPct val="0"/>
              </a:spcBef>
            </a:pPr>
            <a:r>
              <a:rPr lang="en-US" sz="8193" b="1" dirty="0">
                <a:solidFill>
                  <a:srgbClr val="6B2E00"/>
                </a:solidFill>
                <a:latin typeface="+mn-ea"/>
              </a:rPr>
              <a:t>*</a:t>
            </a:r>
            <a:r>
              <a:rPr lang="en-US" sz="8193" b="1" dirty="0" err="1">
                <a:solidFill>
                  <a:srgbClr val="6B2E00"/>
                </a:solidFill>
                <a:latin typeface="+mn-ea"/>
              </a:rPr>
              <a:t>思考一下</a:t>
            </a:r>
            <a:r>
              <a:rPr lang="en-US" sz="8193" b="1" dirty="0">
                <a:solidFill>
                  <a:srgbClr val="6B2E00"/>
                </a:solidFill>
                <a:latin typeface="+mn-ea"/>
              </a:rPr>
              <a:t>*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CC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38758" y="1310508"/>
            <a:ext cx="13594429" cy="6817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 b="1" dirty="0" err="1">
                <a:solidFill>
                  <a:srgbClr val="000000"/>
                </a:solidFill>
                <a:latin typeface="+mn-ea"/>
              </a:rPr>
              <a:t>就在这时</a:t>
            </a:r>
            <a:r>
              <a:rPr lang="en-US" sz="7593" b="1" dirty="0">
                <a:solidFill>
                  <a:srgbClr val="000000"/>
                </a:solidFill>
                <a:latin typeface="+mn-ea"/>
              </a:rPr>
              <a:t>，</a:t>
            </a:r>
          </a:p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 b="1" dirty="0" err="1">
                <a:solidFill>
                  <a:srgbClr val="000000"/>
                </a:solidFill>
                <a:latin typeface="+mn-ea"/>
              </a:rPr>
              <a:t>冰下面忽然裂开一个小裂缝</a:t>
            </a:r>
            <a:r>
              <a:rPr lang="en-US" sz="7593" b="1" dirty="0">
                <a:solidFill>
                  <a:srgbClr val="000000"/>
                </a:solidFill>
                <a:latin typeface="+mn-ea"/>
              </a:rPr>
              <a:t>。</a:t>
            </a:r>
          </a:p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 b="1" dirty="0" err="1">
                <a:solidFill>
                  <a:srgbClr val="000000"/>
                </a:solidFill>
                <a:latin typeface="+mn-ea"/>
              </a:rPr>
              <a:t>两条大鲤鱼从裂缝中跳了出来</a:t>
            </a:r>
            <a:r>
              <a:rPr lang="en-US" sz="7593" b="1" dirty="0">
                <a:solidFill>
                  <a:srgbClr val="000000"/>
                </a:solidFill>
                <a:latin typeface="+mn-ea"/>
              </a:rPr>
              <a:t>!</a:t>
            </a:r>
          </a:p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 b="1" dirty="0" err="1">
                <a:solidFill>
                  <a:srgbClr val="000000"/>
                </a:solidFill>
                <a:latin typeface="+mn-ea"/>
              </a:rPr>
              <a:t>王祥十分开心</a:t>
            </a:r>
            <a:r>
              <a:rPr lang="en-US" sz="7593" b="1" dirty="0">
                <a:solidFill>
                  <a:srgbClr val="000000"/>
                </a:solidFill>
                <a:latin typeface="+mn-ea"/>
              </a:rPr>
              <a:t>，</a:t>
            </a:r>
          </a:p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 b="1" dirty="0" err="1">
                <a:solidFill>
                  <a:srgbClr val="000000"/>
                </a:solidFill>
                <a:latin typeface="+mn-ea"/>
              </a:rPr>
              <a:t>便把鲤鱼拿回家给</a:t>
            </a:r>
            <a:r>
              <a:rPr lang="zh-TW" altLang="en-US" sz="7593" b="1" dirty="0">
                <a:solidFill>
                  <a:srgbClr val="000000"/>
                </a:solidFill>
                <a:latin typeface="+mn-ea"/>
              </a:rPr>
              <a:t>母亲</a:t>
            </a:r>
            <a:r>
              <a:rPr lang="en-US" sz="7593" b="1" dirty="0">
                <a:solidFill>
                  <a:srgbClr val="000000"/>
                </a:solidFill>
                <a:latin typeface="+mn-ea"/>
              </a:rPr>
              <a:t>吃。</a:t>
            </a:r>
          </a:p>
        </p:txBody>
      </p:sp>
      <p:sp>
        <p:nvSpPr>
          <p:cNvPr id="3" name="Freeform 3"/>
          <p:cNvSpPr/>
          <p:nvPr/>
        </p:nvSpPr>
        <p:spPr>
          <a:xfrm rot="-2700000">
            <a:off x="14899590" y="-2616996"/>
            <a:ext cx="3411647" cy="8229600"/>
          </a:xfrm>
          <a:custGeom>
            <a:avLst/>
            <a:gdLst/>
            <a:ahLst/>
            <a:cxnLst/>
            <a:rect l="l" t="t" r="r" b="b"/>
            <a:pathLst>
              <a:path w="3411647" h="8229600">
                <a:moveTo>
                  <a:pt x="0" y="0"/>
                </a:moveTo>
                <a:lnTo>
                  <a:pt x="3411647" y="0"/>
                </a:lnTo>
                <a:lnTo>
                  <a:pt x="34116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02" b="-402"/>
            </a:stretch>
          </a:blipFill>
        </p:spPr>
      </p:sp>
      <p:sp>
        <p:nvSpPr>
          <p:cNvPr id="4" name="Freeform 4"/>
          <p:cNvSpPr/>
          <p:nvPr/>
        </p:nvSpPr>
        <p:spPr>
          <a:xfrm rot="-2700000">
            <a:off x="318482" y="5614609"/>
            <a:ext cx="3411647" cy="8229600"/>
          </a:xfrm>
          <a:custGeom>
            <a:avLst/>
            <a:gdLst/>
            <a:ahLst/>
            <a:cxnLst/>
            <a:rect l="l" t="t" r="r" b="b"/>
            <a:pathLst>
              <a:path w="3411647" h="8229600">
                <a:moveTo>
                  <a:pt x="0" y="0"/>
                </a:moveTo>
                <a:lnTo>
                  <a:pt x="3411647" y="0"/>
                </a:lnTo>
                <a:lnTo>
                  <a:pt x="34116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02" b="-402"/>
            </a:stretch>
          </a:blipFill>
        </p:spPr>
      </p:sp>
      <p:sp>
        <p:nvSpPr>
          <p:cNvPr id="5" name="Freeform 5"/>
          <p:cNvSpPr/>
          <p:nvPr/>
        </p:nvSpPr>
        <p:spPr>
          <a:xfrm rot="-8003725" flipH="1" flipV="1">
            <a:off x="-677124" y="-3037791"/>
            <a:ext cx="3411647" cy="8229600"/>
          </a:xfrm>
          <a:custGeom>
            <a:avLst/>
            <a:gdLst/>
            <a:ahLst/>
            <a:cxnLst/>
            <a:rect l="l" t="t" r="r" b="b"/>
            <a:pathLst>
              <a:path w="3411647" h="8229600">
                <a:moveTo>
                  <a:pt x="3411648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3411648" y="0"/>
                </a:lnTo>
                <a:lnTo>
                  <a:pt x="3411648" y="8229600"/>
                </a:lnTo>
                <a:close/>
              </a:path>
            </a:pathLst>
          </a:custGeom>
          <a:blipFill>
            <a:blip r:embed="rId2"/>
            <a:stretch>
              <a:fillRect t="-402" b="-402"/>
            </a:stretch>
          </a:blipFill>
        </p:spPr>
      </p:sp>
      <p:sp>
        <p:nvSpPr>
          <p:cNvPr id="6" name="Freeform 6"/>
          <p:cNvSpPr/>
          <p:nvPr/>
        </p:nvSpPr>
        <p:spPr>
          <a:xfrm rot="-8100000" flipH="1">
            <a:off x="14899590" y="4559899"/>
            <a:ext cx="3411647" cy="8229600"/>
          </a:xfrm>
          <a:custGeom>
            <a:avLst/>
            <a:gdLst/>
            <a:ahLst/>
            <a:cxnLst/>
            <a:rect l="l" t="t" r="r" b="b"/>
            <a:pathLst>
              <a:path w="3411647" h="8229600">
                <a:moveTo>
                  <a:pt x="3411647" y="0"/>
                </a:moveTo>
                <a:lnTo>
                  <a:pt x="0" y="0"/>
                </a:lnTo>
                <a:lnTo>
                  <a:pt x="0" y="8229600"/>
                </a:lnTo>
                <a:lnTo>
                  <a:pt x="3411647" y="8229600"/>
                </a:lnTo>
                <a:lnTo>
                  <a:pt x="3411647" y="0"/>
                </a:lnTo>
                <a:close/>
              </a:path>
            </a:pathLst>
          </a:custGeom>
          <a:blipFill>
            <a:blip r:embed="rId2"/>
            <a:stretch>
              <a:fillRect t="-402" b="-402"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853819" y="1015659"/>
            <a:ext cx="2340973" cy="4127841"/>
          </a:xfrm>
          <a:custGeom>
            <a:avLst/>
            <a:gdLst/>
            <a:ahLst/>
            <a:cxnLst/>
            <a:rect l="l" t="t" r="r" b="b"/>
            <a:pathLst>
              <a:path w="2340973" h="4127841">
                <a:moveTo>
                  <a:pt x="0" y="0"/>
                </a:moveTo>
                <a:lnTo>
                  <a:pt x="2340973" y="0"/>
                </a:lnTo>
                <a:lnTo>
                  <a:pt x="2340973" y="4127841"/>
                </a:lnTo>
                <a:lnTo>
                  <a:pt x="0" y="41278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45" r="-124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867573" y="5613607"/>
            <a:ext cx="2391728" cy="4114800"/>
          </a:xfrm>
          <a:custGeom>
            <a:avLst/>
            <a:gdLst/>
            <a:ahLst/>
            <a:cxnLst/>
            <a:rect l="l" t="t" r="r" b="b"/>
            <a:pathLst>
              <a:path w="2391728" h="4114800">
                <a:moveTo>
                  <a:pt x="0" y="0"/>
                </a:moveTo>
                <a:lnTo>
                  <a:pt x="2391727" y="0"/>
                </a:lnTo>
                <a:lnTo>
                  <a:pt x="23917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1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60796" y="2000688"/>
            <a:ext cx="13211005" cy="7590323"/>
          </a:xfrm>
          <a:custGeom>
            <a:avLst/>
            <a:gdLst/>
            <a:ahLst/>
            <a:cxnLst/>
            <a:rect l="l" t="t" r="r" b="b"/>
            <a:pathLst>
              <a:path w="13211005" h="7590323">
                <a:moveTo>
                  <a:pt x="0" y="0"/>
                </a:moveTo>
                <a:lnTo>
                  <a:pt x="13211005" y="0"/>
                </a:lnTo>
                <a:lnTo>
                  <a:pt x="13211005" y="7590323"/>
                </a:lnTo>
                <a:lnTo>
                  <a:pt x="0" y="7590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973169" y="4976843"/>
            <a:ext cx="11809631" cy="3290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78"/>
              </a:lnSpc>
            </a:pPr>
            <a:r>
              <a:rPr lang="en-US" sz="6117" b="1">
                <a:solidFill>
                  <a:srgbClr val="000000"/>
                </a:solidFill>
                <a:latin typeface="+mn-ea"/>
              </a:rPr>
              <a:t>你觉得王祥是一个怎样的</a:t>
            </a:r>
            <a:r>
              <a:rPr lang="zh-TW" altLang="en-US" sz="6117" b="1">
                <a:solidFill>
                  <a:srgbClr val="000000"/>
                </a:solidFill>
                <a:latin typeface="+mn-ea"/>
              </a:rPr>
              <a:t>孩子</a:t>
            </a:r>
            <a:r>
              <a:rPr lang="en-US" sz="6117" b="1" dirty="0">
                <a:solidFill>
                  <a:srgbClr val="000000"/>
                </a:solidFill>
                <a:latin typeface="+mn-ea"/>
              </a:rPr>
              <a:t>？</a:t>
            </a:r>
          </a:p>
          <a:p>
            <a:pPr>
              <a:lnSpc>
                <a:spcPts val="6178"/>
              </a:lnSpc>
            </a:pPr>
            <a:endParaRPr lang="en-US" sz="6117" b="1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ts val="6178"/>
              </a:lnSpc>
            </a:pPr>
            <a:r>
              <a:rPr lang="en-US" sz="6117" b="1">
                <a:solidFill>
                  <a:srgbClr val="000000"/>
                </a:solidFill>
                <a:latin typeface="+mn-ea"/>
              </a:rPr>
              <a:t>他有甚么行为值得我们学习？</a:t>
            </a:r>
            <a:endParaRPr lang="en-US" sz="6117" b="1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ts val="6178"/>
              </a:lnSpc>
            </a:pPr>
            <a:endParaRPr lang="en-US" sz="6117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21067" y="165757"/>
            <a:ext cx="5704204" cy="1346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1"/>
              </a:lnSpc>
              <a:spcBef>
                <a:spcPct val="0"/>
              </a:spcBef>
            </a:pPr>
            <a:r>
              <a:rPr lang="en-US" sz="8193" b="1" dirty="0">
                <a:solidFill>
                  <a:srgbClr val="6B2E00"/>
                </a:solidFill>
                <a:latin typeface="+mn-ea"/>
              </a:rPr>
              <a:t>*</a:t>
            </a:r>
            <a:r>
              <a:rPr lang="en-US" sz="8193" b="1" dirty="0" err="1">
                <a:solidFill>
                  <a:srgbClr val="6B2E00"/>
                </a:solidFill>
                <a:latin typeface="+mn-ea"/>
              </a:rPr>
              <a:t>思考一下</a:t>
            </a:r>
            <a:r>
              <a:rPr lang="en-US" sz="8193" b="1" dirty="0">
                <a:solidFill>
                  <a:srgbClr val="6B2E00"/>
                </a:solidFill>
                <a:latin typeface="+mn-ea"/>
              </a:rPr>
              <a:t>*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973169" y="3211840"/>
            <a:ext cx="11809631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78"/>
              </a:lnSpc>
            </a:pPr>
            <a:r>
              <a:rPr lang="en-US" sz="6117" b="1">
                <a:solidFill>
                  <a:srgbClr val="000000"/>
                </a:solidFill>
                <a:latin typeface="+mn-ea"/>
              </a:rPr>
              <a:t>听完故事后...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1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737796" y="1321710"/>
            <a:ext cx="14323184" cy="8593911"/>
          </a:xfrm>
          <a:custGeom>
            <a:avLst/>
            <a:gdLst/>
            <a:ahLst/>
            <a:cxnLst/>
            <a:rect l="l" t="t" r="r" b="b"/>
            <a:pathLst>
              <a:path w="14323184" h="8593911">
                <a:moveTo>
                  <a:pt x="0" y="0"/>
                </a:moveTo>
                <a:lnTo>
                  <a:pt x="14323185" y="0"/>
                </a:lnTo>
                <a:lnTo>
                  <a:pt x="14323185" y="8593911"/>
                </a:lnTo>
                <a:lnTo>
                  <a:pt x="0" y="8593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TextBox 2"/>
          <p:cNvSpPr txBox="1"/>
          <p:nvPr/>
        </p:nvSpPr>
        <p:spPr>
          <a:xfrm>
            <a:off x="3200400" y="1804825"/>
            <a:ext cx="12193127" cy="75582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31"/>
              </a:lnSpc>
              <a:spcBef>
                <a:spcPct val="0"/>
              </a:spcBef>
            </a:pPr>
            <a:r>
              <a:rPr lang="en-US" sz="5400" b="1" dirty="0" err="1">
                <a:solidFill>
                  <a:srgbClr val="000000"/>
                </a:solidFill>
                <a:latin typeface="+mn-ea"/>
              </a:rPr>
              <a:t>如果你遇到这样的情况</a:t>
            </a:r>
            <a:r>
              <a:rPr lang="en-US" sz="5400" b="1" dirty="0">
                <a:solidFill>
                  <a:srgbClr val="000000"/>
                </a:solidFill>
                <a:latin typeface="+mn-ea"/>
              </a:rPr>
              <a:t>，</a:t>
            </a:r>
          </a:p>
          <a:p>
            <a:pPr algn="ctr">
              <a:lnSpc>
                <a:spcPts val="8531"/>
              </a:lnSpc>
              <a:spcBef>
                <a:spcPct val="0"/>
              </a:spcBef>
            </a:pPr>
            <a:r>
              <a:rPr lang="en-US" sz="5400" b="1" dirty="0" err="1">
                <a:solidFill>
                  <a:srgbClr val="000000"/>
                </a:solidFill>
                <a:latin typeface="+mn-ea"/>
              </a:rPr>
              <a:t>你会不会也像王祥一样</a:t>
            </a:r>
            <a:r>
              <a:rPr lang="en-US" sz="5400" b="1" dirty="0">
                <a:solidFill>
                  <a:srgbClr val="000000"/>
                </a:solidFill>
                <a:latin typeface="+mn-ea"/>
              </a:rPr>
              <a:t>，</a:t>
            </a:r>
          </a:p>
          <a:p>
            <a:pPr algn="ctr">
              <a:lnSpc>
                <a:spcPts val="8531"/>
              </a:lnSpc>
              <a:spcBef>
                <a:spcPct val="0"/>
              </a:spcBef>
            </a:pPr>
            <a:r>
              <a:rPr lang="en-US" sz="5400" b="1" dirty="0" err="1">
                <a:solidFill>
                  <a:srgbClr val="000000"/>
                </a:solidFill>
                <a:latin typeface="+mn-ea"/>
              </a:rPr>
              <a:t>脱掉衣服，躺在河面的冰上</a:t>
            </a:r>
            <a:r>
              <a:rPr lang="en-US" sz="5400" b="1" dirty="0">
                <a:solidFill>
                  <a:srgbClr val="000000"/>
                </a:solidFill>
                <a:latin typeface="+mn-ea"/>
              </a:rPr>
              <a:t>，</a:t>
            </a:r>
          </a:p>
          <a:p>
            <a:pPr algn="ctr">
              <a:lnSpc>
                <a:spcPts val="8531"/>
              </a:lnSpc>
              <a:spcBef>
                <a:spcPct val="0"/>
              </a:spcBef>
            </a:pPr>
            <a:r>
              <a:rPr lang="en-US" sz="5400" b="1" dirty="0" err="1">
                <a:solidFill>
                  <a:srgbClr val="000000"/>
                </a:solidFill>
                <a:latin typeface="+mn-ea"/>
              </a:rPr>
              <a:t>让冰快速融化呢</a:t>
            </a:r>
            <a:r>
              <a:rPr lang="en-US" sz="5400" b="1" dirty="0">
                <a:solidFill>
                  <a:srgbClr val="000000"/>
                </a:solidFill>
                <a:latin typeface="+mn-ea"/>
              </a:rPr>
              <a:t>？</a:t>
            </a:r>
          </a:p>
          <a:p>
            <a:pPr algn="ctr">
              <a:lnSpc>
                <a:spcPts val="8531"/>
              </a:lnSpc>
              <a:spcBef>
                <a:spcPct val="0"/>
              </a:spcBef>
            </a:pPr>
            <a:endParaRPr lang="en-US" sz="5400" b="1" dirty="0">
              <a:solidFill>
                <a:srgbClr val="000000"/>
              </a:solidFill>
              <a:latin typeface="+mn-ea"/>
            </a:endParaRPr>
          </a:p>
          <a:p>
            <a:pPr algn="ctr">
              <a:lnSpc>
                <a:spcPts val="8531"/>
              </a:lnSpc>
              <a:spcBef>
                <a:spcPct val="0"/>
              </a:spcBef>
            </a:pPr>
            <a:r>
              <a:rPr lang="en-US" sz="5400" b="1" dirty="0" err="1">
                <a:solidFill>
                  <a:srgbClr val="000000"/>
                </a:solidFill>
                <a:latin typeface="+mn-ea"/>
              </a:rPr>
              <a:t>如果不会</a:t>
            </a:r>
            <a:r>
              <a:rPr lang="en-US" sz="5400" b="1" dirty="0">
                <a:solidFill>
                  <a:srgbClr val="000000"/>
                </a:solidFill>
                <a:latin typeface="+mn-ea"/>
              </a:rPr>
              <a:t>，</a:t>
            </a:r>
          </a:p>
          <a:p>
            <a:pPr algn="ctr">
              <a:lnSpc>
                <a:spcPts val="8531"/>
              </a:lnSpc>
              <a:spcBef>
                <a:spcPct val="0"/>
              </a:spcBef>
            </a:pPr>
            <a:r>
              <a:rPr lang="en-US" sz="5400" b="1" dirty="0" err="1">
                <a:solidFill>
                  <a:srgbClr val="000000"/>
                </a:solidFill>
                <a:latin typeface="+mn-ea"/>
              </a:rPr>
              <a:t>哪么你会</a:t>
            </a:r>
            <a:r>
              <a:rPr lang="zh-TW" altLang="en-US" sz="5400" b="1" dirty="0">
                <a:solidFill>
                  <a:srgbClr val="000000"/>
                </a:solidFill>
                <a:latin typeface="+mn-ea"/>
              </a:rPr>
              <a:t>用</a:t>
            </a:r>
            <a:r>
              <a:rPr lang="en-US" sz="5400" b="1" dirty="0" err="1">
                <a:solidFill>
                  <a:srgbClr val="000000"/>
                </a:solidFill>
                <a:latin typeface="+mn-ea"/>
              </a:rPr>
              <a:t>甚么方法得到鲤鱼呢</a:t>
            </a:r>
            <a:r>
              <a:rPr lang="en-US" sz="5400" b="1" dirty="0">
                <a:solidFill>
                  <a:srgbClr val="000000"/>
                </a:solidFill>
                <a:ea typeface="王漢宗顏楷體"/>
              </a:rPr>
              <a:t>？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0" y="-63421"/>
            <a:ext cx="5704204" cy="1350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1"/>
              </a:lnSpc>
              <a:spcBef>
                <a:spcPct val="0"/>
              </a:spcBef>
            </a:pPr>
            <a:r>
              <a:rPr lang="en-US" sz="8193" b="1" dirty="0">
                <a:solidFill>
                  <a:srgbClr val="6B2E00"/>
                </a:solidFill>
                <a:latin typeface="王漢宗顏楷體"/>
                <a:ea typeface="王漢宗顏楷體"/>
              </a:rPr>
              <a:t>*</a:t>
            </a:r>
            <a:r>
              <a:rPr lang="en-US" sz="8193" b="1" dirty="0" err="1">
                <a:solidFill>
                  <a:srgbClr val="6B2E00"/>
                </a:solidFill>
                <a:latin typeface="+mn-ea"/>
              </a:rPr>
              <a:t>思考一下</a:t>
            </a:r>
            <a:r>
              <a:rPr lang="en-US" sz="8193" b="1" dirty="0">
                <a:solidFill>
                  <a:srgbClr val="6B2E00"/>
                </a:solidFill>
                <a:latin typeface="王漢宗顏楷體"/>
                <a:ea typeface="王漢宗顏楷體"/>
              </a:rPr>
              <a:t>*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16060980" y="14734"/>
            <a:ext cx="2227020" cy="1712022"/>
          </a:xfrm>
          <a:custGeom>
            <a:avLst/>
            <a:gdLst/>
            <a:ahLst/>
            <a:cxnLst/>
            <a:rect l="l" t="t" r="r" b="b"/>
            <a:pathLst>
              <a:path w="2227020" h="1712022">
                <a:moveTo>
                  <a:pt x="2227020" y="0"/>
                </a:moveTo>
                <a:lnTo>
                  <a:pt x="0" y="0"/>
                </a:lnTo>
                <a:lnTo>
                  <a:pt x="0" y="1712022"/>
                </a:lnTo>
                <a:lnTo>
                  <a:pt x="2227020" y="1712022"/>
                </a:lnTo>
                <a:lnTo>
                  <a:pt x="222702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5618666"/>
            <a:ext cx="4721451" cy="4668334"/>
          </a:xfrm>
          <a:custGeom>
            <a:avLst/>
            <a:gdLst/>
            <a:ahLst/>
            <a:cxnLst/>
            <a:rect l="l" t="t" r="r" b="b"/>
            <a:pathLst>
              <a:path w="4721451" h="4668334">
                <a:moveTo>
                  <a:pt x="0" y="0"/>
                </a:moveTo>
                <a:lnTo>
                  <a:pt x="4721451" y="0"/>
                </a:lnTo>
                <a:lnTo>
                  <a:pt x="4721451" y="4668334"/>
                </a:lnTo>
                <a:lnTo>
                  <a:pt x="0" y="46683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333</Words>
  <Application>Microsoft Office PowerPoint</Application>
  <PresentationFormat>自訂</PresentationFormat>
  <Paragraphs>66</Paragraphs>
  <Slides>13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19" baseType="lpstr">
      <vt:lpstr>新細明體</vt:lpstr>
      <vt:lpstr>標楷體</vt:lpstr>
      <vt:lpstr>王漢宗顏楷體</vt:lpstr>
      <vt:lpstr>Arial</vt:lpstr>
      <vt:lpstr>Calibri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中華傳統美德</dc:title>
  <dc:creator>EDB</dc:creator>
  <cp:lastModifiedBy>LO, Chun-ting</cp:lastModifiedBy>
  <cp:revision>34</cp:revision>
  <dcterms:created xsi:type="dcterms:W3CDTF">2006-08-16T00:00:00Z</dcterms:created>
  <dcterms:modified xsi:type="dcterms:W3CDTF">2026-01-06T02:28:54Z</dcterms:modified>
  <dc:identifier>DAFzo3zH07g</dc:identifier>
</cp:coreProperties>
</file>