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54" r:id="rId3"/>
    <p:sldId id="452" r:id="rId4"/>
    <p:sldId id="433" r:id="rId5"/>
    <p:sldId id="432" r:id="rId6"/>
    <p:sldId id="442" r:id="rId7"/>
    <p:sldId id="450" r:id="rId8"/>
    <p:sldId id="441" r:id="rId9"/>
    <p:sldId id="439" r:id="rId10"/>
    <p:sldId id="443" r:id="rId11"/>
    <p:sldId id="444" r:id="rId12"/>
    <p:sldId id="453" r:id="rId13"/>
    <p:sldId id="448" r:id="rId14"/>
    <p:sldId id="435" r:id="rId15"/>
    <p:sldId id="437" r:id="rId16"/>
    <p:sldId id="451" r:id="rId17"/>
    <p:sldId id="445" r:id="rId18"/>
    <p:sldId id="446" r:id="rId19"/>
    <p:sldId id="440" r:id="rId20"/>
    <p:sldId id="447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&amp;P" initials="K&amp;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1882" autoAdjust="0"/>
  </p:normalViewPr>
  <p:slideViewPr>
    <p:cSldViewPr snapToGrid="0">
      <p:cViewPr varScale="1">
        <p:scale>
          <a:sx n="79" d="100"/>
          <a:sy n="79" d="100"/>
        </p:scale>
        <p:origin x="105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0F15A-4D13-4D6B-9570-2D292A1E6A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F73C613-EA2A-46A6-ACEF-0D4202A5E09C}">
      <dgm:prSet phldrT="[文字]"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课程宗旨</a:t>
          </a:r>
        </a:p>
      </dgm:t>
    </dgm:pt>
    <dgm:pt modelId="{CC18C75C-06AB-4162-AFB9-7A06F3719B8E}" type="parTrans" cxnId="{F2EC0C90-12BD-40AC-8BDA-00B90A7D1152}">
      <dgm:prSet/>
      <dgm:spPr/>
      <dgm:t>
        <a:bodyPr/>
        <a:lstStyle/>
        <a:p>
          <a:endParaRPr lang="zh-HK" altLang="en-US"/>
        </a:p>
      </dgm:t>
    </dgm:pt>
    <dgm:pt modelId="{2CFDEE65-1A23-4FA8-AAB1-5E36469D793C}" type="sibTrans" cxnId="{F2EC0C90-12BD-40AC-8BDA-00B90A7D1152}">
      <dgm:prSet/>
      <dgm:spPr/>
      <dgm:t>
        <a:bodyPr/>
        <a:lstStyle/>
        <a:p>
          <a:endParaRPr lang="zh-HK" altLang="en-US"/>
        </a:p>
      </dgm:t>
    </dgm:pt>
    <dgm:pt modelId="{84B104D3-0263-4005-BC21-B956C599A077}">
      <dgm:prSet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学习目标</a:t>
          </a:r>
        </a:p>
      </dgm:t>
    </dgm:pt>
    <dgm:pt modelId="{2249DF36-17BD-4818-8BA3-07E13DFCC725}" type="parTrans" cxnId="{138BF194-A855-44CA-8027-A689468EEBF1}">
      <dgm:prSet/>
      <dgm:spPr/>
      <dgm:t>
        <a:bodyPr/>
        <a:lstStyle/>
        <a:p>
          <a:endParaRPr lang="zh-HK" altLang="en-US"/>
        </a:p>
      </dgm:t>
    </dgm:pt>
    <dgm:pt modelId="{907D2D7A-94AF-4F98-8345-FBD4229CBFB4}" type="sibTrans" cxnId="{138BF194-A855-44CA-8027-A689468EEBF1}">
      <dgm:prSet/>
      <dgm:spPr/>
      <dgm:t>
        <a:bodyPr/>
        <a:lstStyle/>
        <a:p>
          <a:endParaRPr lang="zh-HK" altLang="en-US"/>
        </a:p>
      </dgm:t>
    </dgm:pt>
    <dgm:pt modelId="{FA66F7A3-D550-44C3-A1C2-04C5D1B07789}">
      <dgm:prSet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学习重点</a:t>
          </a:r>
        </a:p>
      </dgm:t>
    </dgm:pt>
    <dgm:pt modelId="{87E6B6C4-182A-4494-B713-3409AEC8B542}" type="parTrans" cxnId="{18014CB5-F943-4F81-AC04-F708F8A510BF}">
      <dgm:prSet/>
      <dgm:spPr/>
      <dgm:t>
        <a:bodyPr/>
        <a:lstStyle/>
        <a:p>
          <a:endParaRPr lang="zh-HK" altLang="en-US"/>
        </a:p>
      </dgm:t>
    </dgm:pt>
    <dgm:pt modelId="{1AD82203-0019-4CC4-9395-AECAFE0ECC0B}" type="sibTrans" cxnId="{18014CB5-F943-4F81-AC04-F708F8A510BF}">
      <dgm:prSet/>
      <dgm:spPr/>
      <dgm:t>
        <a:bodyPr/>
        <a:lstStyle/>
        <a:p>
          <a:endParaRPr lang="zh-HK" altLang="en-US"/>
        </a:p>
      </dgm:t>
    </dgm:pt>
    <dgm:pt modelId="{DFD7D5C5-6B25-48A6-8C9E-A603D958092D}">
      <dgm:prSet custT="1"/>
      <dgm:spPr/>
      <dgm:t>
        <a:bodyPr/>
        <a:lstStyle/>
        <a:p>
          <a:r>
            <a: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rPr>
            <a:t>学习范畴五：国民身份认同与中华文化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D7CE3A-4F2B-4CA7-9185-68556B11E5B5}" type="parTrans" cxnId="{39D7ABBE-C049-4516-826F-10211D098E3A}">
      <dgm:prSet/>
      <dgm:spPr/>
      <dgm:t>
        <a:bodyPr/>
        <a:lstStyle/>
        <a:p>
          <a:endParaRPr lang="zh-HK" altLang="en-US"/>
        </a:p>
      </dgm:t>
    </dgm:pt>
    <dgm:pt modelId="{6B931BAE-81A2-4867-9312-5DBFC5B24465}" type="sibTrans" cxnId="{39D7ABBE-C049-4516-826F-10211D098E3A}">
      <dgm:prSet/>
      <dgm:spPr/>
      <dgm:t>
        <a:bodyPr/>
        <a:lstStyle/>
        <a:p>
          <a:endParaRPr lang="zh-HK" altLang="en-US"/>
        </a:p>
      </dgm:t>
    </dgm:pt>
    <dgm:pt modelId="{6981B77F-AF1C-4611-BD44-1CADD6E19D7C}">
      <dgm:prSet phldrT="[文字]"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让学生培养对国民身份的认同感，并致力贡献国家和世界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B13618-05CE-4647-A6C8-588C241B7C8D}" type="parTrans" cxnId="{46316AB4-7DD9-4A42-9F89-6720D974CE95}">
      <dgm:prSet/>
      <dgm:spPr/>
      <dgm:t>
        <a:bodyPr/>
        <a:lstStyle/>
        <a:p>
          <a:endParaRPr lang="zh-HK" altLang="en-US"/>
        </a:p>
      </dgm:t>
    </dgm:pt>
    <dgm:pt modelId="{93F7F965-D988-4089-AB1A-A8EFBB6A826A}" type="sibTrans" cxnId="{46316AB4-7DD9-4A42-9F89-6720D974CE95}">
      <dgm:prSet/>
      <dgm:spPr/>
      <dgm:t>
        <a:bodyPr/>
        <a:lstStyle/>
        <a:p>
          <a:endParaRPr lang="zh-HK" altLang="en-US"/>
        </a:p>
      </dgm:t>
    </dgm:pt>
    <dgm:pt modelId="{5FD2DEEC-EBB4-4B63-B465-B71BFFC445D0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我们期望学生能关心家人、社会、国家以至整个世界，从而明白自己在这些环境中所担当的角色和应履行的责任，尊重法治精神，为共同福祉努力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59BFBF-807E-41BB-B3D0-DCBE9E944C67}" type="parTrans" cxnId="{06F35B17-1261-47A9-B003-C2F96A768F8F}">
      <dgm:prSet/>
      <dgm:spPr/>
      <dgm:t>
        <a:bodyPr/>
        <a:lstStyle/>
        <a:p>
          <a:endParaRPr lang="zh-HK" altLang="en-US"/>
        </a:p>
      </dgm:t>
    </dgm:pt>
    <dgm:pt modelId="{756AED30-CF22-4C61-B460-FD537BAC84B8}" type="sibTrans" cxnId="{06F35B17-1261-47A9-B003-C2F96A768F8F}">
      <dgm:prSet/>
      <dgm:spPr/>
      <dgm:t>
        <a:bodyPr/>
        <a:lstStyle/>
        <a:p>
          <a:endParaRPr lang="zh-HK" altLang="en-US"/>
        </a:p>
      </dgm:t>
    </dgm:pt>
    <dgm:pt modelId="{FEA378F0-B18D-41CD-B131-15039C303806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中国历史上重要的朝代及时序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1F26F0-3AE7-41C8-865F-B0E85D1EA47E}" type="parTrans" cxnId="{1EAD6071-A221-4BA3-BF5C-D71E04434ABA}">
      <dgm:prSet/>
      <dgm:spPr/>
      <dgm:t>
        <a:bodyPr/>
        <a:lstStyle/>
        <a:p>
          <a:endParaRPr lang="en-US"/>
        </a:p>
      </dgm:t>
    </dgm:pt>
    <dgm:pt modelId="{52E47C9B-F9EF-4ED7-AEBE-4384B59C995E}" type="sibTrans" cxnId="{1EAD6071-A221-4BA3-BF5C-D71E04434ABA}">
      <dgm:prSet/>
      <dgm:spPr/>
      <dgm:t>
        <a:bodyPr/>
        <a:lstStyle/>
        <a:p>
          <a:endParaRPr lang="en-US"/>
        </a:p>
      </dgm:t>
    </dgm:pt>
    <dgm:pt modelId="{C1277811-D05F-4659-A45A-5084C915040F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一些对今日社会有重要影响的历史事件（例如：鸦片战争、辛亥革命、抗日战争、中华人民共和国的成立、</a:t>
          </a:r>
          <a:r>
            <a:rPr lang="en-US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中英联合声明</a:t>
          </a:r>
          <a:r>
            <a:rPr lang="en-US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的签署、香港特别行政区的成立 </a:t>
          </a:r>
          <a:r>
            <a: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A96C5F-CA9C-40CB-AA43-EBB1672145B1}" type="parTrans" cxnId="{23183BF7-4778-4C50-AA89-47A90509DC6A}">
      <dgm:prSet/>
      <dgm:spPr/>
      <dgm:t>
        <a:bodyPr/>
        <a:lstStyle/>
        <a:p>
          <a:endParaRPr lang="en-US"/>
        </a:p>
      </dgm:t>
    </dgm:pt>
    <dgm:pt modelId="{73EFC58C-B726-462D-80B4-7B0132F99F94}" type="sibTrans" cxnId="{23183BF7-4778-4C50-AA89-47A90509DC6A}">
      <dgm:prSet/>
      <dgm:spPr/>
      <dgm:t>
        <a:bodyPr/>
        <a:lstStyle/>
        <a:p>
          <a:endParaRPr lang="en-US"/>
        </a:p>
      </dgm:t>
    </dgm:pt>
    <dgm:pt modelId="{61745317-648D-4858-A014-941580AA2920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第二学习阶段的核心学习元素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76CB76-1758-483A-97B1-D3CEB74453E3}" type="sibTrans" cxnId="{E00E319A-1B4F-4AB1-B766-DE56C9FB4B3D}">
      <dgm:prSet/>
      <dgm:spPr/>
      <dgm:t>
        <a:bodyPr/>
        <a:lstStyle/>
        <a:p>
          <a:endParaRPr lang="zh-HK" altLang="en-US"/>
        </a:p>
      </dgm:t>
    </dgm:pt>
    <dgm:pt modelId="{586AD98D-FD47-4CAC-AC1F-7F09FE57399B}" type="parTrans" cxnId="{E00E319A-1B4F-4AB1-B766-DE56C9FB4B3D}">
      <dgm:prSet/>
      <dgm:spPr/>
      <dgm:t>
        <a:bodyPr/>
        <a:lstStyle/>
        <a:p>
          <a:endParaRPr lang="zh-HK" altLang="en-US"/>
        </a:p>
      </dgm:t>
    </dgm:pt>
    <dgm:pt modelId="{63B699A2-D24C-4973-BA58-6A9961052DFA}" type="pres">
      <dgm:prSet presAssocID="{F480F15A-4D13-4D6B-9570-2D292A1E6AB4}" presName="linear" presStyleCnt="0">
        <dgm:presLayoutVars>
          <dgm:animLvl val="lvl"/>
          <dgm:resizeHandles val="exact"/>
        </dgm:presLayoutVars>
      </dgm:prSet>
      <dgm:spPr/>
    </dgm:pt>
    <dgm:pt modelId="{BC25AFB7-7E40-4741-8F67-56F53A7733B5}" type="pres">
      <dgm:prSet presAssocID="{6F73C613-EA2A-46A6-ACEF-0D4202A5E0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EA300C-0835-4162-8408-B6308E77E195}" type="pres">
      <dgm:prSet presAssocID="{6F73C613-EA2A-46A6-ACEF-0D4202A5E09C}" presName="childText" presStyleLbl="revTx" presStyleIdx="0" presStyleCnt="3">
        <dgm:presLayoutVars>
          <dgm:bulletEnabled val="1"/>
        </dgm:presLayoutVars>
      </dgm:prSet>
      <dgm:spPr/>
    </dgm:pt>
    <dgm:pt modelId="{F08D0FE2-9F25-41BB-A8DD-DA6D1365D61A}" type="pres">
      <dgm:prSet presAssocID="{84B104D3-0263-4005-BC21-B956C599A0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A9D9F4-1E68-4FD4-A972-9428A74C2EB7}" type="pres">
      <dgm:prSet presAssocID="{84B104D3-0263-4005-BC21-B956C599A077}" presName="childText" presStyleLbl="revTx" presStyleIdx="1" presStyleCnt="3">
        <dgm:presLayoutVars>
          <dgm:bulletEnabled val="1"/>
        </dgm:presLayoutVars>
      </dgm:prSet>
      <dgm:spPr/>
    </dgm:pt>
    <dgm:pt modelId="{D389738F-4EF6-4A88-8A95-32C617B56648}" type="pres">
      <dgm:prSet presAssocID="{FA66F7A3-D550-44C3-A1C2-04C5D1B07789}" presName="parentText" presStyleLbl="node1" presStyleIdx="2" presStyleCnt="3" custLinFactNeighborY="3182">
        <dgm:presLayoutVars>
          <dgm:chMax val="0"/>
          <dgm:bulletEnabled val="1"/>
        </dgm:presLayoutVars>
      </dgm:prSet>
      <dgm:spPr/>
    </dgm:pt>
    <dgm:pt modelId="{00661334-FB7F-4D19-9379-2B30DD80D5EE}" type="pres">
      <dgm:prSet presAssocID="{FA66F7A3-D550-44C3-A1C2-04C5D1B07789}" presName="childText" presStyleLbl="revTx" presStyleIdx="2" presStyleCnt="3" custLinFactNeighborY="13305">
        <dgm:presLayoutVars>
          <dgm:bulletEnabled val="1"/>
        </dgm:presLayoutVars>
      </dgm:prSet>
      <dgm:spPr/>
    </dgm:pt>
  </dgm:ptLst>
  <dgm:cxnLst>
    <dgm:cxn modelId="{06F35B17-1261-47A9-B003-C2F96A768F8F}" srcId="{84B104D3-0263-4005-BC21-B956C599A077}" destId="{5FD2DEEC-EBB4-4B63-B465-B71BFFC445D0}" srcOrd="0" destOrd="0" parTransId="{9159BFBF-807E-41BB-B3D0-DCBE9E944C67}" sibTransId="{756AED30-CF22-4C61-B460-FD537BAC84B8}"/>
    <dgm:cxn modelId="{317ADD29-AF19-4B44-8C98-D268ECBA2970}" type="presOf" srcId="{6981B77F-AF1C-4611-BD44-1CADD6E19D7C}" destId="{84EA300C-0835-4162-8408-B6308E77E195}" srcOrd="0" destOrd="0" presId="urn:microsoft.com/office/officeart/2005/8/layout/vList2"/>
    <dgm:cxn modelId="{167A0A30-00CE-42E9-9642-E65AEE7EE53D}" type="presOf" srcId="{C1277811-D05F-4659-A45A-5084C915040F}" destId="{00661334-FB7F-4D19-9379-2B30DD80D5EE}" srcOrd="0" destOrd="3" presId="urn:microsoft.com/office/officeart/2005/8/layout/vList2"/>
    <dgm:cxn modelId="{187AE931-7420-4C5A-80DD-4B96EA2A6DBE}" type="presOf" srcId="{5FD2DEEC-EBB4-4B63-B465-B71BFFC445D0}" destId="{BFA9D9F4-1E68-4FD4-A972-9428A74C2EB7}" srcOrd="0" destOrd="0" presId="urn:microsoft.com/office/officeart/2005/8/layout/vList2"/>
    <dgm:cxn modelId="{2A413F6C-B165-4DAC-B0A5-26B251AABF09}" type="presOf" srcId="{61745317-648D-4858-A014-941580AA2920}" destId="{00661334-FB7F-4D19-9379-2B30DD80D5EE}" srcOrd="0" destOrd="1" presId="urn:microsoft.com/office/officeart/2005/8/layout/vList2"/>
    <dgm:cxn modelId="{F521FA6D-7376-4A66-A704-18B5D2CC4A84}" type="presOf" srcId="{FA66F7A3-D550-44C3-A1C2-04C5D1B07789}" destId="{D389738F-4EF6-4A88-8A95-32C617B56648}" srcOrd="0" destOrd="0" presId="urn:microsoft.com/office/officeart/2005/8/layout/vList2"/>
    <dgm:cxn modelId="{1EAD6071-A221-4BA3-BF5C-D71E04434ABA}" srcId="{61745317-648D-4858-A014-941580AA2920}" destId="{FEA378F0-B18D-41CD-B131-15039C303806}" srcOrd="0" destOrd="0" parTransId="{891F26F0-3AE7-41C8-865F-B0E85D1EA47E}" sibTransId="{52E47C9B-F9EF-4ED7-AEBE-4384B59C995E}"/>
    <dgm:cxn modelId="{169BF458-B075-4454-B16F-6676AC374A3D}" type="presOf" srcId="{DFD7D5C5-6B25-48A6-8C9E-A603D958092D}" destId="{00661334-FB7F-4D19-9379-2B30DD80D5EE}" srcOrd="0" destOrd="0" presId="urn:microsoft.com/office/officeart/2005/8/layout/vList2"/>
    <dgm:cxn modelId="{BE5AE479-1B4A-4A3C-B850-C1F9EF3D2E56}" type="presOf" srcId="{FEA378F0-B18D-41CD-B131-15039C303806}" destId="{00661334-FB7F-4D19-9379-2B30DD80D5EE}" srcOrd="0" destOrd="2" presId="urn:microsoft.com/office/officeart/2005/8/layout/vList2"/>
    <dgm:cxn modelId="{E7173C8E-C744-42CA-8606-1C691F0B1E37}" type="presOf" srcId="{84B104D3-0263-4005-BC21-B956C599A077}" destId="{F08D0FE2-9F25-41BB-A8DD-DA6D1365D61A}" srcOrd="0" destOrd="0" presId="urn:microsoft.com/office/officeart/2005/8/layout/vList2"/>
    <dgm:cxn modelId="{F2EC0C90-12BD-40AC-8BDA-00B90A7D1152}" srcId="{F480F15A-4D13-4D6B-9570-2D292A1E6AB4}" destId="{6F73C613-EA2A-46A6-ACEF-0D4202A5E09C}" srcOrd="0" destOrd="0" parTransId="{CC18C75C-06AB-4162-AFB9-7A06F3719B8E}" sibTransId="{2CFDEE65-1A23-4FA8-AAB1-5E36469D793C}"/>
    <dgm:cxn modelId="{138BF194-A855-44CA-8027-A689468EEBF1}" srcId="{F480F15A-4D13-4D6B-9570-2D292A1E6AB4}" destId="{84B104D3-0263-4005-BC21-B956C599A077}" srcOrd="1" destOrd="0" parTransId="{2249DF36-17BD-4818-8BA3-07E13DFCC725}" sibTransId="{907D2D7A-94AF-4F98-8345-FBD4229CBFB4}"/>
    <dgm:cxn modelId="{E00E319A-1B4F-4AB1-B766-DE56C9FB4B3D}" srcId="{FA66F7A3-D550-44C3-A1C2-04C5D1B07789}" destId="{61745317-648D-4858-A014-941580AA2920}" srcOrd="1" destOrd="0" parTransId="{586AD98D-FD47-4CAC-AC1F-7F09FE57399B}" sibTransId="{6C76CB76-1758-483A-97B1-D3CEB74453E3}"/>
    <dgm:cxn modelId="{46316AB4-7DD9-4A42-9F89-6720D974CE95}" srcId="{6F73C613-EA2A-46A6-ACEF-0D4202A5E09C}" destId="{6981B77F-AF1C-4611-BD44-1CADD6E19D7C}" srcOrd="0" destOrd="0" parTransId="{0DB13618-05CE-4647-A6C8-588C241B7C8D}" sibTransId="{93F7F965-D988-4089-AB1A-A8EFBB6A826A}"/>
    <dgm:cxn modelId="{18014CB5-F943-4F81-AC04-F708F8A510BF}" srcId="{F480F15A-4D13-4D6B-9570-2D292A1E6AB4}" destId="{FA66F7A3-D550-44C3-A1C2-04C5D1B07789}" srcOrd="2" destOrd="0" parTransId="{87E6B6C4-182A-4494-B713-3409AEC8B542}" sibTransId="{1AD82203-0019-4CC4-9395-AECAFE0ECC0B}"/>
    <dgm:cxn modelId="{2DF121B7-EBB9-4BBE-970C-226F689DFB5B}" type="presOf" srcId="{6F73C613-EA2A-46A6-ACEF-0D4202A5E09C}" destId="{BC25AFB7-7E40-4741-8F67-56F53A7733B5}" srcOrd="0" destOrd="0" presId="urn:microsoft.com/office/officeart/2005/8/layout/vList2"/>
    <dgm:cxn modelId="{39D7ABBE-C049-4516-826F-10211D098E3A}" srcId="{FA66F7A3-D550-44C3-A1C2-04C5D1B07789}" destId="{DFD7D5C5-6B25-48A6-8C9E-A603D958092D}" srcOrd="0" destOrd="0" parTransId="{52D7CE3A-4F2B-4CA7-9185-68556B11E5B5}" sibTransId="{6B931BAE-81A2-4867-9312-5DBFC5B24465}"/>
    <dgm:cxn modelId="{36CC73EE-0F1E-4658-99A7-D03974130705}" type="presOf" srcId="{F480F15A-4D13-4D6B-9570-2D292A1E6AB4}" destId="{63B699A2-D24C-4973-BA58-6A9961052DFA}" srcOrd="0" destOrd="0" presId="urn:microsoft.com/office/officeart/2005/8/layout/vList2"/>
    <dgm:cxn modelId="{23183BF7-4778-4C50-AA89-47A90509DC6A}" srcId="{61745317-648D-4858-A014-941580AA2920}" destId="{C1277811-D05F-4659-A45A-5084C915040F}" srcOrd="1" destOrd="0" parTransId="{CAA96C5F-CA9C-40CB-AA43-EBB1672145B1}" sibTransId="{73EFC58C-B726-462D-80B4-7B0132F99F94}"/>
    <dgm:cxn modelId="{8ACB42CC-B153-403A-AE72-DC09AFF6EA26}" type="presParOf" srcId="{63B699A2-D24C-4973-BA58-6A9961052DFA}" destId="{BC25AFB7-7E40-4741-8F67-56F53A7733B5}" srcOrd="0" destOrd="0" presId="urn:microsoft.com/office/officeart/2005/8/layout/vList2"/>
    <dgm:cxn modelId="{832ABFA6-CFB3-492B-8E87-163227223049}" type="presParOf" srcId="{63B699A2-D24C-4973-BA58-6A9961052DFA}" destId="{84EA300C-0835-4162-8408-B6308E77E195}" srcOrd="1" destOrd="0" presId="urn:microsoft.com/office/officeart/2005/8/layout/vList2"/>
    <dgm:cxn modelId="{2584476C-743D-4829-A0DB-36D0ADFABE64}" type="presParOf" srcId="{63B699A2-D24C-4973-BA58-6A9961052DFA}" destId="{F08D0FE2-9F25-41BB-A8DD-DA6D1365D61A}" srcOrd="2" destOrd="0" presId="urn:microsoft.com/office/officeart/2005/8/layout/vList2"/>
    <dgm:cxn modelId="{411F6141-0783-4B6B-ACE7-7978AABF0F5E}" type="presParOf" srcId="{63B699A2-D24C-4973-BA58-6A9961052DFA}" destId="{BFA9D9F4-1E68-4FD4-A972-9428A74C2EB7}" srcOrd="3" destOrd="0" presId="urn:microsoft.com/office/officeart/2005/8/layout/vList2"/>
    <dgm:cxn modelId="{9B12D15C-3B37-4636-8858-8642B02E598B}" type="presParOf" srcId="{63B699A2-D24C-4973-BA58-6A9961052DFA}" destId="{D389738F-4EF6-4A88-8A95-32C617B56648}" srcOrd="4" destOrd="0" presId="urn:microsoft.com/office/officeart/2005/8/layout/vList2"/>
    <dgm:cxn modelId="{7E190147-496C-41FF-A9B9-9BD8F391A5FF}" type="presParOf" srcId="{63B699A2-D24C-4973-BA58-6A9961052DFA}" destId="{00661334-FB7F-4D19-9379-2B30DD80D5E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5AFB7-7E40-4741-8F67-56F53A7733B5}">
      <dsp:nvSpPr>
        <dsp:cNvPr id="0" name=""/>
        <dsp:cNvSpPr/>
      </dsp:nvSpPr>
      <dsp:spPr>
        <a:xfrm>
          <a:off x="0" y="2455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课程宗旨</a:t>
          </a:r>
        </a:p>
      </dsp:txBody>
      <dsp:txXfrm>
        <a:off x="20602" y="23057"/>
        <a:ext cx="8521450" cy="380840"/>
      </dsp:txXfrm>
    </dsp:sp>
    <dsp:sp modelId="{84EA300C-0835-4162-8408-B6308E77E195}">
      <dsp:nvSpPr>
        <dsp:cNvPr id="0" name=""/>
        <dsp:cNvSpPr/>
      </dsp:nvSpPr>
      <dsp:spPr>
        <a:xfrm>
          <a:off x="0" y="424499"/>
          <a:ext cx="8562654" cy="30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让学生培养对国民身份的认同感，并致力贡献国家和世界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424499"/>
        <a:ext cx="8562654" cy="304572"/>
      </dsp:txXfrm>
    </dsp:sp>
    <dsp:sp modelId="{F08D0FE2-9F25-41BB-A8DD-DA6D1365D61A}">
      <dsp:nvSpPr>
        <dsp:cNvPr id="0" name=""/>
        <dsp:cNvSpPr/>
      </dsp:nvSpPr>
      <dsp:spPr>
        <a:xfrm>
          <a:off x="0" y="729071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学习目标</a:t>
          </a:r>
        </a:p>
      </dsp:txBody>
      <dsp:txXfrm>
        <a:off x="20602" y="749673"/>
        <a:ext cx="8521450" cy="380840"/>
      </dsp:txXfrm>
    </dsp:sp>
    <dsp:sp modelId="{BFA9D9F4-1E68-4FD4-A972-9428A74C2EB7}">
      <dsp:nvSpPr>
        <dsp:cNvPr id="0" name=""/>
        <dsp:cNvSpPr/>
      </dsp:nvSpPr>
      <dsp:spPr>
        <a:xfrm>
          <a:off x="0" y="1151116"/>
          <a:ext cx="8562654" cy="569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我们期望学生能关心家人、社会、国家以至整个世界，从而明白自己在这些环境中所担当的角色和应履行的责任，尊重法治精神，为共同福祉努力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151116"/>
        <a:ext cx="8562654" cy="569845"/>
      </dsp:txXfrm>
    </dsp:sp>
    <dsp:sp modelId="{D389738F-4EF6-4A88-8A95-32C617B56648}">
      <dsp:nvSpPr>
        <dsp:cNvPr id="0" name=""/>
        <dsp:cNvSpPr/>
      </dsp:nvSpPr>
      <dsp:spPr>
        <a:xfrm>
          <a:off x="0" y="1769731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学习重点</a:t>
          </a:r>
        </a:p>
      </dsp:txBody>
      <dsp:txXfrm>
        <a:off x="20602" y="1790333"/>
        <a:ext cx="8521450" cy="380840"/>
      </dsp:txXfrm>
    </dsp:sp>
    <dsp:sp modelId="{00661334-FB7F-4D19-9379-2B30DD80D5EE}">
      <dsp:nvSpPr>
        <dsp:cNvPr id="0" name=""/>
        <dsp:cNvSpPr/>
      </dsp:nvSpPr>
      <dsp:spPr>
        <a:xfrm>
          <a:off x="0" y="2145460"/>
          <a:ext cx="8562654" cy="153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学习范畴五：国民身份认同与中华文化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第二学习阶段的核心学习元素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中国历史上重要的朝代及时序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一些对今日社会有重要影响的历史事件（例如：鸦片战争、辛亥革命、抗日战争、中华人民共和国的成立、</a:t>
          </a:r>
          <a:r>
            <a:rPr lang="en-US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中英联合声明</a:t>
          </a:r>
          <a:r>
            <a:rPr lang="en-US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的签署、香港特别行政区的成立 </a:t>
          </a:r>
          <a:r>
            <a:rPr lang="en-US" altLang="zh-TW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145460"/>
        <a:ext cx="8562654" cy="1532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AAD9-5498-4C5C-9E81-B8CA9B9209C2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90B19-09CE-44FC-B529-F0D1CD48A1B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975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70681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614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10330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48483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2186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6671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zh-TW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61051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71141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5737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4207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2848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6672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4535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7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7400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2837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24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10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262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EE52DB-6854-4EFB-B22A-135BB2C1D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90D7F97-7F5F-4A57-9D67-41EB2C853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11674A-140E-4186-B9AE-92242822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51D639-6608-41A8-84EE-EF0A2402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6445C7-01B6-4E86-8924-66385F69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203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BBCA9-1959-4150-B020-600CE83F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FA728C-0CAF-44F7-9020-480044C43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A57EF5-7E08-471A-A5D0-7EBBEBC9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7D534-64B5-41F9-967A-A91C879E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9E9F66-8377-4EC5-B5E0-6CEC8983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48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5C34FCF-C86C-4D7C-AD55-82382D3AD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BF09DE-BD4F-4DB2-83B7-C7898C7C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8B1561-B9D2-4887-A8B9-153E29B7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00AB98-8162-4848-9D51-73F936FA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70F68C-8D10-4B93-9247-79C87735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981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2B68CE-2B19-4B41-88AE-AB07C992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A52D07-F854-4919-B027-6E96222DA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446213-ECFE-4322-858D-40465D51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FDAFD0-58AB-4755-8628-E2D490BF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96138A-A6E6-44FD-AFDD-0FDD70BD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652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B170E-FEDE-49AF-832A-435E54E4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7660620-B666-433C-8400-34E0CA8F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68B231-CD75-4B2F-9A71-821658FB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0EA234-B718-4B70-A381-F9133EDF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93E483-0D5A-4889-AE3C-46BBA865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193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4D0B4A-2130-4247-BA25-144580E8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1EB2C5-4313-4830-A204-837C886DB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A2EA52-3644-4EEC-BEBE-DD8D73115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0BFAF2-8B4F-4AB9-95E0-930B490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D079A9-EFAA-40AD-B140-9E813B76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2225DA-92DF-4B6E-9EA9-4403D0F3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098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037827-DF64-4D05-9D2F-9596A004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33F2C5-2352-4A9D-B2FC-5564E4937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165C0C7-DEA9-4804-8425-47BE1A362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72EA4C5-C5AC-447C-87C7-FAC03FC24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45EC155-9E60-4AB0-8DE6-E99832B2C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32EA09F-0B56-478E-94B4-6FA2F06C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2995D9B-C359-4AE3-B5D0-12D42CAA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94C58A5-04C6-4DC5-AFF7-B305AB12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232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9D62E6-6D82-4C51-A812-DD8122B4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F7B518-2E5E-4CE1-A619-5136F75E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929ED89-8BB7-4CF5-8056-D2230867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076ED0-71ED-4D9F-8A6A-0AAAEC9D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174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2BB174E-2D20-44E5-AB48-E7074673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86721A6-5FD5-46FE-A7DD-6F597AAF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9AF2A1-CAE4-413E-A678-706CD16F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917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29478F-DC22-48B4-AA4C-F466FA4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835BC5-25E2-441C-873E-C162A7E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DEB82D-74EA-46C7-9530-72E00BE9F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F4D83A-B018-4B06-AA16-2A27216A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B92AE7-88AF-4217-9A98-DF2D9F94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2CE31E-D6F7-4D4A-A152-A2672672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00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7904C8-D9F6-4AFC-ABB4-B3AB1D41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1CC631C-5E2B-4FC7-9035-8ED4BFA4D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9B2B96-316E-4E2A-AA07-D2618C043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E10F76-C5C1-4782-BD56-F9ED0B17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EB15941-1F40-4CEB-AC0E-80D10B55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8D5A33-9686-4F46-9D89-14A2EAB5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853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6053CF9-137A-4400-9DD2-A065DADA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B716FCF-0FBF-451E-8C8F-EBCD9C094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0904F8-F69F-49DD-858C-7CE63A0D6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51E-C4D3-45DB-BE65-C49EE4C123FD}" type="datetimeFigureOut">
              <a:rPr lang="zh-HK" altLang="en-US" smtClean="0"/>
              <a:t>14/1/2026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8B7BE0-A736-4240-BADE-2830026CD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7FEB5B-364C-4E38-AF06-B4777C58B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623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9371213.com.cn/exhibition/njdtsss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80avictory.gov.hk/sc/site-content.html?id=2" TargetMode="External"/><Relationship Id="rId4" Type="http://schemas.openxmlformats.org/officeDocument/2006/relationships/hyperlink" Target="https://hk.waranddefence.museum/sc/web/mcd/home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6%8A%97%E6%97%A5%E6%88%B0%E7%88%AD%E8%88%87%E9%A6%99%E6%B8%AF%E6%B7%AA%E9%99%B7+The+War+of+Resistance+against+Japanese+Aggression+and+the+Fall+of+Hong+Kong+++%28%E4%B8%AD%E3%80%81%E8%8B%B1%E6%96%87%E5%AD%97%E5%B9%95%E5%8F%AF%E4%BE%9B%E9%81%B8%E6%93%87%29+%28Chinese+and+English+subtitles+available%29/1_0vhzzul4/29176588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b.gov.hk/sc/curriculum-development/kla/pshe/references-and-resources/chinese-history/70th_victory_album.html" TargetMode="External"/><Relationship Id="rId4" Type="http://schemas.openxmlformats.org/officeDocument/2006/relationships/hyperlink" Target="https://emm.edcity.hk/media/%E6%97%A5%E4%BD%94%E6%99%82%E6%9C%9F%E7%9A%84%E6%B8%AF%E4%BA%BA%E7%94%9F%E6%B4%BB+Hong+Kong+People%E2%80%99s+Livelihood+during+the+Japanese+Occupation++%28+%E4%B8%AD%E3%80%81%E8%8B%B1%E6%96%87%E5%AD%97%E5%B9%95%E5%8F%AF%E4%BE%9B%E9%81%B8%E6%93%87%29+%28Chinese+and+English+subtitles+available%29/1_9s850bbs/29176588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F8A3BE-9B0C-4C38-A30A-907473CA5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0" y="2827707"/>
            <a:ext cx="9144000" cy="135575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「抗日战争」</a:t>
            </a:r>
            <a:endParaRPr lang="zh-HK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39434E-D6DD-4AFF-8403-B16C443F1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80" y="4190413"/>
            <a:ext cx="9144000" cy="911117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学习范畴五─ 国民身份认同与中华文化</a:t>
            </a:r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15BA5AB-F720-4D61-8AD3-2D0FF61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0" r="1" b="24532"/>
          <a:stretch/>
        </p:blipFill>
        <p:spPr bwMode="auto">
          <a:xfrm>
            <a:off x="3649318" y="1116889"/>
            <a:ext cx="854268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A646608-E7D4-4090-ADB4-526473B7A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r="2" b="43580"/>
          <a:stretch/>
        </p:blipFill>
        <p:spPr bwMode="auto">
          <a:xfrm>
            <a:off x="20" y="1109923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F003B6-9A4A-4139-A2FD-497A221D1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6" r="-2" b="28159"/>
          <a:stretch/>
        </p:blipFill>
        <p:spPr bwMode="auto">
          <a:xfrm>
            <a:off x="20" y="4682840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0FE4BE2-A417-410A-9731-28C815E9536C}"/>
              </a:ext>
            </a:extLst>
          </p:cNvPr>
          <p:cNvSpPr/>
          <p:nvPr/>
        </p:nvSpPr>
        <p:spPr>
          <a:xfrm>
            <a:off x="185172" y="20232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小学常识科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352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9B912D-A9BA-4D78-B207-406A7886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9548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抗日英雄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谢晋元团长与「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壮士」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8E5D5E-62BE-4318-B321-BE6F867C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34596"/>
            <a:ext cx="5126372" cy="14636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月，中国中路军主力从上海闸北退守苏州河南岸，谢晋元团长率领「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壮士」孤军死守四行仓库，成功掩护大军撤走，击退日军多次进攻。</a:t>
            </a:r>
          </a:p>
          <a:p>
            <a:endParaRPr lang="zh-HK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BB6C2-FCF1-48B2-9EA1-8BF469F0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708753"/>
            <a:ext cx="3226967" cy="2248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98217A-09FF-4639-9BB9-4CB9E9D7C431}"/>
              </a:ext>
            </a:extLst>
          </p:cNvPr>
          <p:cNvSpPr/>
          <p:nvPr/>
        </p:nvSpPr>
        <p:spPr>
          <a:xfrm>
            <a:off x="4169177" y="1581633"/>
            <a:ext cx="7368702" cy="27214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你看那八百壮士孤军奋守东战场</a:t>
            </a:r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四方都是炮火，四方都是豺狼。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宁愿死，不退让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宁愿死，不投降</a:t>
            </a:r>
            <a:endParaRPr lang="en-US" altLang="zh-TW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歌八百壮士</a:t>
            </a: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HK" alt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18EBC1-F595-4D86-917F-31D8678B33FA}"/>
              </a:ext>
            </a:extLst>
          </p:cNvPr>
          <p:cNvSpPr/>
          <p:nvPr/>
        </p:nvSpPr>
        <p:spPr>
          <a:xfrm>
            <a:off x="1430133" y="5817063"/>
            <a:ext cx="10236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思考区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为什么谢晋元团长与部下要留守四行仓库？谢晋元团长有哪些令人敬佩的精神？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005FBE-BB23-4150-A5B4-F15CB02CC4A9}"/>
              </a:ext>
            </a:extLst>
          </p:cNvPr>
          <p:cNvSpPr/>
          <p:nvPr/>
        </p:nvSpPr>
        <p:spPr>
          <a:xfrm>
            <a:off x="1979651" y="388805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谢晋元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122BF1-15C5-45B2-96A9-9F9BC6E2C8CB}"/>
              </a:ext>
            </a:extLst>
          </p:cNvPr>
          <p:cNvSpPr/>
          <p:nvPr/>
        </p:nvSpPr>
        <p:spPr>
          <a:xfrm>
            <a:off x="8602585" y="52998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四行仓库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 descr="燈泡">
            <a:extLst>
              <a:ext uri="{FF2B5EF4-FFF2-40B4-BE49-F238E27FC236}">
                <a16:creationId xmlns:a16="http://schemas.microsoft.com/office/drawing/2014/main" id="{33EB05CA-4792-4B28-BA6E-C9B753C236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215" y="5804890"/>
            <a:ext cx="554918" cy="554918"/>
          </a:xfrm>
          <a:prstGeom prst="rect">
            <a:avLst/>
          </a:prstGeom>
        </p:spPr>
      </p:pic>
      <p:pic>
        <p:nvPicPr>
          <p:cNvPr id="8" name="圖片 7" descr="一張含有 建築物, 水, 相片, 室外 的圖片&#10;&#10;自動產生的描述">
            <a:extLst>
              <a:ext uri="{FF2B5EF4-FFF2-40B4-BE49-F238E27FC236}">
                <a16:creationId xmlns:a16="http://schemas.microsoft.com/office/drawing/2014/main" id="{3233DE9D-17D9-4F19-B77E-6D5DB74A3D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58" y="4197136"/>
            <a:ext cx="2255727" cy="151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8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32EC76-F2FC-4885-91DE-834C31D3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南京大屠杀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悲痛的历史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5E1CD3-EF82-4075-A655-5D9336E41FBE}"/>
              </a:ext>
            </a:extLst>
          </p:cNvPr>
          <p:cNvSpPr/>
          <p:nvPr/>
        </p:nvSpPr>
        <p:spPr>
          <a:xfrm>
            <a:off x="3828816" y="3502806"/>
            <a:ext cx="5244900" cy="1686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月，日军攻陷南京城，继而进行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大屠杀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，杀死手无寸铁的中国居民和放下武器的士兵达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万人以上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630E49D-4525-40B9-B08A-0AD5AEBE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9057" y="1690688"/>
            <a:ext cx="2384132" cy="161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438BDD6-F06E-4C4C-894B-4D936710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1690688"/>
            <a:ext cx="2461040" cy="161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AB4B80E-E00E-49D3-9FFD-EDF4C46FC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844" y="1698473"/>
            <a:ext cx="2559871" cy="35002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50F829B-DE83-4A1C-960F-62D3E2F0F4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" t="1550"/>
          <a:stretch/>
        </p:blipFill>
        <p:spPr>
          <a:xfrm>
            <a:off x="986320" y="1777430"/>
            <a:ext cx="2502134" cy="34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BE3FF-885A-4F19-B237-75AC646E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6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战争的残酷</a:t>
            </a: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建築物, 室外, 舊, 坐 的圖片&#10;&#10;自動產生的描述">
            <a:extLst>
              <a:ext uri="{FF2B5EF4-FFF2-40B4-BE49-F238E27FC236}">
                <a16:creationId xmlns:a16="http://schemas.microsoft.com/office/drawing/2014/main" id="{FC3A46AE-6F89-4C2C-9CB2-D84E74D91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09" y="3122353"/>
            <a:ext cx="2976843" cy="218351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8127565" y="5423765"/>
            <a:ext cx="2976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日军蹂躏过后，城市顿成</a:t>
            </a:r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废墟</a:t>
            </a:r>
            <a:r>
              <a:rPr lang="zh-TW" altLang="en-US" sz="1600" dirty="0"/>
              <a:t>。</a:t>
            </a:r>
            <a:endParaRPr lang="zh-HK" alt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828060" y="5962141"/>
            <a:ext cx="2236510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平民伤亡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061" y="709002"/>
            <a:ext cx="3436509" cy="2295455"/>
          </a:xfrm>
          <a:prstGeom prst="rect">
            <a:avLst/>
          </a:prstGeom>
        </p:spPr>
      </p:pic>
      <p:sp>
        <p:nvSpPr>
          <p:cNvPr id="20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4286396" y="5423765"/>
            <a:ext cx="3753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未能逃避战火的中国民众，不幸丧生。</a:t>
            </a:r>
            <a:endParaRPr lang="zh-HK" alt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061" y="3122353"/>
            <a:ext cx="3449597" cy="2208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54502" y="5962141"/>
            <a:ext cx="2749471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大规模破坏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7920" y="5962141"/>
            <a:ext cx="3262432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民众流离失所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29" y="1194535"/>
            <a:ext cx="3027014" cy="4145451"/>
          </a:xfrm>
          <a:prstGeom prst="rect">
            <a:avLst/>
          </a:prstGeom>
        </p:spPr>
      </p:pic>
      <p:sp>
        <p:nvSpPr>
          <p:cNvPr id="24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965629" y="5428659"/>
            <a:ext cx="2976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无辜百姓的家园被日军占据，无家可归</a:t>
            </a:r>
            <a:r>
              <a:rPr lang="zh-TW" altLang="en-US" sz="1600" dirty="0"/>
              <a:t>。</a:t>
            </a:r>
            <a:endParaRPr lang="zh-HK" altLang="en-US" sz="1600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99C846E0-BEA2-4B32-BEC3-C5995D3E4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608" y="967997"/>
            <a:ext cx="2976843" cy="20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B773E5-D423-4EEF-8A47-BF0C2818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日本投降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BD99B1-7BA0-4304-A354-531C92A4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7878" y="3818292"/>
            <a:ext cx="3436243" cy="26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1A9DB4-FC70-4B7F-828F-7CF5425C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5663" y="1485901"/>
            <a:ext cx="2823384" cy="22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1A9257F-FE60-434F-8CC1-9EE1F57887F2}"/>
              </a:ext>
            </a:extLst>
          </p:cNvPr>
          <p:cNvSpPr/>
          <p:nvPr/>
        </p:nvSpPr>
        <p:spPr>
          <a:xfrm>
            <a:off x="1215669" y="5698501"/>
            <a:ext cx="2934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美国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先后在日本的广岛和长崎投下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原子弹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EBF6E9-8B8A-4D6A-BA0E-98D4BCB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1547" y="1450179"/>
            <a:ext cx="1613483" cy="21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1C135DF-251E-4DD7-BA6C-A14B114E823D}"/>
              </a:ext>
            </a:extLst>
          </p:cNvPr>
          <p:cNvSpPr/>
          <p:nvPr/>
        </p:nvSpPr>
        <p:spPr>
          <a:xfrm>
            <a:off x="4280023" y="1485900"/>
            <a:ext cx="19240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</a:t>
            </a:r>
          </a:p>
          <a:p>
            <a:pPr>
              <a:lnSpc>
                <a:spcPct val="12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日皇裕仁宣布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无条件投降。</a:t>
            </a:r>
            <a:endParaRPr lang="en-US" altLang="zh-TW" sz="16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水, 男人, 白色, 握住 的圖片&#10;&#10;自動產生的描述">
            <a:extLst>
              <a:ext uri="{FF2B5EF4-FFF2-40B4-BE49-F238E27FC236}">
                <a16:creationId xmlns:a16="http://schemas.microsoft.com/office/drawing/2014/main" id="{0A0A487D-1D2E-4861-8A10-89BAC6720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63" y="3827281"/>
            <a:ext cx="2823384" cy="18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大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炮火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上14-4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0DAF9E-13A4-4D3D-92E6-B021CE5B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抗战结果</a:t>
            </a:r>
            <a:endParaRPr lang="zh-HK" altLang="en-US" sz="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34870A-3FD9-4B20-9F9D-8C81EE53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中国收复被日军所侵占的领土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废除各项不平等条约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中国的国际地位提高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成为联合国五个常任理事国之一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  <a:endParaRPr lang="zh-HK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693A583-7464-4278-95C0-39A9A0EA7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1D7E1EDA-7B1E-4AF9-9832-6A4013693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-2" b="5468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1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AECFCA-86D2-4CC8-8EC0-AA672D80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聂耳、田汉与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义勇军进行曲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951EEC-D5A9-4353-BF2D-513C26F2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6599"/>
            <a:ext cx="10423321" cy="103184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中华人民共和国国歌为</a:t>
            </a: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义勇军进行曲</a:t>
            </a: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义勇军进行曲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原是抗日救国为主题的电影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风云儿女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》(1935)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的主题曲，由剧作家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作词，音乐家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聂耳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作曲。抗战期间，民间兴起以不同方式宣扬共赴国难、抗日救国的讯息。其中，田汉和聂耳创作的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义勇军进行曲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，节奏鲜明，曲调高昂，雄壮有力，表现了中华民族勇往直前、不屈不挠的战斗精神。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D4193A-1559-4B90-BFD4-3BC4969E9FFD}"/>
              </a:ext>
            </a:extLst>
          </p:cNvPr>
          <p:cNvSpPr/>
          <p:nvPr/>
        </p:nvSpPr>
        <p:spPr>
          <a:xfrm>
            <a:off x="2660708" y="2007834"/>
            <a:ext cx="6423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起来！不愿做奴隶的人们！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把我们的血肉，筑成我们新的长城！</a:t>
            </a:r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义勇军进行曲</a:t>
            </a: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C11198-CA3C-48B7-8592-7A6C0D815911}"/>
              </a:ext>
            </a:extLst>
          </p:cNvPr>
          <p:cNvSpPr/>
          <p:nvPr/>
        </p:nvSpPr>
        <p:spPr>
          <a:xfrm>
            <a:off x="838200" y="4561897"/>
            <a:ext cx="9740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1)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你知道国歌与「抗日战争」有什么关系吗？</a:t>
            </a:r>
          </a:p>
          <a:p>
            <a:pPr lvl="0">
              <a:defRPr/>
            </a:pP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80366F-5B98-4AB1-822E-826A110F9707}"/>
              </a:ext>
            </a:extLst>
          </p:cNvPr>
          <p:cNvSpPr/>
          <p:nvPr/>
        </p:nvSpPr>
        <p:spPr>
          <a:xfrm>
            <a:off x="838200" y="6178869"/>
            <a:ext cx="7919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2)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除了参军外，当时民众还以甚么方式参与抗战？</a:t>
            </a:r>
            <a:endParaRPr lang="zh-HK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E882F3-48FC-454F-85E1-7ABF4456C4DB}"/>
              </a:ext>
            </a:extLst>
          </p:cNvPr>
          <p:cNvSpPr/>
          <p:nvPr/>
        </p:nvSpPr>
        <p:spPr>
          <a:xfrm>
            <a:off x="1347486" y="4003087"/>
            <a:ext cx="2441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思考区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endParaRPr lang="zh-HK" altLang="en-US" sz="2800" dirty="0"/>
          </a:p>
        </p:txBody>
      </p:sp>
      <p:pic>
        <p:nvPicPr>
          <p:cNvPr id="12" name="圖片 11" descr="一張含有 個人, 男人, 領帶, 套裝 的圖片&#10;&#10;自動產生的描述">
            <a:extLst>
              <a:ext uri="{FF2B5EF4-FFF2-40B4-BE49-F238E27FC236}">
                <a16:creationId xmlns:a16="http://schemas.microsoft.com/office/drawing/2014/main" id="{7F9FACDF-A866-456D-B424-EE901732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74" y="1665020"/>
            <a:ext cx="1269625" cy="1733037"/>
          </a:xfrm>
          <a:prstGeom prst="rect">
            <a:avLst/>
          </a:prstGeom>
        </p:spPr>
      </p:pic>
      <p:pic>
        <p:nvPicPr>
          <p:cNvPr id="14" name="圖片 13" descr="一張含有 個人, 男人, 眼鏡, 領帶 的圖片&#10;&#10;自動產生的描述">
            <a:extLst>
              <a:ext uri="{FF2B5EF4-FFF2-40B4-BE49-F238E27FC236}">
                <a16:creationId xmlns:a16="http://schemas.microsoft.com/office/drawing/2014/main" id="{34A50A63-4BFB-42DB-8DF0-7F056787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" y="1656489"/>
            <a:ext cx="1282125" cy="175010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7A59BD3-9F8F-4CA9-95AB-54DA15F495B4}"/>
              </a:ext>
            </a:extLst>
          </p:cNvPr>
          <p:cNvSpPr/>
          <p:nvPr/>
        </p:nvSpPr>
        <p:spPr>
          <a:xfrm>
            <a:off x="1143596" y="35070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田汉</a:t>
            </a:r>
            <a:endParaRPr lang="zh-HK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2BDC2EA-A787-4B55-82D2-FE395845A508}"/>
              </a:ext>
            </a:extLst>
          </p:cNvPr>
          <p:cNvSpPr/>
          <p:nvPr/>
        </p:nvSpPr>
        <p:spPr>
          <a:xfrm>
            <a:off x="10615190" y="35070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聂耳</a:t>
            </a:r>
            <a:endParaRPr lang="zh-HK" altLang="en-US" dirty="0"/>
          </a:p>
        </p:txBody>
      </p:sp>
      <p:pic>
        <p:nvPicPr>
          <p:cNvPr id="13" name="圖形 12" descr="燈泡">
            <a:extLst>
              <a:ext uri="{FF2B5EF4-FFF2-40B4-BE49-F238E27FC236}">
                <a16:creationId xmlns:a16="http://schemas.microsoft.com/office/drawing/2014/main" id="{FA04783E-B212-4945-8ADF-0EF59A486D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3942936"/>
            <a:ext cx="554918" cy="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D41E2952-A8B8-40DA-8849-CA3CD40B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302" y="366692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当时民众以不同方式为抵抗日本侵略出力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091DB6-79C8-4935-ABBF-159ED72993E4}"/>
              </a:ext>
            </a:extLst>
          </p:cNvPr>
          <p:cNvSpPr/>
          <p:nvPr/>
        </p:nvSpPr>
        <p:spPr>
          <a:xfrm>
            <a:off x="6485802" y="4962436"/>
            <a:ext cx="17235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宣传</a:t>
            </a:r>
            <a:endParaRPr lang="zh-TW" altLang="en-US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D2A7731-927A-47A6-96D4-4512B4FC9841}"/>
              </a:ext>
            </a:extLst>
          </p:cNvPr>
          <p:cNvSpPr/>
          <p:nvPr/>
        </p:nvSpPr>
        <p:spPr>
          <a:xfrm>
            <a:off x="9865636" y="184929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医疗队</a:t>
            </a:r>
            <a:endParaRPr lang="zh-HK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92F964-C0BA-4BA5-8703-896F1F82C662}"/>
              </a:ext>
            </a:extLst>
          </p:cNvPr>
          <p:cNvSpPr/>
          <p:nvPr/>
        </p:nvSpPr>
        <p:spPr>
          <a:xfrm>
            <a:off x="7237238" y="2280184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医療工作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8E7822-6625-4E2F-996A-0F6534492CE3}"/>
              </a:ext>
            </a:extLst>
          </p:cNvPr>
          <p:cNvSpPr/>
          <p:nvPr/>
        </p:nvSpPr>
        <p:spPr>
          <a:xfrm>
            <a:off x="2326364" y="2243327"/>
            <a:ext cx="31027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生产建设</a:t>
            </a:r>
            <a:endParaRPr lang="zh-HK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1F2E6CB-BB7A-4296-A8BB-D2039B0D41E3}"/>
              </a:ext>
            </a:extLst>
          </p:cNvPr>
          <p:cNvSpPr/>
          <p:nvPr/>
        </p:nvSpPr>
        <p:spPr>
          <a:xfrm>
            <a:off x="1928242" y="192924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缝衣队</a:t>
            </a:r>
            <a:endParaRPr lang="zh-HK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ACF3777-DA14-4E24-8E42-13FAD0AF171B}"/>
              </a:ext>
            </a:extLst>
          </p:cNvPr>
          <p:cNvSpPr/>
          <p:nvPr/>
        </p:nvSpPr>
        <p:spPr>
          <a:xfrm>
            <a:off x="1021302" y="2610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洗衣队</a:t>
            </a:r>
            <a:endParaRPr lang="zh-HK" altLang="en-US" sz="32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3DD7382-0402-4577-9F38-3217B3A2FC4B}"/>
              </a:ext>
            </a:extLst>
          </p:cNvPr>
          <p:cNvSpPr/>
          <p:nvPr/>
        </p:nvSpPr>
        <p:spPr>
          <a:xfrm>
            <a:off x="10534210" y="319007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救护队</a:t>
            </a:r>
            <a:endParaRPr lang="zh-HK" altLang="en-US" sz="32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E274D6-6067-4352-A96E-20BD29E43B0D}"/>
              </a:ext>
            </a:extLst>
          </p:cNvPr>
          <p:cNvSpPr/>
          <p:nvPr/>
        </p:nvSpPr>
        <p:spPr>
          <a:xfrm>
            <a:off x="3890263" y="321112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看护队</a:t>
            </a:r>
            <a:endParaRPr lang="zh-HK" altLang="en-US" sz="24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BEE1E74-6B4D-4955-B970-01D82F289A6C}"/>
              </a:ext>
            </a:extLst>
          </p:cNvPr>
          <p:cNvGrpSpPr/>
          <p:nvPr/>
        </p:nvGrpSpPr>
        <p:grpSpPr>
          <a:xfrm>
            <a:off x="838200" y="3835983"/>
            <a:ext cx="4801315" cy="2420237"/>
            <a:chOff x="404747" y="3869297"/>
            <a:chExt cx="4801315" cy="242023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B0B9F37-AFCD-441F-A199-35FC7036D9C1}"/>
                </a:ext>
              </a:extLst>
            </p:cNvPr>
            <p:cNvSpPr/>
            <p:nvPr/>
          </p:nvSpPr>
          <p:spPr>
            <a:xfrm>
              <a:off x="404747" y="3869297"/>
              <a:ext cx="480131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60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儿童保护工作</a:t>
              </a:r>
              <a:endParaRPr lang="zh-HK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E47D057-536A-4356-BB8E-BB7B757A5D9A}"/>
                </a:ext>
              </a:extLst>
            </p:cNvPr>
            <p:cNvSpPr/>
            <p:nvPr/>
          </p:nvSpPr>
          <p:spPr>
            <a:xfrm>
              <a:off x="983111" y="5581648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义教</a:t>
              </a:r>
              <a:endParaRPr lang="zh-HK" altLang="en-US" sz="4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0798665-0029-44B1-9009-D7F18246DF85}"/>
                </a:ext>
              </a:extLst>
            </p:cNvPr>
            <p:cNvSpPr/>
            <p:nvPr/>
          </p:nvSpPr>
          <p:spPr>
            <a:xfrm>
              <a:off x="2898917" y="5451765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K" altLang="en-US" sz="24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难童教养所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CF2480E0-1D4A-4B6F-AEEF-25B612E1DBFA}"/>
              </a:ext>
            </a:extLst>
          </p:cNvPr>
          <p:cNvSpPr/>
          <p:nvPr/>
        </p:nvSpPr>
        <p:spPr>
          <a:xfrm>
            <a:off x="6985940" y="421917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办报</a:t>
            </a:r>
            <a:endParaRPr lang="zh-HK" alt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DDB4FA4-3264-4957-A56F-E5A76FF9B2C3}"/>
              </a:ext>
            </a:extLst>
          </p:cNvPr>
          <p:cNvSpPr/>
          <p:nvPr/>
        </p:nvSpPr>
        <p:spPr>
          <a:xfrm>
            <a:off x="8585373" y="49285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出版刊物</a:t>
            </a:r>
            <a:endParaRPr lang="zh-HK" alt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31AB2C6-C623-4E6E-A48A-B0C166A4BFE0}"/>
              </a:ext>
            </a:extLst>
          </p:cNvPr>
          <p:cNvSpPr/>
          <p:nvPr/>
        </p:nvSpPr>
        <p:spPr>
          <a:xfrm>
            <a:off x="7529626" y="599322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抗日舞台剧</a:t>
            </a:r>
            <a:endParaRPr lang="zh-HK" alt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E20C2E6-60E2-4E82-8E11-408218908470}"/>
              </a:ext>
            </a:extLst>
          </p:cNvPr>
          <p:cNvSpPr/>
          <p:nvPr/>
        </p:nvSpPr>
        <p:spPr>
          <a:xfrm>
            <a:off x="9826324" y="579031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抗日歌曲</a:t>
            </a:r>
            <a:endParaRPr lang="zh-HK" altLang="en-US" sz="24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5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E107F1-09CD-4630-B4E4-D32AC43E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342" y="289718"/>
            <a:ext cx="11007055" cy="1325563"/>
          </a:xfrm>
        </p:spPr>
        <p:txBody>
          <a:bodyPr>
            <a:normAutofit/>
          </a:bodyPr>
          <a:lstStyle/>
          <a:p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思考区</a:t>
            </a:r>
            <a:r>
              <a:rPr lang="en-US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抗战时期的同胞如何展现以下的价值观？</a:t>
            </a:r>
            <a:endParaRPr lang="zh-HK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BF100E4-8398-41E8-813F-0E536E28A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4" y="952499"/>
            <a:ext cx="10325151" cy="6181725"/>
          </a:xfrm>
          <a:prstGeom prst="rect">
            <a:avLst/>
          </a:prstGeom>
        </p:spPr>
      </p:pic>
      <p:pic>
        <p:nvPicPr>
          <p:cNvPr id="4" name="圖形 3" descr="燈泡">
            <a:extLst>
              <a:ext uri="{FF2B5EF4-FFF2-40B4-BE49-F238E27FC236}">
                <a16:creationId xmlns:a16="http://schemas.microsoft.com/office/drawing/2014/main" id="{E997FCBA-B255-4B70-BF68-612D26F4A7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424" y="582442"/>
            <a:ext cx="554918" cy="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9C6C61-8291-4BCA-B3AB-E6E9EDFF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高小适用的学与教资源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8EEC82-1F26-4A01-A4DB-AEDFA897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虚拟博物馆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侵华日军南京大屠杀遇难同胞纪念馆 </a:t>
            </a:r>
            <a:r>
              <a:rPr lang="en-US" alt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南京大屠杀史实展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http://www.19371213.com.cn/exhibition/njdtsssz/</a:t>
            </a:r>
            <a:endParaRPr lang="en-US" altLang="zh-HK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相关的全方位学习活动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香港抗战及海防博物馆：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https://hk.waranddefence.museum/sc/web/mcd/home.html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香港沙头角抗战纪念馆：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https://www.80avictory.gov.hk/sc/site-content.html?id=2</a:t>
            </a:r>
            <a:endParaRPr lang="en-US" altLang="zh-HK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062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9E05-8F16-4CD5-A884-7E9DCED7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37"/>
            <a:ext cx="10515600" cy="1325563"/>
          </a:xfrm>
        </p:spPr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教师参考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34E16E0-A95F-4B0F-9855-19B3E9B2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48870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教育局课程发展处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「教育局教育多媒体」中国历史──香港发展系列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抗日战争与香港沦陷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en-US" altLang="zh-HK" sz="18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emm.edcity.hk/media/%E6%8A%97%E6%97%A5%E6%88%B0%E7%88%AD%E8%88%87%E9%A6%99%E6%B8%AF%E6%B7%AA%E9%99%B7+The+War+of+Resistance+against+Japanese+Aggression+and+the+Fall+of+Hong+Kong+++%28%E4%B8%AD%E3%80%81%E8%8B%B1%E6%96%87%E5%AD%97%E5%B9%95%E5%8F%AF%E4%BE%9B%E9%81%B8%E6%93%87%29+%28Chinese+and+English+subtitles+available%29/1_0vhzzul4/291765882</a:t>
            </a:r>
            <a:endParaRPr lang="en-US" altLang="zh-HK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日占时期的港人生活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emm.edcity.hk/media/%E6%97%A5%E4%BD%94%E6%99%82%E6%9C%9F%E7%9A%84%E6%B8%AF%E4%BA%BA%E7%94%9F%E6%B4%BB+Hong+Kong+People%E2%80%99s+Livelihood+during+the+Japanese+Occupation++%28+%E4%B8%AD%E3%80%81%E8%8B%B1%E6%96%87%E5%AD%97%E5%B9%95%E5%8F%AF%E4%BE%9B%E9%81%B8%E6%93%87%29+%28Chinese+and+English+subtitles+available%29/1_9s850bbs/291765882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抗战胜利七十周年图片集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徐宗懋藏品选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>
              <a:buNone/>
            </a:pPr>
            <a:r>
              <a:rPr lang="en-US" altLang="zh-TW" sz="18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https://www.edb.gov.hk/sc/curriculum-development/kla/pshe/references-and-resources/chinese-history/70th_victory_album.html</a:t>
            </a:r>
            <a:endParaRPr lang="en-US" altLang="zh-TW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795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4D53C3-99EC-4B61-8734-D88B5F1E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教师注意事项：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EA90B7-C4B2-4605-BF45-06315FB45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 algn="just" hangingPunct="0">
              <a:lnSpc>
                <a:spcPct val="10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教师教授抗日战争历史时，宜以</a:t>
            </a: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「铭记历史、珍爱和平」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原则，让学生全面认识史实，毋忘国耻，了解日本侵华的由来、战争对中国造成的祸害，以及中国人民团结对抗日本侵略的艰辛历程，冒着生命危险奋力抵抗侵略，最终取得了胜利。正因近代中国饱受外侮侵凌之苦，经历了艰苦卓绝的抗战才能获取和平，让学生体会到国家的和平稳定实在来之不易，培养学生对国家民族的认同感、归属感和责任感，以及抛弃仇恨、珍惜和平的道德价值。</a:t>
            </a:r>
            <a:endParaRPr lang="zh-HK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737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3372D4-42AE-4F6D-AB18-F2AC7320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结语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E14F08-1D1B-41F6-9D93-C624DA615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抗日战争」是每个中国人都不能忘记的历史，我们希望学生能谨记战争是残酷和可怕的，学会珍惜得来不易的和平；并且从当时人民艰苦抗战的事迹出发，学习承担精神、坚毅、责任感等价值观，感受家国情怀，以装备自己，贡献国家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626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6F441D-0E9B-4D18-ADDA-35CAEC23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相关的课程宗旨、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学习目标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重点</a:t>
            </a:r>
            <a:endParaRPr lang="zh-HK" altLang="en-US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0010E628-7ECA-4AA5-ADAF-EF4EA6B0C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016844"/>
              </p:ext>
            </p:extLst>
          </p:nvPr>
        </p:nvGraphicFramePr>
        <p:xfrm>
          <a:off x="1002587" y="1294544"/>
          <a:ext cx="8562654" cy="367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E9508C0-F581-472E-A9B5-AFC4349A6B91}"/>
              </a:ext>
            </a:extLst>
          </p:cNvPr>
          <p:cNvGraphicFramePr>
            <a:graphicFrameLocks noGrp="1"/>
          </p:cNvGraphicFramePr>
          <p:nvPr/>
        </p:nvGraphicFramePr>
        <p:xfrm>
          <a:off x="483391" y="5051478"/>
          <a:ext cx="11276750" cy="1706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23445">
                  <a:extLst>
                    <a:ext uri="{9D8B030D-6E8A-4147-A177-3AD203B41FA5}">
                      <a16:colId xmlns:a16="http://schemas.microsoft.com/office/drawing/2014/main" val="1506709863"/>
                    </a:ext>
                  </a:extLst>
                </a:gridCol>
                <a:gridCol w="3523445">
                  <a:extLst>
                    <a:ext uri="{9D8B030D-6E8A-4147-A177-3AD203B41FA5}">
                      <a16:colId xmlns:a16="http://schemas.microsoft.com/office/drawing/2014/main" val="466987389"/>
                    </a:ext>
                  </a:extLst>
                </a:gridCol>
                <a:gridCol w="4229860">
                  <a:extLst>
                    <a:ext uri="{9D8B030D-6E8A-4147-A177-3AD203B41FA5}">
                      <a16:colId xmlns:a16="http://schemas.microsoft.com/office/drawing/2014/main" val="3931212799"/>
                    </a:ext>
                  </a:extLst>
                </a:gridCol>
              </a:tblGrid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知识和理解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技能</a:t>
                      </a:r>
                      <a:endParaRPr lang="zh-TW" altLang="zh-HK" sz="16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价值观和态度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766387"/>
                  </a:ext>
                </a:extLst>
              </a:tr>
              <a:tr h="13309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了解重要的历史人物和事件对国家的影响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认识香港的发展及国家历史与文化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认识中国历史上重要的朝代及时序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探讨历史人物与事件对国家发展的影响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运用不同的资料，从多角度了解昔日与现今发生的事件</a:t>
                      </a:r>
                      <a:endParaRPr lang="zh-TW" altLang="zh-HK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培养对民族和国家的归属感及责任感</a:t>
                      </a:r>
                      <a:endParaRPr lang="zh-HK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表现对国家过去、现在和将来发展的关注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培养尊重历史证据的研习态度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以开放态度接纳不同观点， 从多角度分析事件及人物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对了解中国历史及中华文化表现兴趣</a:t>
                      </a:r>
                      <a:endParaRPr lang="zh-TW" altLang="zh-HK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07704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AB376258-F6D7-46C9-AB57-3D5B7E7B87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736668" y="1883253"/>
            <a:ext cx="2023473" cy="27571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11B27F-253C-4654-87D1-5D3AF71829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8238" b="1031"/>
          <a:stretch/>
        </p:blipFill>
        <p:spPr>
          <a:xfrm>
            <a:off x="11054807" y="148369"/>
            <a:ext cx="889761" cy="12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一張含有 室外, 建築物, 街道, 路面 的圖片&#10;&#10;自動產生的描述">
            <a:extLst>
              <a:ext uri="{FF2B5EF4-FFF2-40B4-BE49-F238E27FC236}">
                <a16:creationId xmlns:a16="http://schemas.microsoft.com/office/drawing/2014/main" id="{9C2371CF-7365-4113-BF9B-6839088E2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r="-1" b="3469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一張含有 個人, 室外, 男人, 舊 的圖片&#10;&#10;自動產生的描述">
            <a:extLst>
              <a:ext uri="{FF2B5EF4-FFF2-40B4-BE49-F238E27FC236}">
                <a16:creationId xmlns:a16="http://schemas.microsoft.com/office/drawing/2014/main" id="{D8C179F8-96C4-4FE9-BB31-185BB849E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r="-1" b="10624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208F24B2-D7DD-43CD-891D-2750266DB025}"/>
              </a:ext>
            </a:extLst>
          </p:cNvPr>
          <p:cNvSpPr/>
          <p:nvPr/>
        </p:nvSpPr>
        <p:spPr>
          <a:xfrm>
            <a:off x="838200" y="2358054"/>
            <a:ext cx="3877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kern="120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抗日战争</a:t>
            </a:r>
            <a:endParaRPr lang="zh-HK" alt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55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27FF6-7AA5-4404-ADBB-880C070F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历史背景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6D0047-0CA0-40E1-86AC-1A83500E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429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年代初，日本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军国主义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抬头，积极对外扩张，中国是日本的主要侵略目标。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月，发生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「九一八事变」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导致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东北沦陷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日，日本发动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「七七卢沟桥事变」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，中国抗日战争全面开展。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C2559D-C981-4083-A9F0-A2A207AE7956}"/>
              </a:ext>
            </a:extLst>
          </p:cNvPr>
          <p:cNvSpPr/>
          <p:nvPr/>
        </p:nvSpPr>
        <p:spPr>
          <a:xfrm>
            <a:off x="791815" y="4431832"/>
            <a:ext cx="348578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知多一点点</a:t>
            </a:r>
            <a:endParaRPr lang="en-US" altLang="zh-TW" sz="2800" b="1" dirty="0">
              <a:ln w="0"/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249394B-63EA-4DF3-A840-5A3ED545CDF5}"/>
              </a:ext>
            </a:extLst>
          </p:cNvPr>
          <p:cNvGrpSpPr/>
          <p:nvPr/>
        </p:nvGrpSpPr>
        <p:grpSpPr>
          <a:xfrm>
            <a:off x="838200" y="5769600"/>
            <a:ext cx="8953072" cy="723275"/>
            <a:chOff x="940941" y="5233513"/>
            <a:chExt cx="8953072" cy="72327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BBF3052-66EC-4FD0-89D7-465FB53EC1B6}"/>
                </a:ext>
              </a:extLst>
            </p:cNvPr>
            <p:cNvSpPr/>
            <p:nvPr/>
          </p:nvSpPr>
          <p:spPr>
            <a:xfrm>
              <a:off x="940941" y="523351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4AF8DF-EAFD-452F-B339-8DD7B212F203}"/>
                </a:ext>
              </a:extLst>
            </p:cNvPr>
            <p:cNvSpPr/>
            <p:nvPr/>
          </p:nvSpPr>
          <p:spPr>
            <a:xfrm>
              <a:off x="1975635" y="5618234"/>
              <a:ext cx="79183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HK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58B1472-EDEE-4525-A504-7A26CF8225EF}"/>
              </a:ext>
            </a:extLst>
          </p:cNvPr>
          <p:cNvSpPr/>
          <p:nvPr/>
        </p:nvSpPr>
        <p:spPr>
          <a:xfrm>
            <a:off x="838200" y="5248902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军国主义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强调国家须保持强大军事力量，透过侵略别人获取利益。</a:t>
            </a:r>
            <a:endParaRPr lang="zh-HK" altLang="en-US" dirty="0"/>
          </a:p>
        </p:txBody>
      </p:sp>
      <p:pic>
        <p:nvPicPr>
          <p:cNvPr id="11" name="圖形 10" descr="放大鏡">
            <a:extLst>
              <a:ext uri="{FF2B5EF4-FFF2-40B4-BE49-F238E27FC236}">
                <a16:creationId xmlns:a16="http://schemas.microsoft.com/office/drawing/2014/main" id="{B2FE9A12-FE77-447F-B257-5AF83D1B25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4379913"/>
            <a:ext cx="627058" cy="6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C69689-B3EB-41A2-B8BA-7A480926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抗战前中日军力对比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1349D131-9F4A-4916-A991-1B685DDDE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031024"/>
              </p:ext>
            </p:extLst>
          </p:nvPr>
        </p:nvGraphicFramePr>
        <p:xfrm>
          <a:off x="1222744" y="1891278"/>
          <a:ext cx="8938399" cy="244287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03551">
                  <a:extLst>
                    <a:ext uri="{9D8B030D-6E8A-4147-A177-3AD203B41FA5}">
                      <a16:colId xmlns:a16="http://schemas.microsoft.com/office/drawing/2014/main" val="1522753768"/>
                    </a:ext>
                  </a:extLst>
                </a:gridCol>
                <a:gridCol w="3596600">
                  <a:extLst>
                    <a:ext uri="{9D8B030D-6E8A-4147-A177-3AD203B41FA5}">
                      <a16:colId xmlns:a16="http://schemas.microsoft.com/office/drawing/2014/main" val="162837449"/>
                    </a:ext>
                  </a:extLst>
                </a:gridCol>
                <a:gridCol w="3738248">
                  <a:extLst>
                    <a:ext uri="{9D8B030D-6E8A-4147-A177-3AD203B41FA5}">
                      <a16:colId xmlns:a16="http://schemas.microsoft.com/office/drawing/2014/main" val="2328957203"/>
                    </a:ext>
                  </a:extLst>
                </a:gridCol>
              </a:tblGrid>
              <a:tr h="488574">
                <a:tc>
                  <a:txBody>
                    <a:bodyPr/>
                    <a:lstStyle/>
                    <a:p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598236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约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亿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6000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万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约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亿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906342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陆军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万*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万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08156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5.9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万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吨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66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艘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万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吨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200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多艘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557379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2,700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978962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948173E4-0DCB-4DF6-9373-A38FDBCC2009}"/>
              </a:ext>
            </a:extLst>
          </p:cNvPr>
          <p:cNvSpPr/>
          <p:nvPr/>
        </p:nvSpPr>
        <p:spPr>
          <a:xfrm>
            <a:off x="1428509" y="5336541"/>
            <a:ext cx="787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思考区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看看这些数据，你能想象当时抗战有多艰难吗？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3163910-6690-44FA-89C6-E6A5DAAF7C65}"/>
              </a:ext>
            </a:extLst>
          </p:cNvPr>
          <p:cNvSpPr txBox="1"/>
          <p:nvPr/>
        </p:nvSpPr>
        <p:spPr>
          <a:xfrm>
            <a:off x="1222744" y="4540248"/>
            <a:ext cx="936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*中国军队所拥有的各类枪炮、马匹等装备均比日本军队少很多。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燈泡">
            <a:extLst>
              <a:ext uri="{FF2B5EF4-FFF2-40B4-BE49-F238E27FC236}">
                <a16:creationId xmlns:a16="http://schemas.microsoft.com/office/drawing/2014/main" id="{F35003A5-C79E-4EEA-93F0-FF4C871F3B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243288"/>
            <a:ext cx="554918" cy="5549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822C1C3-87F6-4E41-84B4-1962D97EB13B}"/>
              </a:ext>
            </a:extLst>
          </p:cNvPr>
          <p:cNvSpPr txBox="1"/>
          <p:nvPr/>
        </p:nvSpPr>
        <p:spPr>
          <a:xfrm>
            <a:off x="4520283" y="1521459"/>
            <a:ext cx="564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数据源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侵华日军南京大屠杀遇难同胞纪念馆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南京大屠杀史实展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1856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室外, 建築物, 街道, 人 的圖片&#10;&#10;自動產生的描述">
            <a:extLst>
              <a:ext uri="{FF2B5EF4-FFF2-40B4-BE49-F238E27FC236}">
                <a16:creationId xmlns:a16="http://schemas.microsoft.com/office/drawing/2014/main" id="{C8D874C2-5747-4314-93B9-EBF3305D4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圖片 4" descr="一張含有 個人, 室外, 男人, 舊 的圖片&#10;&#10;自動產生的描述">
            <a:extLst>
              <a:ext uri="{FF2B5EF4-FFF2-40B4-BE49-F238E27FC236}">
                <a16:creationId xmlns:a16="http://schemas.microsoft.com/office/drawing/2014/main" id="{359B5B5F-64F2-47C4-AFB8-6A2013CF36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r="-3" b="187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圖片 6" descr="一張含有 火車, 跑道, 煙霧, 室外 的圖片&#10;&#10;自動產生的描述">
            <a:extLst>
              <a:ext uri="{FF2B5EF4-FFF2-40B4-BE49-F238E27FC236}">
                <a16:creationId xmlns:a16="http://schemas.microsoft.com/office/drawing/2014/main" id="{83C4C4F6-B420-4F2F-A21E-B3D5A2DE2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-4" b="-4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圖片 10" descr="一張含有 武器, 室外, 蒸汽, 火車 的圖片&#10;&#10;自動產生的描述">
            <a:extLst>
              <a:ext uri="{FF2B5EF4-FFF2-40B4-BE49-F238E27FC236}">
                <a16:creationId xmlns:a16="http://schemas.microsoft.com/office/drawing/2014/main" id="{73BFB74E-E470-4B1E-8C8E-4A256ED3D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1" r="-2" b="7713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59BC68-620E-4C9C-907E-159A7EF0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zh-TW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HK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抗日战争</a:t>
            </a:r>
            <a:r>
              <a:rPr lang="zh-TW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」部分重要事件</a:t>
            </a:r>
            <a:endParaRPr lang="en-US" altLang="zh-HK" sz="6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建築物, 室外, 舊, 坐 的圖片&#10;&#10;自動產生的描述">
            <a:extLst>
              <a:ext uri="{FF2B5EF4-FFF2-40B4-BE49-F238E27FC236}">
                <a16:creationId xmlns:a16="http://schemas.microsoft.com/office/drawing/2014/main" id="{AC07CA47-143B-410A-B95B-2D53A7EA2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87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DAA58B-F6EF-4041-A47F-E5A13D4C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九一八事变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6E4239-E070-4381-9722-FCBDCA62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117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日，日军在沈阳炸毁了南满铁路的一段，诬称铁路被中国破坏，藉此出兵中国东北，史称「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」，及后东北沦陷。九一八事变成为中国人民抗日战争的起点。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9C7FC5-81C3-465D-8ECA-FCC58E61FD84}"/>
              </a:ext>
            </a:extLst>
          </p:cNvPr>
          <p:cNvSpPr/>
          <p:nvPr/>
        </p:nvSpPr>
        <p:spPr>
          <a:xfrm>
            <a:off x="8251669" y="437534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侵略沈阳的日本军人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5C9D3A-C495-44F1-9D47-6E045B03E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3" r="1620"/>
          <a:stretch/>
        </p:blipFill>
        <p:spPr>
          <a:xfrm>
            <a:off x="6982489" y="2274765"/>
            <a:ext cx="4599911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6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8E9B903-8DC6-4891-AC03-E60E089A5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203" y="4681057"/>
            <a:ext cx="3269797" cy="2176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E9A461C-073E-4A54-9335-FE8A9BDC5477}"/>
              </a:ext>
            </a:extLst>
          </p:cNvPr>
          <p:cNvSpPr/>
          <p:nvPr/>
        </p:nvSpPr>
        <p:spPr>
          <a:xfrm>
            <a:off x="2376900" y="5948464"/>
            <a:ext cx="743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日，蒋介石发表庐山宣言，宣布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全面抗战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69140E-9B26-42B6-B98C-72FDE0D49D3D}"/>
              </a:ext>
            </a:extLst>
          </p:cNvPr>
          <p:cNvSpPr/>
          <p:nvPr/>
        </p:nvSpPr>
        <p:spPr>
          <a:xfrm>
            <a:off x="3893332" y="1434683"/>
            <a:ext cx="7797098" cy="12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300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日，日军在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卢沟桥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附近进行军事演习。晚上，借口一名日军失踪，要进入城内搜查。中国驻军拒绝，日军向中国军队开枪，中国驻军还击，史称「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七七事变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」（又称「卢沟桥事变」）。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0DB1E9-58CF-47E3-AAAE-C73393EE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30015"/>
            <a:ext cx="3166037" cy="2332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D4EAB76-3DF2-4762-8F2D-528BD387811F}"/>
              </a:ext>
            </a:extLst>
          </p:cNvPr>
          <p:cNvSpPr/>
          <p:nvPr/>
        </p:nvSpPr>
        <p:spPr>
          <a:xfrm>
            <a:off x="3291286" y="2977757"/>
            <a:ext cx="541648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我们只有牺牲到底，</a:t>
            </a: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抗战到底，</a:t>
            </a: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唯有牺牲到底的决心，</a:t>
            </a:r>
            <a:endParaRPr lang="en-US" altLang="zh-TW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才能搏得最后的胜利！</a:t>
            </a:r>
            <a:endParaRPr lang="zh-HK" alt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DF00E26-09AF-48EE-9C5C-29D5155F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七七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事变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E07E0E-EF31-48B7-8685-699E5CBB4153}"/>
              </a:ext>
            </a:extLst>
          </p:cNvPr>
          <p:cNvSpPr/>
          <p:nvPr/>
        </p:nvSpPr>
        <p:spPr>
          <a:xfrm>
            <a:off x="1144436" y="376232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卢沟桥</a:t>
            </a:r>
          </a:p>
        </p:txBody>
      </p:sp>
    </p:spTree>
    <p:extLst>
      <p:ext uri="{BB962C8B-B14F-4D97-AF65-F5344CB8AC3E}">
        <p14:creationId xmlns:p14="http://schemas.microsoft.com/office/powerpoint/2010/main" val="14404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宋11-4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CAFDF655427C749814513AC4B5E3611" ma:contentTypeVersion="14" ma:contentTypeDescription="建立新的文件。" ma:contentTypeScope="" ma:versionID="b84cee4f0b2239c27cddc49da216075a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9efb14914b84869f6f237b68b9cfdc4a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1E0757-4E45-41D1-B7D2-2F042727EED7}"/>
</file>

<file path=customXml/itemProps2.xml><?xml version="1.0" encoding="utf-8"?>
<ds:datastoreItem xmlns:ds="http://schemas.openxmlformats.org/officeDocument/2006/customXml" ds:itemID="{7740A7C7-F7DE-42CE-84D3-C11B7AE53F9E}"/>
</file>

<file path=customXml/itemProps3.xml><?xml version="1.0" encoding="utf-8"?>
<ds:datastoreItem xmlns:ds="http://schemas.openxmlformats.org/officeDocument/2006/customXml" ds:itemID="{AD32E734-9843-4CEA-952F-A9ABC70D840C}"/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2233</Words>
  <Application>Microsoft Office PowerPoint</Application>
  <PresentationFormat>寬螢幕</PresentationFormat>
  <Paragraphs>158</Paragraphs>
  <Slides>20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Arial</vt:lpstr>
      <vt:lpstr>Calibri</vt:lpstr>
      <vt:lpstr>Calibri Light</vt:lpstr>
      <vt:lpstr>Office 佈景主題</vt:lpstr>
      <vt:lpstr>「抗日战争」</vt:lpstr>
      <vt:lpstr>教师注意事项：</vt:lpstr>
      <vt:lpstr>相关的课程宗旨、学习目标和学习重点</vt:lpstr>
      <vt:lpstr>PowerPoint 簡報</vt:lpstr>
      <vt:lpstr>历史背景</vt:lpstr>
      <vt:lpstr>抗战前中日军力对比</vt:lpstr>
      <vt:lpstr>「抗日战争」部分重要事件</vt:lpstr>
      <vt:lpstr>九一八事变</vt:lpstr>
      <vt:lpstr>七七事变</vt:lpstr>
      <vt:lpstr>抗日英雄 — 谢晋元团长与「800壮士」</vt:lpstr>
      <vt:lpstr>南京大屠杀 — 悲痛的历史</vt:lpstr>
      <vt:lpstr>战争的残酷</vt:lpstr>
      <vt:lpstr>日本投降</vt:lpstr>
      <vt:lpstr>抗战结果</vt:lpstr>
      <vt:lpstr>聂耳、田汉与《义勇军进行曲》</vt:lpstr>
      <vt:lpstr>当时民众以不同方式为抵抗日本侵略出力</vt:lpstr>
      <vt:lpstr>思考区︰抗战时期的同胞如何展现以下的价值观？</vt:lpstr>
      <vt:lpstr>高小适用的学与教资源</vt:lpstr>
      <vt:lpstr>教师参考</vt:lpstr>
      <vt:lpstr>结语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「抗日戰爭」</dc:title>
  <dc:creator>CHAN, Tak-wah Bonnie</dc:creator>
  <cp:lastModifiedBy>LO, Chun-ting</cp:lastModifiedBy>
  <cp:revision>16</cp:revision>
  <dcterms:created xsi:type="dcterms:W3CDTF">2020-05-06T07:52:05Z</dcterms:created>
  <dcterms:modified xsi:type="dcterms:W3CDTF">2026-01-14T01:58:30Z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0x0101007CAFDF655427C749814513AC4B5E3611</vt:lpwstr>
  </property>
</Properties>
</file>