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85" r:id="rId4"/>
    <p:sldId id="270" r:id="rId5"/>
    <p:sldId id="271" r:id="rId6"/>
    <p:sldId id="266" r:id="rId7"/>
    <p:sldId id="267" r:id="rId8"/>
    <p:sldId id="260" r:id="rId9"/>
    <p:sldId id="264" r:id="rId10"/>
    <p:sldId id="272" r:id="rId11"/>
    <p:sldId id="281" r:id="rId12"/>
    <p:sldId id="282" r:id="rId13"/>
    <p:sldId id="261" r:id="rId14"/>
    <p:sldId id="274" r:id="rId15"/>
    <p:sldId id="276" r:id="rId16"/>
    <p:sldId id="259" r:id="rId17"/>
    <p:sldId id="278" r:id="rId18"/>
    <p:sldId id="279" r:id="rId19"/>
    <p:sldId id="280" r:id="rId20"/>
    <p:sldId id="286" r:id="rId21"/>
    <p:sldId id="262" r:id="rId22"/>
    <p:sldId id="277" r:id="rId23"/>
    <p:sldId id="273" r:id="rId24"/>
    <p:sldId id="257" r:id="rId25"/>
  </p:sldIdLst>
  <p:sldSz cx="12192000" cy="6858000"/>
  <p:notesSz cx="6807200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54" autoAdjust="0"/>
  </p:normalViewPr>
  <p:slideViewPr>
    <p:cSldViewPr snapToGrid="0">
      <p:cViewPr varScale="1">
        <p:scale>
          <a:sx n="87" d="100"/>
          <a:sy n="87" d="100"/>
        </p:scale>
        <p:origin x="843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0B27E-9B08-4518-9B24-E08CBD992D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A9667D-4A22-4E5A-AF62-465885706B71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對第一次進行交易的賣家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網店，即使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由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朋友介紹，亦應事先做資料搜集，以評估其可信性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4B43B8-D964-4B41-BE6A-99ABECA2C6F3}" type="parTrans" cxnId="{F8C78898-C1CF-4D1F-A101-B05162AC608B}">
      <dgm:prSet/>
      <dgm:spPr/>
      <dgm:t>
        <a:bodyPr/>
        <a:lstStyle/>
        <a:p>
          <a:endParaRPr lang="en-US"/>
        </a:p>
      </dgm:t>
    </dgm:pt>
    <dgm:pt modelId="{239E45B8-599B-4733-83E0-A861C56FB93C}" type="sibTrans" cxnId="{F8C78898-C1CF-4D1F-A101-B05162AC608B}">
      <dgm:prSet/>
      <dgm:spPr/>
      <dgm:t>
        <a:bodyPr/>
        <a:lstStyle/>
        <a:p>
          <a:endParaRPr lang="en-US"/>
        </a:p>
      </dgm:t>
    </dgm:pt>
    <dgm:pt modelId="{BAC49815-B8D8-4AFE-9471-205E93D0F0BB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对初次进行交易的卖家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网店，建议购买小额或少量货品，避免大笔买入。当确定收到货，认为该网店值得信任，才考虑再购买。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CFB13B-E4D7-44BC-8427-9C4F0BB0C866}" type="parTrans" cxnId="{066506A8-4BAA-4441-B8D5-EEB91B7BC242}">
      <dgm:prSet/>
      <dgm:spPr/>
      <dgm:t>
        <a:bodyPr/>
        <a:lstStyle/>
        <a:p>
          <a:endParaRPr lang="en-US"/>
        </a:p>
      </dgm:t>
    </dgm:pt>
    <dgm:pt modelId="{5728417C-651C-40A1-9E11-60080F8BFE8C}" type="sibTrans" cxnId="{066506A8-4BAA-4441-B8D5-EEB91B7BC242}">
      <dgm:prSet/>
      <dgm:spPr/>
      <dgm:t>
        <a:bodyPr/>
        <a:lstStyle/>
        <a:p>
          <a:endParaRPr lang="en-US"/>
        </a:p>
      </dgm:t>
    </dgm:pt>
    <dgm:pt modelId="{A7FC36C9-716A-4126-8E5C-794E3D53D72A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尽量要求卖家面交或货到付款</a:t>
          </a:r>
          <a:r>
            <a:rPr 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01C316-9D31-4CFE-B47B-6EB4BCF406FA}" type="parTrans" cxnId="{F5454376-DF13-415E-BC30-BC633113231B}">
      <dgm:prSet/>
      <dgm:spPr/>
      <dgm:t>
        <a:bodyPr/>
        <a:lstStyle/>
        <a:p>
          <a:endParaRPr lang="en-US"/>
        </a:p>
      </dgm:t>
    </dgm:pt>
    <dgm:pt modelId="{AF11DC39-92B7-46F2-8BCF-4863FEBDEA18}" type="sibTrans" cxnId="{F5454376-DF13-415E-BC30-BC633113231B}">
      <dgm:prSet/>
      <dgm:spPr/>
      <dgm:t>
        <a:bodyPr/>
        <a:lstStyle/>
        <a:p>
          <a:endParaRPr lang="en-US"/>
        </a:p>
      </dgm:t>
    </dgm:pt>
    <dgm:pt modelId="{5D6F9B91-AC60-4E22-A127-B77C427BD87F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记录卖家的数据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如：帐户号码而非可以更改的账户名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及要求卖家提供容易识辨身份的收款银行户口。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4B787D-265B-452B-8A53-EFF253C99CA2}" type="parTrans" cxnId="{4142EE57-2BFD-42CB-AA18-F29316233D0E}">
      <dgm:prSet/>
      <dgm:spPr/>
      <dgm:t>
        <a:bodyPr/>
        <a:lstStyle/>
        <a:p>
          <a:endParaRPr lang="en-US"/>
        </a:p>
      </dgm:t>
    </dgm:pt>
    <dgm:pt modelId="{2F5AE5C8-52C9-4604-8C22-4CB9BDA0B40A}" type="sibTrans" cxnId="{4142EE57-2BFD-42CB-AA18-F29316233D0E}">
      <dgm:prSet/>
      <dgm:spPr/>
      <dgm:t>
        <a:bodyPr/>
        <a:lstStyle/>
        <a:p>
          <a:endParaRPr lang="en-US"/>
        </a:p>
      </dgm:t>
    </dgm:pt>
    <dgm:pt modelId="{4DA7089E-CB1E-4C3E-B86E-B1E3060B74D7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临近交货期可以向卖家查询供应情况。如发现卖家失联，应尽快尝试透过其他方法核实是否有可疑。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0C25F2-06A4-48B3-8CC3-38711AFF18AB}" type="parTrans" cxnId="{5D01BAE6-CEFB-4C56-9260-5EB1B8491748}">
      <dgm:prSet/>
      <dgm:spPr/>
      <dgm:t>
        <a:bodyPr/>
        <a:lstStyle/>
        <a:p>
          <a:endParaRPr lang="en-US"/>
        </a:p>
      </dgm:t>
    </dgm:pt>
    <dgm:pt modelId="{DEF6414F-3355-4FE1-B36F-51A672D3A581}" type="sibTrans" cxnId="{5D01BAE6-CEFB-4C56-9260-5EB1B8491748}">
      <dgm:prSet/>
      <dgm:spPr/>
      <dgm:t>
        <a:bodyPr/>
        <a:lstStyle/>
        <a:p>
          <a:endParaRPr lang="en-US"/>
        </a:p>
      </dgm:t>
    </dgm:pt>
    <dgm:pt modelId="{3A9EDEED-2A23-4924-9C0B-C4DC6779FAE2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切忌跟风或急于抢购，留意新闻及市面供应情况。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9B7305-D262-4866-B9DD-2C56C29AEEF7}" type="parTrans" cxnId="{8E7E96C7-D51C-4AC3-8EBB-583D185C2D60}">
      <dgm:prSet/>
      <dgm:spPr/>
      <dgm:t>
        <a:bodyPr/>
        <a:lstStyle/>
        <a:p>
          <a:endParaRPr lang="en-US"/>
        </a:p>
      </dgm:t>
    </dgm:pt>
    <dgm:pt modelId="{8766B612-3D25-44F3-8C2D-A5BDBD86BC39}" type="sibTrans" cxnId="{8E7E96C7-D51C-4AC3-8EBB-583D185C2D60}">
      <dgm:prSet/>
      <dgm:spPr/>
      <dgm:t>
        <a:bodyPr/>
        <a:lstStyle/>
        <a:p>
          <a:endParaRPr lang="en-US"/>
        </a:p>
      </dgm:t>
    </dgm:pt>
    <dgm:pt modelId="{A5AC8FE7-13F9-4A17-B8EE-7A8C7EB8D500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如有怀疑，请即致电「防骗易」咨询热线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18222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查询。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D4D5D9-C361-4924-930A-F0E86E2B4424}" type="parTrans" cxnId="{316DBD8A-FAD4-4B9A-ABD3-BAF2B90C8918}">
      <dgm:prSet/>
      <dgm:spPr/>
      <dgm:t>
        <a:bodyPr/>
        <a:lstStyle/>
        <a:p>
          <a:endParaRPr lang="en-US"/>
        </a:p>
      </dgm:t>
    </dgm:pt>
    <dgm:pt modelId="{DC5FF109-C6AC-477F-A9C7-A179361C1B8A}" type="sibTrans" cxnId="{316DBD8A-FAD4-4B9A-ABD3-BAF2B90C8918}">
      <dgm:prSet/>
      <dgm:spPr/>
      <dgm:t>
        <a:bodyPr/>
        <a:lstStyle/>
        <a:p>
          <a:endParaRPr lang="en-US"/>
        </a:p>
      </dgm:t>
    </dgm:pt>
    <dgm:pt modelId="{B4C0278A-8D7D-4D64-AA67-17815C6F7B25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未确定对方身分前，切勿透露任何个人资料。</a:t>
          </a:r>
        </a:p>
      </dgm:t>
    </dgm:pt>
    <dgm:pt modelId="{2EF7B4A6-A6A7-48B4-A7DD-EC79F29C7CF3}" type="parTrans" cxnId="{79A42F3C-8F82-46C7-8D96-D70A1EC593E1}">
      <dgm:prSet/>
      <dgm:spPr/>
      <dgm:t>
        <a:bodyPr/>
        <a:lstStyle/>
        <a:p>
          <a:endParaRPr lang="zh-TW" altLang="en-US"/>
        </a:p>
      </dgm:t>
    </dgm:pt>
    <dgm:pt modelId="{71FF4AAD-2049-4F91-A633-D6C5DE35DA44}" type="sibTrans" cxnId="{79A42F3C-8F82-46C7-8D96-D70A1EC593E1}">
      <dgm:prSet/>
      <dgm:spPr/>
      <dgm:t>
        <a:bodyPr/>
        <a:lstStyle/>
        <a:p>
          <a:endParaRPr lang="zh-TW" altLang="en-US"/>
        </a:p>
      </dgm:t>
    </dgm:pt>
    <dgm:pt modelId="{1812F29C-4D21-42E0-8A12-0FF7C07F9CC8}" type="pres">
      <dgm:prSet presAssocID="{7130B27E-9B08-4518-9B24-E08CBD992D60}" presName="linear" presStyleCnt="0">
        <dgm:presLayoutVars>
          <dgm:animLvl val="lvl"/>
          <dgm:resizeHandles val="exact"/>
        </dgm:presLayoutVars>
      </dgm:prSet>
      <dgm:spPr/>
    </dgm:pt>
    <dgm:pt modelId="{746510B2-09B1-47D1-A986-5C38C75700AC}" type="pres">
      <dgm:prSet presAssocID="{52A9667D-4A22-4E5A-AF62-465885706B71}" presName="parentText" presStyleLbl="node1" presStyleIdx="0" presStyleCnt="8" custScaleY="80597" custLinFactY="22979" custLinFactNeighborY="100000">
        <dgm:presLayoutVars>
          <dgm:chMax val="0"/>
          <dgm:bulletEnabled val="1"/>
        </dgm:presLayoutVars>
      </dgm:prSet>
      <dgm:spPr/>
    </dgm:pt>
    <dgm:pt modelId="{B26B2F64-EFA5-4CDD-B442-38AAB3314CD5}" type="pres">
      <dgm:prSet presAssocID="{239E45B8-599B-4733-83E0-A861C56FB93C}" presName="spacer" presStyleCnt="0"/>
      <dgm:spPr/>
    </dgm:pt>
    <dgm:pt modelId="{7158C721-9033-42B0-99AA-46ECADE92A6A}" type="pres">
      <dgm:prSet presAssocID="{BAC49815-B8D8-4AFE-9471-205E93D0F0BB}" presName="parentText" presStyleLbl="node1" presStyleIdx="1" presStyleCnt="8" custScaleY="65697" custLinFactY="11493" custLinFactNeighborY="100000">
        <dgm:presLayoutVars>
          <dgm:chMax val="0"/>
          <dgm:bulletEnabled val="1"/>
        </dgm:presLayoutVars>
      </dgm:prSet>
      <dgm:spPr/>
    </dgm:pt>
    <dgm:pt modelId="{302427BA-CC05-43E6-B8CE-FEA6552BE736}" type="pres">
      <dgm:prSet presAssocID="{5728417C-651C-40A1-9E11-60080F8BFE8C}" presName="spacer" presStyleCnt="0"/>
      <dgm:spPr/>
    </dgm:pt>
    <dgm:pt modelId="{04F6BCB2-F75F-4549-9879-7992E047AF99}" type="pres">
      <dgm:prSet presAssocID="{A7FC36C9-716A-4126-8E5C-794E3D53D72A}" presName="parentText" presStyleLbl="node1" presStyleIdx="2" presStyleCnt="8" custScaleY="31169" custLinFactY="3499" custLinFactNeighborY="100000">
        <dgm:presLayoutVars>
          <dgm:chMax val="0"/>
          <dgm:bulletEnabled val="1"/>
        </dgm:presLayoutVars>
      </dgm:prSet>
      <dgm:spPr/>
    </dgm:pt>
    <dgm:pt modelId="{573DBAB0-8D1A-44C8-AC83-C9B14C39605A}" type="pres">
      <dgm:prSet presAssocID="{AF11DC39-92B7-46F2-8BCF-4863FEBDEA18}" presName="spacer" presStyleCnt="0"/>
      <dgm:spPr/>
    </dgm:pt>
    <dgm:pt modelId="{3ACD1746-B40A-4776-8BB5-FCE368EDA321}" type="pres">
      <dgm:prSet presAssocID="{5D6F9B91-AC60-4E22-A127-B77C427BD87F}" presName="parentText" presStyleLbl="node1" presStyleIdx="3" presStyleCnt="8" custScaleY="73519" custLinFactNeighborY="66550">
        <dgm:presLayoutVars>
          <dgm:chMax val="0"/>
          <dgm:bulletEnabled val="1"/>
        </dgm:presLayoutVars>
      </dgm:prSet>
      <dgm:spPr/>
    </dgm:pt>
    <dgm:pt modelId="{308EEA98-5374-4CB4-820F-EA20BB194D6B}" type="pres">
      <dgm:prSet presAssocID="{2F5AE5C8-52C9-4604-8C22-4CB9BDA0B40A}" presName="spacer" presStyleCnt="0"/>
      <dgm:spPr/>
    </dgm:pt>
    <dgm:pt modelId="{6E3B8B7B-E51F-4571-B4B6-FDE56E517A44}" type="pres">
      <dgm:prSet presAssocID="{4DA7089E-CB1E-4C3E-B86E-B1E3060B74D7}" presName="parentText" presStyleLbl="node1" presStyleIdx="4" presStyleCnt="8" custScaleY="77823">
        <dgm:presLayoutVars>
          <dgm:chMax val="0"/>
          <dgm:bulletEnabled val="1"/>
        </dgm:presLayoutVars>
      </dgm:prSet>
      <dgm:spPr/>
    </dgm:pt>
    <dgm:pt modelId="{81B602D2-C84D-4501-B3F3-F3F487386F48}" type="pres">
      <dgm:prSet presAssocID="{DEF6414F-3355-4FE1-B36F-51A672D3A581}" presName="spacer" presStyleCnt="0"/>
      <dgm:spPr/>
    </dgm:pt>
    <dgm:pt modelId="{BE68A6DE-044A-4F1F-8D78-87F7B9BB6130}" type="pres">
      <dgm:prSet presAssocID="{3A9EDEED-2A23-4924-9C0B-C4DC6779FAE2}" presName="parentText" presStyleLbl="node1" presStyleIdx="5" presStyleCnt="8" custScaleY="29428" custLinFactNeighborY="-62299">
        <dgm:presLayoutVars>
          <dgm:chMax val="0"/>
          <dgm:bulletEnabled val="1"/>
        </dgm:presLayoutVars>
      </dgm:prSet>
      <dgm:spPr/>
    </dgm:pt>
    <dgm:pt modelId="{4AA4B552-B054-4F8E-8B1E-287F4FE1906A}" type="pres">
      <dgm:prSet presAssocID="{8766B612-3D25-44F3-8C2D-A5BDBD86BC39}" presName="spacer" presStyleCnt="0"/>
      <dgm:spPr/>
    </dgm:pt>
    <dgm:pt modelId="{8B0091B2-4767-4437-A395-4A03A56DE808}" type="pres">
      <dgm:prSet presAssocID="{B4C0278A-8D7D-4D64-AA67-17815C6F7B25}" presName="parentText" presStyleLbl="node1" presStyleIdx="6" presStyleCnt="8" custScaleY="29263" custLinFactY="-125" custLinFactNeighborY="-100000">
        <dgm:presLayoutVars>
          <dgm:chMax val="0"/>
          <dgm:bulletEnabled val="1"/>
        </dgm:presLayoutVars>
      </dgm:prSet>
      <dgm:spPr/>
    </dgm:pt>
    <dgm:pt modelId="{4916F63F-4E0D-402B-BEB3-DB7A2608DA95}" type="pres">
      <dgm:prSet presAssocID="{71FF4AAD-2049-4F91-A633-D6C5DE35DA44}" presName="spacer" presStyleCnt="0"/>
      <dgm:spPr/>
    </dgm:pt>
    <dgm:pt modelId="{D9F17101-5336-40AE-8CD8-05930FB1F8C3}" type="pres">
      <dgm:prSet presAssocID="{A5AC8FE7-13F9-4A17-B8EE-7A8C7EB8D500}" presName="parentText" presStyleLbl="node1" presStyleIdx="7" presStyleCnt="8" custScaleY="33475" custLinFactY="-9449" custLinFactNeighborY="-100000">
        <dgm:presLayoutVars>
          <dgm:chMax val="0"/>
          <dgm:bulletEnabled val="1"/>
        </dgm:presLayoutVars>
      </dgm:prSet>
      <dgm:spPr/>
    </dgm:pt>
  </dgm:ptLst>
  <dgm:cxnLst>
    <dgm:cxn modelId="{9A937B08-0B87-4C99-861E-D79F291B03EB}" type="presOf" srcId="{A7FC36C9-716A-4126-8E5C-794E3D53D72A}" destId="{04F6BCB2-F75F-4549-9879-7992E047AF99}" srcOrd="0" destOrd="0" presId="urn:microsoft.com/office/officeart/2005/8/layout/vList2"/>
    <dgm:cxn modelId="{86C34A1C-25E4-4754-A100-4A2C1456D0F1}" type="presOf" srcId="{B4C0278A-8D7D-4D64-AA67-17815C6F7B25}" destId="{8B0091B2-4767-4437-A395-4A03A56DE808}" srcOrd="0" destOrd="0" presId="urn:microsoft.com/office/officeart/2005/8/layout/vList2"/>
    <dgm:cxn modelId="{79A42F3C-8F82-46C7-8D96-D70A1EC593E1}" srcId="{7130B27E-9B08-4518-9B24-E08CBD992D60}" destId="{B4C0278A-8D7D-4D64-AA67-17815C6F7B25}" srcOrd="6" destOrd="0" parTransId="{2EF7B4A6-A6A7-48B4-A7DD-EC79F29C7CF3}" sibTransId="{71FF4AAD-2049-4F91-A633-D6C5DE35DA44}"/>
    <dgm:cxn modelId="{D3188D41-813A-4FEB-B430-B763109EE3C1}" type="presOf" srcId="{52A9667D-4A22-4E5A-AF62-465885706B71}" destId="{746510B2-09B1-47D1-A986-5C38C75700AC}" srcOrd="0" destOrd="0" presId="urn:microsoft.com/office/officeart/2005/8/layout/vList2"/>
    <dgm:cxn modelId="{C092D043-FF2C-4839-A103-207E69FF8C45}" type="presOf" srcId="{BAC49815-B8D8-4AFE-9471-205E93D0F0BB}" destId="{7158C721-9033-42B0-99AA-46ECADE92A6A}" srcOrd="0" destOrd="0" presId="urn:microsoft.com/office/officeart/2005/8/layout/vList2"/>
    <dgm:cxn modelId="{7100904C-1693-4612-8DB9-17F7AEB5AA45}" type="presOf" srcId="{4DA7089E-CB1E-4C3E-B86E-B1E3060B74D7}" destId="{6E3B8B7B-E51F-4571-B4B6-FDE56E517A44}" srcOrd="0" destOrd="0" presId="urn:microsoft.com/office/officeart/2005/8/layout/vList2"/>
    <dgm:cxn modelId="{9575FC53-D6D4-4972-A6D2-5A39849763E3}" type="presOf" srcId="{7130B27E-9B08-4518-9B24-E08CBD992D60}" destId="{1812F29C-4D21-42E0-8A12-0FF7C07F9CC8}" srcOrd="0" destOrd="0" presId="urn:microsoft.com/office/officeart/2005/8/layout/vList2"/>
    <dgm:cxn modelId="{F5454376-DF13-415E-BC30-BC633113231B}" srcId="{7130B27E-9B08-4518-9B24-E08CBD992D60}" destId="{A7FC36C9-716A-4126-8E5C-794E3D53D72A}" srcOrd="2" destOrd="0" parTransId="{2701C316-9D31-4CFE-B47B-6EB4BCF406FA}" sibTransId="{AF11DC39-92B7-46F2-8BCF-4863FEBDEA18}"/>
    <dgm:cxn modelId="{4142EE57-2BFD-42CB-AA18-F29316233D0E}" srcId="{7130B27E-9B08-4518-9B24-E08CBD992D60}" destId="{5D6F9B91-AC60-4E22-A127-B77C427BD87F}" srcOrd="3" destOrd="0" parTransId="{1D4B787D-265B-452B-8A53-EFF253C99CA2}" sibTransId="{2F5AE5C8-52C9-4604-8C22-4CB9BDA0B40A}"/>
    <dgm:cxn modelId="{7D254281-3E10-4088-B49B-8EC77F18D42E}" type="presOf" srcId="{3A9EDEED-2A23-4924-9C0B-C4DC6779FAE2}" destId="{BE68A6DE-044A-4F1F-8D78-87F7B9BB6130}" srcOrd="0" destOrd="0" presId="urn:microsoft.com/office/officeart/2005/8/layout/vList2"/>
    <dgm:cxn modelId="{316DBD8A-FAD4-4B9A-ABD3-BAF2B90C8918}" srcId="{7130B27E-9B08-4518-9B24-E08CBD992D60}" destId="{A5AC8FE7-13F9-4A17-B8EE-7A8C7EB8D500}" srcOrd="7" destOrd="0" parTransId="{84D4D5D9-C361-4924-930A-F0E86E2B4424}" sibTransId="{DC5FF109-C6AC-477F-A9C7-A179361C1B8A}"/>
    <dgm:cxn modelId="{F8C78898-C1CF-4D1F-A101-B05162AC608B}" srcId="{7130B27E-9B08-4518-9B24-E08CBD992D60}" destId="{52A9667D-4A22-4E5A-AF62-465885706B71}" srcOrd="0" destOrd="0" parTransId="{244B43B8-D964-4B41-BE6A-99ABECA2C6F3}" sibTransId="{239E45B8-599B-4733-83E0-A861C56FB93C}"/>
    <dgm:cxn modelId="{95F6FA9C-DB5A-43BA-83AB-7F0355FFB953}" type="presOf" srcId="{5D6F9B91-AC60-4E22-A127-B77C427BD87F}" destId="{3ACD1746-B40A-4776-8BB5-FCE368EDA321}" srcOrd="0" destOrd="0" presId="urn:microsoft.com/office/officeart/2005/8/layout/vList2"/>
    <dgm:cxn modelId="{066506A8-4BAA-4441-B8D5-EEB91B7BC242}" srcId="{7130B27E-9B08-4518-9B24-E08CBD992D60}" destId="{BAC49815-B8D8-4AFE-9471-205E93D0F0BB}" srcOrd="1" destOrd="0" parTransId="{71CFB13B-E4D7-44BC-8427-9C4F0BB0C866}" sibTransId="{5728417C-651C-40A1-9E11-60080F8BFE8C}"/>
    <dgm:cxn modelId="{8E7E96C7-D51C-4AC3-8EBB-583D185C2D60}" srcId="{7130B27E-9B08-4518-9B24-E08CBD992D60}" destId="{3A9EDEED-2A23-4924-9C0B-C4DC6779FAE2}" srcOrd="5" destOrd="0" parTransId="{C49B7305-D262-4866-B9DD-2C56C29AEEF7}" sibTransId="{8766B612-3D25-44F3-8C2D-A5BDBD86BC39}"/>
    <dgm:cxn modelId="{630530CB-16D3-4D7C-BF50-1F12DCC91424}" type="presOf" srcId="{A5AC8FE7-13F9-4A17-B8EE-7A8C7EB8D500}" destId="{D9F17101-5336-40AE-8CD8-05930FB1F8C3}" srcOrd="0" destOrd="0" presId="urn:microsoft.com/office/officeart/2005/8/layout/vList2"/>
    <dgm:cxn modelId="{5D01BAE6-CEFB-4C56-9260-5EB1B8491748}" srcId="{7130B27E-9B08-4518-9B24-E08CBD992D60}" destId="{4DA7089E-CB1E-4C3E-B86E-B1E3060B74D7}" srcOrd="4" destOrd="0" parTransId="{0D0C25F2-06A4-48B3-8CC3-38711AFF18AB}" sibTransId="{DEF6414F-3355-4FE1-B36F-51A672D3A581}"/>
    <dgm:cxn modelId="{E6047C83-3A46-4AAE-9A11-8752FA650E17}" type="presParOf" srcId="{1812F29C-4D21-42E0-8A12-0FF7C07F9CC8}" destId="{746510B2-09B1-47D1-A986-5C38C75700AC}" srcOrd="0" destOrd="0" presId="urn:microsoft.com/office/officeart/2005/8/layout/vList2"/>
    <dgm:cxn modelId="{0F7F275B-3B1D-4C52-BB2C-57A09092573D}" type="presParOf" srcId="{1812F29C-4D21-42E0-8A12-0FF7C07F9CC8}" destId="{B26B2F64-EFA5-4CDD-B442-38AAB3314CD5}" srcOrd="1" destOrd="0" presId="urn:microsoft.com/office/officeart/2005/8/layout/vList2"/>
    <dgm:cxn modelId="{D502FCAA-A4F2-444A-8A83-8CB67EDE915B}" type="presParOf" srcId="{1812F29C-4D21-42E0-8A12-0FF7C07F9CC8}" destId="{7158C721-9033-42B0-99AA-46ECADE92A6A}" srcOrd="2" destOrd="0" presId="urn:microsoft.com/office/officeart/2005/8/layout/vList2"/>
    <dgm:cxn modelId="{18C969FB-34DF-474E-863F-48A51004CDB1}" type="presParOf" srcId="{1812F29C-4D21-42E0-8A12-0FF7C07F9CC8}" destId="{302427BA-CC05-43E6-B8CE-FEA6552BE736}" srcOrd="3" destOrd="0" presId="urn:microsoft.com/office/officeart/2005/8/layout/vList2"/>
    <dgm:cxn modelId="{A9D01AFE-64CE-48B5-9FC5-4BBFD03FBD0C}" type="presParOf" srcId="{1812F29C-4D21-42E0-8A12-0FF7C07F9CC8}" destId="{04F6BCB2-F75F-4549-9879-7992E047AF99}" srcOrd="4" destOrd="0" presId="urn:microsoft.com/office/officeart/2005/8/layout/vList2"/>
    <dgm:cxn modelId="{6039B1C3-162B-4550-8C87-C390A8DF9398}" type="presParOf" srcId="{1812F29C-4D21-42E0-8A12-0FF7C07F9CC8}" destId="{573DBAB0-8D1A-44C8-AC83-C9B14C39605A}" srcOrd="5" destOrd="0" presId="urn:microsoft.com/office/officeart/2005/8/layout/vList2"/>
    <dgm:cxn modelId="{4F3FB60B-6211-4888-92D3-26C42FDA8A93}" type="presParOf" srcId="{1812F29C-4D21-42E0-8A12-0FF7C07F9CC8}" destId="{3ACD1746-B40A-4776-8BB5-FCE368EDA321}" srcOrd="6" destOrd="0" presId="urn:microsoft.com/office/officeart/2005/8/layout/vList2"/>
    <dgm:cxn modelId="{DF10267B-FF0A-41FC-B5E5-F76A0680E5CA}" type="presParOf" srcId="{1812F29C-4D21-42E0-8A12-0FF7C07F9CC8}" destId="{308EEA98-5374-4CB4-820F-EA20BB194D6B}" srcOrd="7" destOrd="0" presId="urn:microsoft.com/office/officeart/2005/8/layout/vList2"/>
    <dgm:cxn modelId="{CA720495-D7EA-483E-A6C8-808A0D9207F8}" type="presParOf" srcId="{1812F29C-4D21-42E0-8A12-0FF7C07F9CC8}" destId="{6E3B8B7B-E51F-4571-B4B6-FDE56E517A44}" srcOrd="8" destOrd="0" presId="urn:microsoft.com/office/officeart/2005/8/layout/vList2"/>
    <dgm:cxn modelId="{708041D5-F6DF-456D-A6B7-0AB28C467C3D}" type="presParOf" srcId="{1812F29C-4D21-42E0-8A12-0FF7C07F9CC8}" destId="{81B602D2-C84D-4501-B3F3-F3F487386F48}" srcOrd="9" destOrd="0" presId="urn:microsoft.com/office/officeart/2005/8/layout/vList2"/>
    <dgm:cxn modelId="{25561D87-947F-4460-9D42-B36E27BE40FC}" type="presParOf" srcId="{1812F29C-4D21-42E0-8A12-0FF7C07F9CC8}" destId="{BE68A6DE-044A-4F1F-8D78-87F7B9BB6130}" srcOrd="10" destOrd="0" presId="urn:microsoft.com/office/officeart/2005/8/layout/vList2"/>
    <dgm:cxn modelId="{20EC86CE-5694-4B20-9DF3-26E489543935}" type="presParOf" srcId="{1812F29C-4D21-42E0-8A12-0FF7C07F9CC8}" destId="{4AA4B552-B054-4F8E-8B1E-287F4FE1906A}" srcOrd="11" destOrd="0" presId="urn:microsoft.com/office/officeart/2005/8/layout/vList2"/>
    <dgm:cxn modelId="{09935832-F723-4E8C-8ADB-2C061017E19B}" type="presParOf" srcId="{1812F29C-4D21-42E0-8A12-0FF7C07F9CC8}" destId="{8B0091B2-4767-4437-A395-4A03A56DE808}" srcOrd="12" destOrd="0" presId="urn:microsoft.com/office/officeart/2005/8/layout/vList2"/>
    <dgm:cxn modelId="{5E6D867C-4FDA-4EBF-905D-274ACFAAF61C}" type="presParOf" srcId="{1812F29C-4D21-42E0-8A12-0FF7C07F9CC8}" destId="{4916F63F-4E0D-402B-BEB3-DB7A2608DA95}" srcOrd="13" destOrd="0" presId="urn:microsoft.com/office/officeart/2005/8/layout/vList2"/>
    <dgm:cxn modelId="{A85A6DCD-15AC-455F-B988-2D2FF8C35698}" type="presParOf" srcId="{1812F29C-4D21-42E0-8A12-0FF7C07F9CC8}" destId="{D9F17101-5336-40AE-8CD8-05930FB1F8C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510B2-09B1-47D1-A986-5C38C75700AC}">
      <dsp:nvSpPr>
        <dsp:cNvPr id="0" name=""/>
        <dsp:cNvSpPr/>
      </dsp:nvSpPr>
      <dsp:spPr>
        <a:xfrm>
          <a:off x="0" y="1169591"/>
          <a:ext cx="7720765" cy="9656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對第一次進行交易的賣家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網店，即使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朋友介紹，亦應事先做資料搜集，以評估其可信性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137" y="1216728"/>
        <a:ext cx="7626491" cy="871342"/>
      </dsp:txXfrm>
    </dsp:sp>
    <dsp:sp modelId="{7158C721-9033-42B0-99AA-46ECADE92A6A}">
      <dsp:nvSpPr>
        <dsp:cNvPr id="0" name=""/>
        <dsp:cNvSpPr/>
      </dsp:nvSpPr>
      <dsp:spPr>
        <a:xfrm>
          <a:off x="0" y="2181916"/>
          <a:ext cx="7720765" cy="787102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对初次进行交易的卖家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网店，建议购买小额或少量货品，避免大笔买入。当确定收到货，认为该网店值得信任，才考虑再购买。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423" y="2220339"/>
        <a:ext cx="7643919" cy="710256"/>
      </dsp:txXfrm>
    </dsp:sp>
    <dsp:sp modelId="{04F6BCB2-F75F-4549-9879-7992E047AF99}">
      <dsp:nvSpPr>
        <dsp:cNvPr id="0" name=""/>
        <dsp:cNvSpPr/>
      </dsp:nvSpPr>
      <dsp:spPr>
        <a:xfrm>
          <a:off x="0" y="3057564"/>
          <a:ext cx="7720765" cy="373429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尽量要求卖家面交或货到付款</a:t>
          </a:r>
          <a:r>
            <a:rPr 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229" y="3075793"/>
        <a:ext cx="7684307" cy="336971"/>
      </dsp:txXfrm>
    </dsp:sp>
    <dsp:sp modelId="{3ACD1746-B40A-4776-8BB5-FCE368EDA321}">
      <dsp:nvSpPr>
        <dsp:cNvPr id="0" name=""/>
        <dsp:cNvSpPr/>
      </dsp:nvSpPr>
      <dsp:spPr>
        <a:xfrm>
          <a:off x="0" y="3511738"/>
          <a:ext cx="7720765" cy="880816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记录卖家的数据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如：帐户号码而非可以更改的账户名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及要求卖家提供容易识辨身份的收款银行户口。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998" y="3554736"/>
        <a:ext cx="7634769" cy="794820"/>
      </dsp:txXfrm>
    </dsp:sp>
    <dsp:sp modelId="{6E3B8B7B-E51F-4571-B4B6-FDE56E517A44}">
      <dsp:nvSpPr>
        <dsp:cNvPr id="0" name=""/>
        <dsp:cNvSpPr/>
      </dsp:nvSpPr>
      <dsp:spPr>
        <a:xfrm>
          <a:off x="0" y="4454209"/>
          <a:ext cx="7720765" cy="932381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临近交货期可以向卖家查询供应情况。如发现卖家失联，应尽快尝试透过其他方法核实是否有可疑。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515" y="4499724"/>
        <a:ext cx="7629735" cy="841351"/>
      </dsp:txXfrm>
    </dsp:sp>
    <dsp:sp modelId="{BE68A6DE-044A-4F1F-8D78-87F7B9BB6130}">
      <dsp:nvSpPr>
        <dsp:cNvPr id="0" name=""/>
        <dsp:cNvSpPr/>
      </dsp:nvSpPr>
      <dsp:spPr>
        <a:xfrm>
          <a:off x="0" y="5456082"/>
          <a:ext cx="7720765" cy="352570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切忌跟风或急于抢购，留意新闻及市面供应情况。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211" y="5473293"/>
        <a:ext cx="7686343" cy="318148"/>
      </dsp:txXfrm>
    </dsp:sp>
    <dsp:sp modelId="{8B0091B2-4767-4437-A395-4A03A56DE808}">
      <dsp:nvSpPr>
        <dsp:cNvPr id="0" name=""/>
        <dsp:cNvSpPr/>
      </dsp:nvSpPr>
      <dsp:spPr>
        <a:xfrm>
          <a:off x="0" y="5921985"/>
          <a:ext cx="7720765" cy="350594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未确定对方身分前，切勿透露任何个人资料。</a:t>
          </a:r>
        </a:p>
      </dsp:txBody>
      <dsp:txXfrm>
        <a:off x="17115" y="5939100"/>
        <a:ext cx="7686535" cy="316364"/>
      </dsp:txXfrm>
    </dsp:sp>
    <dsp:sp modelId="{D9F17101-5336-40AE-8CD8-05930FB1F8C3}">
      <dsp:nvSpPr>
        <dsp:cNvPr id="0" name=""/>
        <dsp:cNvSpPr/>
      </dsp:nvSpPr>
      <dsp:spPr>
        <a:xfrm>
          <a:off x="0" y="6345190"/>
          <a:ext cx="7720765" cy="40105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如有怀疑，请即致电「防骗易」咨询热线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18222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查询。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578" y="6364768"/>
        <a:ext cx="7681609" cy="36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1F77-893C-4DE0-AA5E-E2235C1D618C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D8D3-6D5E-470F-8BCF-77416A0B23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769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18B95-2964-4F1E-BF89-B33579FC3748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265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23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898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3556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9255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7791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5559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8561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1009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20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68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22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518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169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423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87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135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947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4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35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942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20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88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7B3E-744F-463F-B83F-979C1D917ED3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47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hyperlink" Target="http://hksuppliers.com.hk/wp-content/uploads/2020/02/HKSA-Press-Release-12.12.20.pdf" TargetMode="External"/><Relationship Id="rId4" Type="http://schemas.openxmlformats.org/officeDocument/2006/relationships/hyperlink" Target="https://sc.isd.gov.hk/TuniS/www.info.gov.hk/gia/general/202002/05/P2020020500775.htm?fontSize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kpoliceforce/status/12246317971341885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hyperlink" Target="https://news.rthk.hk/rthk/ch/component/k2/1525915-20200513.htm?archive_date=2020-05-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.news.gov.hk/TuniS/www.news.gov.hk/chi/2020/05/20200505/20200505_171325_892.html" TargetMode="External"/><Relationship Id="rId5" Type="http://schemas.openxmlformats.org/officeDocument/2006/relationships/hyperlink" Target="https://sc.isd.gov.hk/TuniS/www.info.gov.hk/gia/general/202006/14/P2020061200783.htm?fontSize=1" TargetMode="Externa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who.int/zh/emergencies/diseases/novel-coronavirus-2019/advice-for-public/myth-busters" TargetMode="External"/><Relationship Id="rId4" Type="http://schemas.openxmlformats.org/officeDocument/2006/relationships/hyperlink" Target="https://www.chp.gov.hk/sc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www.who.int/zh/emergencies/diseases/novel-coronavirus-2019/advice-for-public/myth-bus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edb.gov.hk/attachment/tc/edu-system/primary-secondary/applicable-to-primary-secondary/it-in-edu/Information-Literacy/IL20180516C.pd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hyperlink" Target="https://www.facebook.com/CentreforHealthProtection/posts/32807008952791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zh/emergencies/diseases/novel-coronavirus-2019/advice-for-public/myth-busters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adcc.gov.hk/zh-cn/alerts-detail/alerts-1444920523950718977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5FD35F54-F316-4E77-9738-30777D4BB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741" y="2668246"/>
            <a:ext cx="3499404" cy="3913728"/>
          </a:xfrm>
          <a:prstGeom prst="rect">
            <a:avLst/>
          </a:prstGeom>
        </p:spPr>
      </p:pic>
      <p:pic>
        <p:nvPicPr>
          <p:cNvPr id="15" name="圖片 14" descr="一張含有 畫畫 的圖片&#10;&#10;自動產生的描述">
            <a:extLst>
              <a:ext uri="{FF2B5EF4-FFF2-40B4-BE49-F238E27FC236}">
                <a16:creationId xmlns:a16="http://schemas.microsoft.com/office/drawing/2014/main" id="{B9EF1CCB-9871-4268-9769-4C8E582E8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0922" y="4114177"/>
            <a:ext cx="1142004" cy="2461897"/>
          </a:xfrm>
          <a:prstGeom prst="rect">
            <a:avLst/>
          </a:prstGeom>
        </p:spPr>
      </p:pic>
      <p:pic>
        <p:nvPicPr>
          <p:cNvPr id="17" name="圖片 16" descr="一張含有 畫畫 的圖片&#10;&#10;自動產生的描述">
            <a:extLst>
              <a:ext uri="{FF2B5EF4-FFF2-40B4-BE49-F238E27FC236}">
                <a16:creationId xmlns:a16="http://schemas.microsoft.com/office/drawing/2014/main" id="{0C275DA5-D5DA-4B1C-8455-604AC9C86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7911" y="3976829"/>
            <a:ext cx="2063518" cy="2698445"/>
          </a:xfrm>
          <a:prstGeom prst="rect">
            <a:avLst/>
          </a:prstGeom>
        </p:spPr>
      </p:pic>
      <p:pic>
        <p:nvPicPr>
          <p:cNvPr id="19" name="圖片 18" descr="一張含有 套裝 的圖片&#10;&#10;自動產生的描述">
            <a:extLst>
              <a:ext uri="{FF2B5EF4-FFF2-40B4-BE49-F238E27FC236}">
                <a16:creationId xmlns:a16="http://schemas.microsoft.com/office/drawing/2014/main" id="{6F4BBE4A-EEC9-468E-B6AA-33830E10D7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10115276" y="1784136"/>
            <a:ext cx="1695221" cy="4964093"/>
          </a:xfrm>
          <a:prstGeom prst="rect">
            <a:avLst/>
          </a:prstGeom>
        </p:spPr>
      </p:pic>
      <p:pic>
        <p:nvPicPr>
          <p:cNvPr id="20" name="圖片 19" descr="一張含有 畫畫 的圖片&#10;&#10;自動產生的描述">
            <a:extLst>
              <a:ext uri="{FF2B5EF4-FFF2-40B4-BE49-F238E27FC236}">
                <a16:creationId xmlns:a16="http://schemas.microsoft.com/office/drawing/2014/main" id="{61E27F94-540C-4F1E-ADE5-0FD53BCAC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7145" y="4114177"/>
            <a:ext cx="1251427" cy="24677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0125" y="57604"/>
            <a:ext cx="10288555" cy="111778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同心抗疫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做个明智而负责任的孩子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31616" y="1326161"/>
            <a:ext cx="9144000" cy="1655762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小学常识科（第二学习阶段）</a:t>
            </a:r>
            <a:endParaRPr lang="zh-HK" altLang="en-US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资讯素养</a:t>
            </a:r>
            <a:endParaRPr lang="zh-HK" altLang="en-US" sz="5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96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套裝 的圖片&#10;&#10;自動產生的描述">
            <a:extLst>
              <a:ext uri="{FF2B5EF4-FFF2-40B4-BE49-F238E27FC236}">
                <a16:creationId xmlns:a16="http://schemas.microsoft.com/office/drawing/2014/main" id="{E82166C7-A81B-4E3D-BBD8-B78F3E408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43114" y="1057751"/>
            <a:ext cx="1221114" cy="357577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5445103"/>
            <a:ext cx="5382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资料来源：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香港特别行政区政府新闻公布网站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https://sc.isd.gov.hk/TuniS/www.info.gov.hk/gia/general/202002/05/P2020020500775.htm?fontSize=1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香港供货商协会网站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http://hksuppliers.com.hk/wp-content/uploads/2020/02/HKSA-Press-Release-12.12.20.pdf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全字庫正楷體" panose="03000500000000000000" pitchFamily="66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全字庫正楷體" panose="03000500000000000000" pitchFamily="66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全字庫正楷體" panose="030005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238305" y="7328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考证资讯真伪的方法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898305" y="199914"/>
            <a:ext cx="7020651" cy="3222505"/>
            <a:chOff x="5322073" y="158674"/>
            <a:chExt cx="6646817" cy="274007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073" y="265489"/>
              <a:ext cx="6130699" cy="2633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47BE60-2C3A-4AF9-85B6-656E7056FC61}"/>
                </a:ext>
              </a:extLst>
            </p:cNvPr>
            <p:cNvSpPr/>
            <p:nvPr/>
          </p:nvSpPr>
          <p:spPr>
            <a:xfrm>
              <a:off x="8387422" y="158674"/>
              <a:ext cx="3581468" cy="81127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TW" altLang="en-US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香港供货商协会</a:t>
              </a:r>
              <a:r>
                <a:rPr lang="en-US" altLang="zh-TW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︰</a:t>
              </a:r>
            </a:p>
            <a:p>
              <a:r>
                <a:rPr lang="zh-TW" altLang="en-US" sz="2800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快流消费品供应稳定 </a:t>
              </a:r>
              <a:endParaRPr lang="zh-HK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939317" y="3248528"/>
            <a:ext cx="6979639" cy="3367779"/>
            <a:chOff x="5135271" y="3023144"/>
            <a:chExt cx="7221391" cy="394944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44892AC-1191-4047-97F6-39E1A0C5BF8D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5271" y="3648765"/>
              <a:ext cx="6957441" cy="3323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CB5E5B3-8CF2-4718-BF68-4229FAC406B0}"/>
                </a:ext>
              </a:extLst>
            </p:cNvPr>
            <p:cNvSpPr/>
            <p:nvPr/>
          </p:nvSpPr>
          <p:spPr>
            <a:xfrm>
              <a:off x="7239360" y="3023144"/>
              <a:ext cx="5117302" cy="162420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政府新闻公报</a:t>
              </a:r>
              <a:r>
                <a:rPr lang="en-US" altLang="zh-TW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︰</a:t>
              </a:r>
            </a:p>
            <a:p>
              <a:r>
                <a:rPr lang="zh-TW" altLang="en-US" sz="2800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疫情防控措施不会影响内地与香港两地的货运。</a:t>
              </a:r>
              <a:endParaRPr lang="zh-HK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形圖說文字 7"/>
          <p:cNvSpPr/>
          <p:nvPr/>
        </p:nvSpPr>
        <p:spPr>
          <a:xfrm>
            <a:off x="1383468" y="953865"/>
            <a:ext cx="3395596" cy="2913533"/>
          </a:xfrm>
          <a:prstGeom prst="wedgeEllipseCallout">
            <a:avLst>
              <a:gd name="adj1" fmla="val -60136"/>
              <a:gd name="adj2" fmla="val -235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有关日用品和食品货源的消息，我们可以参考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政府新闻公报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香港供货商协会的新闻稿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280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套裝 的圖片&#10;&#10;自動產生的描述">
            <a:extLst>
              <a:ext uri="{FF2B5EF4-FFF2-40B4-BE49-F238E27FC236}">
                <a16:creationId xmlns:a16="http://schemas.microsoft.com/office/drawing/2014/main" id="{1967E287-8F58-4255-97FE-7C8C763F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456421" y="1724077"/>
            <a:ext cx="1695221" cy="4964093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4B78A40-7C1A-4EAA-BCE8-49A0818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7" y="207259"/>
            <a:ext cx="4940942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发布假消息的严重后果</a:t>
            </a:r>
            <a:endParaRPr lang="zh-HK" altLang="en-US" sz="3600" b="1" dirty="0"/>
          </a:p>
        </p:txBody>
      </p:sp>
      <p:sp>
        <p:nvSpPr>
          <p:cNvPr id="2" name="圓角矩形圖說文字 1"/>
          <p:cNvSpPr/>
          <p:nvPr/>
        </p:nvSpPr>
        <p:spPr>
          <a:xfrm>
            <a:off x="4416724" y="1070539"/>
            <a:ext cx="6573329" cy="3475582"/>
          </a:xfrm>
          <a:prstGeom prst="wedgeRoundRectCallout">
            <a:avLst>
              <a:gd name="adj1" fmla="val -75498"/>
              <a:gd name="adj2" fmla="val -1507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将未经查证的消息转发，负面后果不少，例如在人云亦云的影响下，部分人士囤积货物，导致货品供应量不足，最终令真正有需要的人士未能及时获得资源，可能损害他人的福祉或生活。</a:t>
            </a:r>
          </a:p>
        </p:txBody>
      </p:sp>
    </p:spTree>
    <p:extLst>
      <p:ext uri="{BB962C8B-B14F-4D97-AF65-F5344CB8AC3E}">
        <p14:creationId xmlns:p14="http://schemas.microsoft.com/office/powerpoint/2010/main" val="150698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079163" y="6138217"/>
            <a:ext cx="4822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资料来源： 香港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警务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Twitter </a:t>
            </a:r>
          </a:p>
          <a:p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https://twitter.com/hkpoliceforce/status/1224631797134188544</a:t>
            </a:r>
            <a:endParaRPr lang="zh-HK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9548" y="421081"/>
            <a:ext cx="4415144" cy="565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1F76E157-26CA-4B15-AE36-396CEFFD0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92" y="3448405"/>
            <a:ext cx="2188102" cy="3136088"/>
          </a:xfrm>
          <a:prstGeom prst="rect">
            <a:avLst/>
          </a:prstGeom>
        </p:spPr>
      </p:pic>
      <p:sp>
        <p:nvSpPr>
          <p:cNvPr id="6" name="圓角矩形圖說文字 1">
            <a:extLst>
              <a:ext uri="{FF2B5EF4-FFF2-40B4-BE49-F238E27FC236}">
                <a16:creationId xmlns:a16="http://schemas.microsoft.com/office/drawing/2014/main" id="{EBFF9D69-F2E2-4DB8-B2D9-DA0E80EF6A82}"/>
              </a:ext>
            </a:extLst>
          </p:cNvPr>
          <p:cNvSpPr/>
          <p:nvPr/>
        </p:nvSpPr>
        <p:spPr>
          <a:xfrm>
            <a:off x="3155758" y="753299"/>
            <a:ext cx="3131741" cy="3475582"/>
          </a:xfrm>
          <a:prstGeom prst="wedgeRoundRectCallout">
            <a:avLst>
              <a:gd name="adj1" fmla="val -71029"/>
              <a:gd name="adj2" fmla="val 3351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发布假消息还可能要负上法律责任呢！所以，同学们千万不要以身试法啊！</a:t>
            </a:r>
          </a:p>
        </p:txBody>
      </p:sp>
    </p:spTree>
    <p:extLst>
      <p:ext uri="{BB962C8B-B14F-4D97-AF65-F5344CB8AC3E}">
        <p14:creationId xmlns:p14="http://schemas.microsoft.com/office/powerpoint/2010/main" val="64906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80920" y="1978533"/>
            <a:ext cx="8820150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个案二</a:t>
            </a:r>
            <a: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</a:t>
            </a:r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延长停课？</a:t>
            </a:r>
            <a:endParaRPr lang="en-US" altLang="zh-HK" sz="6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900" y="4910441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在复课前一晚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「 </a:t>
            </a:r>
            <a:r>
              <a:rPr lang="en-US" altLang="zh-TW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小学家长群组」传来一则「延长停课」的消息，家长和同学都议论纷纷</a:t>
            </a:r>
            <a:r>
              <a:rPr lang="en-US" altLang="zh-TW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HK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65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894311B5-E355-4A4B-95BA-947400E2F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839" y="2499177"/>
            <a:ext cx="2029102" cy="4001363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84" y="132425"/>
            <a:ext cx="4267750" cy="5645805"/>
          </a:xfrm>
        </p:spPr>
      </p:pic>
      <p:sp>
        <p:nvSpPr>
          <p:cNvPr id="10" name="矩形圖說文字 9"/>
          <p:cNvSpPr/>
          <p:nvPr/>
        </p:nvSpPr>
        <p:spPr>
          <a:xfrm>
            <a:off x="750542" y="727655"/>
            <a:ext cx="3573502" cy="1733443"/>
          </a:xfrm>
          <a:prstGeom prst="wedgeRectCallout">
            <a:avLst>
              <a:gd name="adj1" fmla="val 52751"/>
              <a:gd name="adj2" fmla="val -362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唉，本地确诊个案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再度相继出现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，好像还有小区爆发的风险呢！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原定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后天复课，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传闻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开会讨论延迟复课的安排。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311285" y="2499177"/>
            <a:ext cx="3949430" cy="1248952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陈太：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人多拥挤的地方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可能会感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染病毒，真是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令人担心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272569" y="3786208"/>
            <a:ext cx="3570051" cy="850110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梁</a:t>
            </a:r>
            <a:r>
              <a:rPr lang="zh-TW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太</a:t>
            </a:r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：</a:t>
            </a:r>
            <a:endParaRPr lang="en-US" altLang="zh-TW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我们还是等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教育局公布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消息吧！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770957" y="4711114"/>
            <a:ext cx="3553087" cy="1067116"/>
          </a:xfrm>
          <a:prstGeom prst="wedgeRectCallout">
            <a:avLst>
              <a:gd name="adj1" fmla="val 52751"/>
              <a:gd name="adj2" fmla="val -362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319" y="132424"/>
            <a:ext cx="4472423" cy="6578350"/>
          </a:xfrm>
          <a:prstGeom prst="rect">
            <a:avLst/>
          </a:prstGeom>
        </p:spPr>
      </p:pic>
      <p:sp>
        <p:nvSpPr>
          <p:cNvPr id="16" name="圓角矩形圖說文字 15"/>
          <p:cNvSpPr/>
          <p:nvPr/>
        </p:nvSpPr>
        <p:spPr>
          <a:xfrm>
            <a:off x="4676510" y="3287945"/>
            <a:ext cx="3949430" cy="924127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陈太：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这是真的吗？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可是，我在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教育局网站和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新闻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网都找不到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关消息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318989" y="727656"/>
            <a:ext cx="3573502" cy="4226399"/>
            <a:chOff x="5318989" y="727656"/>
            <a:chExt cx="3573502" cy="4226399"/>
          </a:xfrm>
        </p:grpSpPr>
        <p:sp>
          <p:nvSpPr>
            <p:cNvPr id="14" name="矩形圖說文字 13"/>
            <p:cNvSpPr/>
            <p:nvPr/>
          </p:nvSpPr>
          <p:spPr>
            <a:xfrm>
              <a:off x="5318989" y="727656"/>
              <a:ext cx="3573502" cy="1655622"/>
            </a:xfrm>
            <a:prstGeom prst="wedgeRectCallout">
              <a:avLst>
                <a:gd name="adj1" fmla="val 52751"/>
                <a:gd name="adj2" fmla="val -3620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anose="05000000000000000000" pitchFamily="2" charset="2"/>
                <a:buChar char="u"/>
              </a:pPr>
              <a:r>
                <a:rPr lang="en-US" altLang="zh-CN" sz="1400" i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Forwarded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教育局宣布，鉴于近日有零星本地确诊个案爆发，为保障学生的安全，原订小四至中三学生明天复课的安排将会再次延期。有关最新的复课时间，请留意教育局网站的消息公布。</a:t>
              </a:r>
              <a:r>
                <a:rPr lang="en-US" altLang="zh-CN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2020.06.07</a:t>
              </a:r>
            </a:p>
          </p:txBody>
        </p:sp>
        <p:sp>
          <p:nvSpPr>
            <p:cNvPr id="15" name="矩形圖說文字 14"/>
            <p:cNvSpPr/>
            <p:nvPr/>
          </p:nvSpPr>
          <p:spPr>
            <a:xfrm>
              <a:off x="5318989" y="2383277"/>
              <a:ext cx="3573502" cy="857125"/>
            </a:xfrm>
            <a:prstGeom prst="wedgeRectCallout">
              <a:avLst>
                <a:gd name="adj1" fmla="val 52751"/>
                <a:gd name="adj2" fmla="val -3620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另一家长群组的有成员转发消息，教育局将会在下午公布继续停课的消息。明天不用上学。</a:t>
              </a:r>
              <a:endParaRPr lang="en-US" altLang="zh-CN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5318989" y="4346359"/>
              <a:ext cx="3573502" cy="607696"/>
            </a:xfrm>
            <a:prstGeom prst="wedgeRectCallout">
              <a:avLst>
                <a:gd name="adj1" fmla="val 52751"/>
                <a:gd name="adj2" fmla="val -3620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</a:t>
              </a:r>
              <a:r>
                <a:rPr lang="zh-HK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有人</a:t>
              </a:r>
              <a:r>
                <a:rPr lang="zh-TW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说教育局打算延迟复课</a:t>
              </a:r>
              <a:r>
                <a:rPr lang="zh-HK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</a:t>
              </a:r>
              <a:r>
                <a:rPr lang="zh-TW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！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圓角矩形圖說文字 17"/>
          <p:cNvSpPr/>
          <p:nvPr/>
        </p:nvSpPr>
        <p:spPr>
          <a:xfrm>
            <a:off x="4703172" y="5001598"/>
            <a:ext cx="3594524" cy="1632666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梁</a:t>
            </a:r>
            <a:r>
              <a:rPr lang="zh-TW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太</a:t>
            </a:r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：</a:t>
            </a:r>
            <a:endParaRPr lang="en-US" altLang="zh-TW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现在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没法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证实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消息，如果真的有新的安排，一定会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官方网站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和新闻报道。还是不要再转发未经证实的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讯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我们稍后再查官网核实吧！</a:t>
            </a:r>
          </a:p>
        </p:txBody>
      </p:sp>
      <p:sp>
        <p:nvSpPr>
          <p:cNvPr id="19" name="橢圓形圖說文字 18"/>
          <p:cNvSpPr/>
          <p:nvPr/>
        </p:nvSpPr>
        <p:spPr>
          <a:xfrm>
            <a:off x="9012742" y="357460"/>
            <a:ext cx="2907186" cy="2025817"/>
          </a:xfrm>
          <a:prstGeom prst="wedgeEllipseCallout">
            <a:avLst>
              <a:gd name="adj1" fmla="val 29591"/>
              <a:gd name="adj2" fmla="val 6016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我该问谁才知道这些消息是否真的呢？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6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套裝 的圖片&#10;&#10;自動產生的描述">
            <a:extLst>
              <a:ext uri="{FF2B5EF4-FFF2-40B4-BE49-F238E27FC236}">
                <a16:creationId xmlns:a16="http://schemas.microsoft.com/office/drawing/2014/main" id="{E82166C7-A81B-4E3D-BBD8-B78F3E408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100556" y="2315326"/>
            <a:ext cx="1524103" cy="4463010"/>
          </a:xfrm>
          <a:prstGeom prst="rect">
            <a:avLst/>
          </a:prstGeom>
        </p:spPr>
      </p:pic>
      <p:pic>
        <p:nvPicPr>
          <p:cNvPr id="9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7BFBF84F-23C3-496C-9E64-9E3C7BA86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744" y="147129"/>
            <a:ext cx="5946704" cy="393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B5FA069-2688-4530-8EE8-C2EC827AA701}"/>
              </a:ext>
            </a:extLst>
          </p:cNvPr>
          <p:cNvSpPr/>
          <p:nvPr/>
        </p:nvSpPr>
        <p:spPr>
          <a:xfrm>
            <a:off x="7901796" y="44284"/>
            <a:ext cx="4167329" cy="13234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政府新闻公报</a:t>
            </a:r>
            <a:r>
              <a:rPr lang="en-US" altLang="zh-TW" sz="2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20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运输署今日（六月七日）表示，小四至中二学生明日（六月八日）复课，预计当日交通</a:t>
            </a:r>
            <a:r>
              <a:rPr lang="en-US" altLang="zh-TW" sz="20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1242205" y="5477387"/>
            <a:ext cx="59177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资料来源：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香港特别行政区政府新闻公布网站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https://sc.isd.gov.hk/TuniS/www.info.gov.hk/gia/general/202006/14/P2020061200783.htm?fontSize=1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政府新闻网</a:t>
            </a:r>
            <a:endParaRPr lang="en-US" altLang="zh-CN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https://sc.news.gov.hk/TuniS/www.news.gov.hk/chi/2020/05/20200505/20200505_171325_892.html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  <a:hlinkClick r:id="rId7"/>
            </a:endParaRPr>
          </a:p>
        </p:txBody>
      </p:sp>
      <p:sp>
        <p:nvSpPr>
          <p:cNvPr id="10" name="標題 11"/>
          <p:cNvSpPr>
            <a:spLocks noGrp="1"/>
          </p:cNvSpPr>
          <p:nvPr>
            <p:ph type="title"/>
          </p:nvPr>
        </p:nvSpPr>
        <p:spPr>
          <a:xfrm>
            <a:off x="191652" y="44284"/>
            <a:ext cx="10515600" cy="107745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考证资讯真伪的方法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9925" y="3638085"/>
            <a:ext cx="4759120" cy="305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B5E5B3-8CF2-4718-BF68-4229FAC406B0}"/>
              </a:ext>
            </a:extLst>
          </p:cNvPr>
          <p:cNvSpPr/>
          <p:nvPr/>
        </p:nvSpPr>
        <p:spPr>
          <a:xfrm>
            <a:off x="3562712" y="4418986"/>
            <a:ext cx="3640346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政府新闻网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政府公布</a:t>
            </a:r>
            <a:r>
              <a:rPr lang="en-US" altLang="zh-TW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小四至中二学生于</a:t>
            </a:r>
            <a:r>
              <a:rPr lang="en-US" altLang="zh-TW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日复课</a:t>
            </a:r>
            <a:endParaRPr lang="zh-HK" altLang="en-US" sz="24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1242205" y="862642"/>
            <a:ext cx="4140680" cy="1886147"/>
          </a:xfrm>
          <a:prstGeom prst="wedgeEllipseCallout">
            <a:avLst>
              <a:gd name="adj1" fmla="val -52865"/>
              <a:gd name="adj2" fmla="val 5822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有关复课安排的消息，我们可以参考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政府新闻网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学校网页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071" y="374539"/>
            <a:ext cx="65688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个案三</a:t>
            </a:r>
            <a: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消毒酒精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喷洒全身？</a:t>
            </a:r>
            <a:endParaRPr lang="en-US" altLang="zh-HK" sz="6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AA304AF-DF7E-4F3E-AC27-9700C2DD13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160" y="3663272"/>
            <a:ext cx="6557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坊间和网上流传着很多「防疫方法」或「健康贴士」，我们怎样知道它们是否准确呢？</a:t>
            </a:r>
            <a:endParaRPr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畫畫 的圖片&#10;&#10;自動產生的描述">
            <a:extLst>
              <a:ext uri="{FF2B5EF4-FFF2-40B4-BE49-F238E27FC236}">
                <a16:creationId xmlns:a16="http://schemas.microsoft.com/office/drawing/2014/main" id="{6C113320-D3D9-4E89-A1D0-8144C6040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658" y="2529196"/>
            <a:ext cx="1562502" cy="3368392"/>
          </a:xfrm>
          <a:prstGeom prst="rect">
            <a:avLst/>
          </a:prstGeo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891715" y="413771"/>
            <a:ext cx="3906787" cy="2024828"/>
          </a:xfrm>
          <a:prstGeom prst="wedgeRectCallout">
            <a:avLst>
              <a:gd name="adj1" fmla="val -26416"/>
              <a:gd name="adj2" fmla="val 66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有专家指出，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只要全身喷洒消毒酒精，可以杀灭新型冠状病毒！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话喷消毒酒精</a:t>
            </a: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D7DD5EDD-8068-4E9F-B9CC-CC9BE1BD0330}"/>
              </a:ext>
            </a:extLst>
          </p:cNvPr>
          <p:cNvSpPr/>
          <p:nvPr/>
        </p:nvSpPr>
        <p:spPr>
          <a:xfrm>
            <a:off x="3184708" y="2102184"/>
            <a:ext cx="4418704" cy="2024828"/>
          </a:xfrm>
          <a:prstGeom prst="wedgeRectCallout">
            <a:avLst>
              <a:gd name="adj1" fmla="val 25119"/>
              <a:gd name="adj2" fmla="val 68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陈婆婆说，她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在医院工作的孙儿表示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，紫外线消毒灯能杀死新型冠状病毒。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话</a:t>
            </a:r>
            <a:r>
              <a:rPr lang="zh-TW" altLang="en-US" dirty="0"/>
              <a:t>喷消毒酒精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C124C7D9-F828-47B7-BDEB-9D6DBD6E2C28}"/>
              </a:ext>
            </a:extLst>
          </p:cNvPr>
          <p:cNvSpPr/>
          <p:nvPr/>
        </p:nvSpPr>
        <p:spPr>
          <a:xfrm>
            <a:off x="497432" y="3726659"/>
            <a:ext cx="3906787" cy="1526805"/>
          </a:xfrm>
          <a:prstGeom prst="wedgeRectCallout">
            <a:avLst>
              <a:gd name="adj1" fmla="val -26416"/>
              <a:gd name="adj2" fmla="val 66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听说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移动网络会传播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话</a:t>
            </a:r>
            <a:r>
              <a:rPr lang="zh-TW" altLang="en-US" dirty="0"/>
              <a:t>喷消毒酒精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351929DD-74B3-466B-9B32-2E1ED85A6461}"/>
              </a:ext>
            </a:extLst>
          </p:cNvPr>
          <p:cNvSpPr/>
          <p:nvPr/>
        </p:nvSpPr>
        <p:spPr>
          <a:xfrm>
            <a:off x="3184707" y="4853110"/>
            <a:ext cx="4666202" cy="1762442"/>
          </a:xfrm>
          <a:prstGeom prst="wedgeRectCallout">
            <a:avLst>
              <a:gd name="adj1" fmla="val -26222"/>
              <a:gd name="adj2" fmla="val 61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这是百分之百准确的信息，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把用过的口罩蒸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分钟，经过高温消毒便可再次使用。</a:t>
            </a:r>
            <a:r>
              <a:rPr lang="zh-TW" altLang="en-US" dirty="0"/>
              <a:t>毒酒精</a:t>
            </a:r>
          </a:p>
        </p:txBody>
      </p:sp>
      <p:sp>
        <p:nvSpPr>
          <p:cNvPr id="12" name="橢圓形圖說文字 11"/>
          <p:cNvSpPr/>
          <p:nvPr/>
        </p:nvSpPr>
        <p:spPr>
          <a:xfrm>
            <a:off x="6783010" y="242448"/>
            <a:ext cx="5197150" cy="2081647"/>
          </a:xfrm>
          <a:prstGeom prst="wedgeEllipseCallout">
            <a:avLst>
              <a:gd name="adj1" fmla="val 30429"/>
              <a:gd name="adj2" fmla="val 5492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我可以从甚么途径查考这些资讯是否正确呢？让我们问问老师吧！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736106" y="5612960"/>
            <a:ext cx="1052945" cy="1002592"/>
            <a:chOff x="8607810" y="4351814"/>
            <a:chExt cx="1052945" cy="1002592"/>
          </a:xfrm>
        </p:grpSpPr>
        <p:sp>
          <p:nvSpPr>
            <p:cNvPr id="2" name="矩形 1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</a:p>
          </p:txBody>
        </p:sp>
        <p:sp>
          <p:nvSpPr>
            <p:cNvPr id="3" name="橢圓 2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98167" y="4894996"/>
            <a:ext cx="1052945" cy="1002592"/>
            <a:chOff x="8607810" y="4351814"/>
            <a:chExt cx="1052945" cy="1002592"/>
          </a:xfrm>
        </p:grpSpPr>
        <p:sp>
          <p:nvSpPr>
            <p:cNvPr id="14" name="矩形 13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7091495" y="3520796"/>
            <a:ext cx="1052945" cy="1002592"/>
            <a:chOff x="8607810" y="4351814"/>
            <a:chExt cx="1052945" cy="1002592"/>
          </a:xfrm>
        </p:grpSpPr>
        <p:sp>
          <p:nvSpPr>
            <p:cNvPr id="17" name="矩形 16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97432" y="1976934"/>
            <a:ext cx="1052945" cy="1002592"/>
            <a:chOff x="8607810" y="4351814"/>
            <a:chExt cx="1052945" cy="1002592"/>
          </a:xfrm>
        </p:grpSpPr>
        <p:sp>
          <p:nvSpPr>
            <p:cNvPr id="20" name="矩形 19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0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套裝 的圖片&#10;&#10;自動產生的描述">
            <a:extLst>
              <a:ext uri="{FF2B5EF4-FFF2-40B4-BE49-F238E27FC236}">
                <a16:creationId xmlns:a16="http://schemas.microsoft.com/office/drawing/2014/main" id="{52EEEE0D-9C9F-4A36-8954-7006DF3E8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122386" y="1370947"/>
            <a:ext cx="1695221" cy="49640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A417DCA-A9B6-418C-A962-1825EB4FA164}"/>
              </a:ext>
            </a:extLst>
          </p:cNvPr>
          <p:cNvSpPr/>
          <p:nvPr/>
        </p:nvSpPr>
        <p:spPr>
          <a:xfrm>
            <a:off x="191652" y="6033902"/>
            <a:ext cx="103312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资料来源：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卫生防护中心网站　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https://www.chp.gov.hk/sc/index.html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世界卫生组织网站　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https://www.who.int/zh/emergencies/diseases/novel-coronavirus-2019/advice-for-public/myth-busters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1D2AE132-8DAF-4D9A-98B0-16BA4F2BE5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5857" y="194758"/>
            <a:ext cx="6162323" cy="411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標題 11"/>
          <p:cNvSpPr>
            <a:spLocks noGrp="1"/>
          </p:cNvSpPr>
          <p:nvPr>
            <p:ph type="title"/>
          </p:nvPr>
        </p:nvSpPr>
        <p:spPr>
          <a:xfrm>
            <a:off x="191652" y="44284"/>
            <a:ext cx="10515600" cy="107745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考证资讯真伪的方法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D749F2B-0D16-4758-BDBE-3AD78A6288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181" y="3081063"/>
            <a:ext cx="5677932" cy="325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橢圓形圖說文字 10"/>
          <p:cNvSpPr/>
          <p:nvPr/>
        </p:nvSpPr>
        <p:spPr>
          <a:xfrm>
            <a:off x="1834349" y="1370947"/>
            <a:ext cx="3369266" cy="3917621"/>
          </a:xfrm>
          <a:prstGeom prst="wedgeEllipseCallout">
            <a:avLst>
              <a:gd name="adj1" fmla="val -58608"/>
              <a:gd name="adj2" fmla="val -3202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有关防疫和健康的资讯，我们可以参考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世界卫生组织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香港卫生防护中心的网页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C20CA58-55C5-4E6C-B9CB-546848A8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7" r="28457"/>
          <a:stretch/>
        </p:blipFill>
        <p:spPr>
          <a:xfrm>
            <a:off x="68616" y="2143858"/>
            <a:ext cx="1936874" cy="4373676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F74A7F7-EF6F-43AD-96AE-D5A9D01F7CD0}"/>
              </a:ext>
            </a:extLst>
          </p:cNvPr>
          <p:cNvSpPr txBox="1">
            <a:spLocks/>
          </p:cNvSpPr>
          <p:nvPr/>
        </p:nvSpPr>
        <p:spPr>
          <a:xfrm>
            <a:off x="3806890" y="2634538"/>
            <a:ext cx="7589768" cy="33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4987D1C-FACC-4448-9D52-63CA3C6A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54" y="121298"/>
            <a:ext cx="9779782" cy="6601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6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有关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状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病毒病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的一些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实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en-US" altLang="zh-HK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Notice boar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21793"/>
          <a:stretch/>
        </p:blipFill>
        <p:spPr bwMode="auto">
          <a:xfrm>
            <a:off x="4386722" y="845578"/>
            <a:ext cx="7729996" cy="5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D87802E-A151-4F78-97EF-D7E9F680E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67" b="72703" l="40314" r="59396">
                        <a14:foregroundMark x1="45578" y1="44552" x2="45578" y2="44552"/>
                        <a14:foregroundMark x1="54150" y1="41162" x2="54150" y2="41162"/>
                        <a14:foregroundMark x1="47347" y1="41162" x2="47347" y2="4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23163" r="38219" b="21792"/>
          <a:stretch/>
        </p:blipFill>
        <p:spPr>
          <a:xfrm>
            <a:off x="11112400" y="1193559"/>
            <a:ext cx="627597" cy="8146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2075" y="1277288"/>
            <a:ext cx="38720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防疫小知识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804912" y="1981811"/>
            <a:ext cx="6802797" cy="2256081"/>
          </a:xfrm>
          <a:prstGeom prst="wedgeRectCallout">
            <a:avLst>
              <a:gd name="adj1" fmla="val 38606"/>
              <a:gd name="adj2" fmla="val 5623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在任何情况下都不要在身上喷洒漂白剂或任何消毒剂，或摄入这类物质。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漂白剂和消毒剂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会对皮肤和眼睛造成刺激和伤害，摄入这些物质可能会中毒。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漂白剂和消毒剂只能用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于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物体表面消毒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，并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应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存放在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儿童接触不到的地方。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</p:txBody>
      </p:sp>
      <p:sp>
        <p:nvSpPr>
          <p:cNvPr id="18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729604" y="4507067"/>
            <a:ext cx="7027084" cy="1434777"/>
          </a:xfrm>
          <a:prstGeom prst="wedgeRectCallout">
            <a:avLst>
              <a:gd name="adj1" fmla="val -4572"/>
              <a:gd name="adj2" fmla="val -5795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紫外线照射会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刺激皮肤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并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损伤眼睛。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不应使用紫外线灯来消毒双手或其他部位的皮肤。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最有效方法是用含酒精的免洗洗手液或用肥皂和水洗手。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6DF354-35B2-4B7F-ACC1-B1CC8FD20456}"/>
              </a:ext>
            </a:extLst>
          </p:cNvPr>
          <p:cNvSpPr/>
          <p:nvPr/>
        </p:nvSpPr>
        <p:spPr>
          <a:xfrm>
            <a:off x="2005490" y="5981708"/>
            <a:ext cx="98770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资料来源： 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世界卫生组织网站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https://www.who.int/zh/emergencies/diseases/novel-coronavirus-2019/advice-for-public/myth-busters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1832573" y="732905"/>
            <a:ext cx="2595618" cy="3965069"/>
          </a:xfrm>
          <a:prstGeom prst="wedgeEllipseCallout">
            <a:avLst>
              <a:gd name="adj1" fmla="val -68911"/>
              <a:gd name="adj2" fmla="val 17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73704" y="1007279"/>
            <a:ext cx="1965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世界卫生组织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香港卫生防护中心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就坊间流传的各种「防疫方法」作出澄清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我们一起来看看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！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53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4087" y="35194"/>
            <a:ext cx="10515600" cy="851881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常识科课程宗旨、</a:t>
            </a:r>
            <a:r>
              <a: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学习目标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重点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C3A1D9-8126-495A-91A3-61EE69D85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009" y="25016"/>
            <a:ext cx="1061356" cy="1486723"/>
          </a:xfrm>
          <a:prstGeom prst="rect">
            <a:avLst/>
          </a:prstGeom>
        </p:spPr>
      </p:pic>
      <p:sp>
        <p:nvSpPr>
          <p:cNvPr id="9" name="＞形箭號 8"/>
          <p:cNvSpPr/>
          <p:nvPr/>
        </p:nvSpPr>
        <p:spPr>
          <a:xfrm>
            <a:off x="172578" y="686369"/>
            <a:ext cx="2383276" cy="584876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课程宗旨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172578" y="1383515"/>
            <a:ext cx="2383276" cy="533405"/>
          </a:xfrm>
          <a:prstGeom prst="chevron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学习目标</a:t>
            </a:r>
          </a:p>
        </p:txBody>
      </p:sp>
      <p:sp>
        <p:nvSpPr>
          <p:cNvPr id="11" name="＞形箭號 10"/>
          <p:cNvSpPr/>
          <p:nvPr/>
        </p:nvSpPr>
        <p:spPr>
          <a:xfrm>
            <a:off x="172578" y="2349659"/>
            <a:ext cx="2383276" cy="584876"/>
          </a:xfrm>
          <a:prstGeom prst="chevron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</a:t>
            </a:r>
            <a:r>
              <a:rPr lang="en-US" altLang="zh-HK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重点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430567" y="789088"/>
            <a:ext cx="7235684" cy="603041"/>
          </a:xfrm>
          <a:prstGeom prst="roundRect">
            <a:avLst/>
          </a:prstGeom>
          <a:gradFill>
            <a:gsLst>
              <a:gs pos="32000">
                <a:srgbClr val="EBEBFF"/>
              </a:gs>
              <a:gs pos="80000">
                <a:srgbClr val="CCCCFF"/>
              </a:gs>
              <a:gs pos="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保持健康的个人发展，成为充满自信、理性和富责任感的公民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了解科学与科技发展对社会的</a:t>
            </a:r>
            <a:r>
              <a:rPr lang="zh-HK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影响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430567" y="1555550"/>
            <a:ext cx="7235684" cy="73320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发展有效及符合道德地运用资讯及资讯科技的能力，持续学习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建立健康的生活方式，尊重自己和别人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30567" y="2423946"/>
            <a:ext cx="7235684" cy="1524025"/>
          </a:xfrm>
          <a:prstGeom prst="roundRect">
            <a:avLst/>
          </a:prstGeom>
          <a:gradFill>
            <a:gsLst>
              <a:gs pos="38000">
                <a:srgbClr val="E7F9FF"/>
              </a:gs>
              <a:gs pos="1000">
                <a:srgbClr val="FBFEFF"/>
              </a:gs>
              <a:gs pos="99000">
                <a:srgbClr val="A7E2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学习范畴六：了解世界与认识资讯年代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第二学习阶段的</a:t>
            </a:r>
            <a:r>
              <a:rPr lang="zh-TW" altLang="zh-HK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核心学习元素</a:t>
            </a:r>
            <a:endParaRPr lang="en-US" altLang="zh-TW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使用通讯网络及社交媒体处理资讯和表达意见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正确及安全地使用资讯科技传递信息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资讯素养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3517" y="4111392"/>
            <a:ext cx="5766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香港学生的资讯素养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endParaRPr lang="zh-HK" altLang="en-US" sz="36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13555"/>
              </p:ext>
            </p:extLst>
          </p:nvPr>
        </p:nvGraphicFramePr>
        <p:xfrm>
          <a:off x="172578" y="4736056"/>
          <a:ext cx="10089022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99209">
                  <a:extLst>
                    <a:ext uri="{9D8B030D-6E8A-4147-A177-3AD203B41FA5}">
                      <a16:colId xmlns:a16="http://schemas.microsoft.com/office/drawing/2014/main" val="797940490"/>
                    </a:ext>
                  </a:extLst>
                </a:gridCol>
                <a:gridCol w="302798">
                  <a:extLst>
                    <a:ext uri="{9D8B030D-6E8A-4147-A177-3AD203B41FA5}">
                      <a16:colId xmlns:a16="http://schemas.microsoft.com/office/drawing/2014/main" val="1123172322"/>
                    </a:ext>
                  </a:extLst>
                </a:gridCol>
                <a:gridCol w="4987015">
                  <a:extLst>
                    <a:ext uri="{9D8B030D-6E8A-4147-A177-3AD203B41FA5}">
                      <a16:colId xmlns:a16="http://schemas.microsoft.com/office/drawing/2014/main" val="3239551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类别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个素养范畴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3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有效及符合道德地运用资讯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有效地、符合道德地及负责任地使用、提供和互通资讯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217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一般的资讯素养能力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找出和获取相关资讯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820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评估资讯、媒体内容和资讯来源／提供者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8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资讯世界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认识能获取可靠资讯的条件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35027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1" y="4726465"/>
            <a:ext cx="1343439" cy="13434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73651" y="6005481"/>
            <a:ext cx="134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hlinkClick r:id="rId4"/>
              </a:rPr>
              <a:t>《</a:t>
            </a:r>
            <a:r>
              <a:rPr lang="zh-TW" altLang="en-US" sz="1600" dirty="0">
                <a:hlinkClick r:id="rId4"/>
              </a:rPr>
              <a:t>香港学生资讯素养</a:t>
            </a:r>
            <a:r>
              <a:rPr lang="en-US" altLang="zh-TW" sz="1600" dirty="0">
                <a:hlinkClick r:id="rId4"/>
              </a:rPr>
              <a:t>》</a:t>
            </a:r>
            <a:endParaRPr lang="zh-HK" altLang="en-US" sz="1600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4150F36-96C2-47AC-8E59-E16D5A821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4161" r="24988" b="1874"/>
          <a:stretch/>
        </p:blipFill>
        <p:spPr>
          <a:xfrm>
            <a:off x="9793617" y="1511739"/>
            <a:ext cx="2023473" cy="27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C20CA58-55C5-4E6C-B9CB-546848A8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7" r="28457"/>
          <a:stretch/>
        </p:blipFill>
        <p:spPr>
          <a:xfrm>
            <a:off x="45513" y="2388773"/>
            <a:ext cx="1870352" cy="4223462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F74A7F7-EF6F-43AD-96AE-D5A9D01F7CD0}"/>
              </a:ext>
            </a:extLst>
          </p:cNvPr>
          <p:cNvSpPr txBox="1">
            <a:spLocks/>
          </p:cNvSpPr>
          <p:nvPr/>
        </p:nvSpPr>
        <p:spPr>
          <a:xfrm>
            <a:off x="3806890" y="2634538"/>
            <a:ext cx="7589768" cy="33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4987D1C-FACC-4448-9D52-63CA3C6A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18" y="11380"/>
            <a:ext cx="9779782" cy="762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6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有关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冠状病毒病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的一些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实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en-US" altLang="zh-HK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Notice boar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21793"/>
          <a:stretch/>
        </p:blipFill>
        <p:spPr bwMode="auto">
          <a:xfrm>
            <a:off x="4244650" y="787688"/>
            <a:ext cx="7947350" cy="55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715619" y="1925402"/>
            <a:ext cx="6769947" cy="1207225"/>
          </a:xfrm>
          <a:prstGeom prst="wedgeRectCallout">
            <a:avLst>
              <a:gd name="adj1" fmla="val -32791"/>
              <a:gd name="adj2" fmla="val 5839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病毒不能通过无线电波或移动网络传播。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感染者通过咳嗽、打喷嚏或说话时溅出的呼吸道飞沫传播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COVID-19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318442" y="1295711"/>
            <a:ext cx="38720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防疫小知识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" name="圖片 19" descr="https://newsstatic.rthk.hk/images/mfile_1505667_1_202001301643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159" y="3347012"/>
            <a:ext cx="1990259" cy="2555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758361" y="4055956"/>
            <a:ext cx="5050916" cy="1632950"/>
          </a:xfrm>
          <a:prstGeom prst="wedgeRectCallout">
            <a:avLst>
              <a:gd name="adj1" fmla="val 34359"/>
              <a:gd name="adj2" fmla="val -6037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卫生防护中心在社交网站表示，不应误信外科口罩「洗完、蒸完」可以再用的谣言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，使用过的口罩表面已沾染病菌，不可重用。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湿的口罩亦会影响效用。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6DF354-35B2-4B7F-ACC1-B1CC8FD20456}"/>
              </a:ext>
            </a:extLst>
          </p:cNvPr>
          <p:cNvSpPr/>
          <p:nvPr/>
        </p:nvSpPr>
        <p:spPr>
          <a:xfrm>
            <a:off x="1688474" y="6089015"/>
            <a:ext cx="85300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资料来源： 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世界卫生组织网站　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https://www.who.int/zh/emergencies/diseases/novel-coronavirus-2019/advice-for-public/myth-busters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卫生防护中心社交网站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https://www.facebook.com/CentreforHealthProtection/posts/3280700895279138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D87802E-A151-4F78-97EF-D7E9F680E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67" b="72703" l="40314" r="59396">
                        <a14:foregroundMark x1="45578" y1="44552" x2="45578" y2="44552"/>
                        <a14:foregroundMark x1="54150" y1="41162" x2="54150" y2="41162"/>
                        <a14:foregroundMark x1="47347" y1="41162" x2="47347" y2="4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23163" r="38219" b="21792"/>
          <a:stretch/>
        </p:blipFill>
        <p:spPr>
          <a:xfrm>
            <a:off x="11121109" y="1263078"/>
            <a:ext cx="728914" cy="946220"/>
          </a:xfrm>
          <a:prstGeom prst="rect">
            <a:avLst/>
          </a:prstGeom>
        </p:spPr>
      </p:pic>
      <p:sp>
        <p:nvSpPr>
          <p:cNvPr id="17" name="橢圓形圖說文字 4">
            <a:extLst>
              <a:ext uri="{FF2B5EF4-FFF2-40B4-BE49-F238E27FC236}">
                <a16:creationId xmlns:a16="http://schemas.microsoft.com/office/drawing/2014/main" id="{46509431-E96F-445A-B9FC-EA48438177B4}"/>
              </a:ext>
            </a:extLst>
          </p:cNvPr>
          <p:cNvSpPr/>
          <p:nvPr/>
        </p:nvSpPr>
        <p:spPr>
          <a:xfrm>
            <a:off x="1604864" y="825501"/>
            <a:ext cx="2539403" cy="3965069"/>
          </a:xfrm>
          <a:prstGeom prst="wedgeEllipseCallout">
            <a:avLst>
              <a:gd name="adj1" fmla="val -65676"/>
              <a:gd name="adj2" fmla="val 64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HK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CAFAA36-901C-4B61-AF10-25FD16DD5F1F}"/>
              </a:ext>
            </a:extLst>
          </p:cNvPr>
          <p:cNvSpPr txBox="1"/>
          <p:nvPr/>
        </p:nvSpPr>
        <p:spPr>
          <a:xfrm>
            <a:off x="1989781" y="1099875"/>
            <a:ext cx="1965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世界卫生组织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香港卫生防护中心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就坊间流传的各种「防疫方法」作出澄清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我们一起来看看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！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71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4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4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5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rc 5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123" y="1274290"/>
            <a:ext cx="7952316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个案四</a:t>
            </a:r>
            <a: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这里有口罩卖喔！</a:t>
            </a:r>
            <a:endParaRPr lang="en-US" altLang="zh-HK" sz="6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2B18605-C136-4E7D-AA29-E3257FD8F63B}"/>
              </a:ext>
            </a:extLst>
          </p:cNvPr>
          <p:cNvSpPr txBox="1">
            <a:spLocks/>
          </p:cNvSpPr>
          <p:nvPr/>
        </p:nvSpPr>
        <p:spPr>
          <a:xfrm>
            <a:off x="4394183" y="4643600"/>
            <a:ext cx="5654887" cy="132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妈妈在网上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社交媒体的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专页看到售卖口罩的广告，打算购买两盒自用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94087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一張含有 畫畫 的圖片&#10;&#10;自動產生的描述">
            <a:extLst>
              <a:ext uri="{FF2B5EF4-FFF2-40B4-BE49-F238E27FC236}">
                <a16:creationId xmlns:a16="http://schemas.microsoft.com/office/drawing/2014/main" id="{174D6EE2-CF7C-40AF-9FE6-83D7A7EE6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687" y="3106557"/>
            <a:ext cx="1576746" cy="3109322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06952" y="526007"/>
            <a:ext cx="4328218" cy="5802015"/>
            <a:chOff x="186822" y="113718"/>
            <a:chExt cx="4043569" cy="5656461"/>
          </a:xfrm>
        </p:grpSpPr>
        <p:pic>
          <p:nvPicPr>
            <p:cNvPr id="5" name="內容版面配置區 4" descr="一張含有 收據, 文字 的圖片&#10;&#10;自動產生的描述">
              <a:extLst>
                <a:ext uri="{FF2B5EF4-FFF2-40B4-BE49-F238E27FC236}">
                  <a16:creationId xmlns:a16="http://schemas.microsoft.com/office/drawing/2014/main" id="{6DD91C9A-B75D-4C31-82D1-CFDF8D683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>
            <a:xfrm>
              <a:off x="186822" y="113718"/>
              <a:ext cx="4043569" cy="5656461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331076" y="780392"/>
              <a:ext cx="3791607" cy="428822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Blip>
                  <a:blip r:embed="rId5"/>
                </a:buBlip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日本制。放心之选，货源稳定。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buBlip>
                  <a:blip r:embed="rId6"/>
                </a:buBlip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疫情持续，市面上口罩难求。</a:t>
              </a:r>
              <a:r>
                <a:rPr lang="en-US" altLang="zh-CN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Kids 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Zone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为回报一众顾客多年来的支持，得到日本厂家供应过千盒口罩。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100</a:t>
              </a:r>
              <a:r>
                <a:rPr lang="en-US" altLang="zh-CN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%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合乎安全规格。大家赶快订购吧！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供应数量有限，额满即止。暂定第二批将于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月中到港。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只接受先付款，后取货。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口罩非独立包装，一盒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50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个。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日本医护选用的品牌。</a:t>
              </a:r>
            </a:p>
            <a:p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专家指出，疫情今年内未见缓和，口罩将成为市民日常生活的必需品。日后口罩供应将会更短缺。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颜色：绿色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尺寸：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175*90 mm</a:t>
              </a:r>
            </a:p>
            <a:p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buBlip>
                  <a:blip r:embed="rId5"/>
                </a:buBlip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日本牌子，请放心选购。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777546" y="216415"/>
            <a:ext cx="3356406" cy="6421200"/>
            <a:chOff x="4357122" y="318559"/>
            <a:chExt cx="3356406" cy="64212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7122" y="318559"/>
              <a:ext cx="3356406" cy="6421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5435017" y="1608083"/>
              <a:ext cx="1147086" cy="1418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5435017" y="2438118"/>
              <a:ext cx="2198451" cy="4474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你好，我想订购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盒开心牌口罩。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776283" y="2924502"/>
              <a:ext cx="2509734" cy="8109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没问题。由于现货已经全部售出，最新一批口罩会于四月到港。你需要先付款，后取货。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435017" y="3791707"/>
              <a:ext cx="2198451" cy="3522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可以面对面交收吗？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802333" y="4186579"/>
              <a:ext cx="2454503" cy="41604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不好意思，我们只以邮寄方式送货。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35017" y="4635496"/>
              <a:ext cx="2198451" cy="3659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请问可以货到付款吗？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4787688" y="5063432"/>
              <a:ext cx="2603660" cy="15365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不好意思，我们只接受预购。你需要先透过银行转账付款，我们有货时便会寄到府上。我们已经售出超过一千盒口罩，货源稳定，保证有货。若然未能提供口罩，我们保证可以退款。</a:t>
              </a:r>
            </a:p>
          </p:txBody>
        </p:sp>
      </p:grpSp>
      <p:sp>
        <p:nvSpPr>
          <p:cNvPr id="7" name="圓角矩形圖說文字 6"/>
          <p:cNvSpPr/>
          <p:nvPr/>
        </p:nvSpPr>
        <p:spPr>
          <a:xfrm>
            <a:off x="8276329" y="526007"/>
            <a:ext cx="3697136" cy="2096423"/>
          </a:xfrm>
          <a:prstGeom prst="wedgeRoundRectCallout">
            <a:avLst>
              <a:gd name="adj1" fmla="val 18655"/>
              <a:gd name="adj2" fmla="val 734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妈妈在网上看到左方的售卖口罩的广告后，与商家展开以下对话，你会如何提醒妈妈小心购物？</a:t>
            </a:r>
          </a:p>
        </p:txBody>
      </p:sp>
    </p:spTree>
    <p:extLst>
      <p:ext uri="{BB962C8B-B14F-4D97-AF65-F5344CB8AC3E}">
        <p14:creationId xmlns:p14="http://schemas.microsoft.com/office/powerpoint/2010/main" val="8705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7EC77-BDFE-42BB-9D0B-9D5D9DA1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1" y="693801"/>
            <a:ext cx="3571444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网购小提示</a:t>
            </a:r>
            <a:endParaRPr lang="zh-HK" altLang="en-US" sz="4800" b="1" dirty="0"/>
          </a:p>
        </p:txBody>
      </p:sp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id="{6892B277-ED0E-40A7-8E09-C13327D8B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14594"/>
              </p:ext>
            </p:extLst>
          </p:nvPr>
        </p:nvGraphicFramePr>
        <p:xfrm>
          <a:off x="4157105" y="-674211"/>
          <a:ext cx="7720765" cy="775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C1822EB-612A-461A-AAD2-B295DAE5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012" y="2019364"/>
            <a:ext cx="2617598" cy="339796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9B5BE5F-C4EB-458A-9B18-4A957CF8775E}"/>
              </a:ext>
            </a:extLst>
          </p:cNvPr>
          <p:cNvSpPr txBox="1"/>
          <p:nvPr/>
        </p:nvSpPr>
        <p:spPr>
          <a:xfrm>
            <a:off x="147821" y="5855482"/>
            <a:ext cx="656158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资讯来源：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香港警务处</a:t>
            </a:r>
            <a:r>
              <a:rPr lang="zh-CN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诈骗协调中心网站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HK" sz="1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https://www.adcc.gov.hk/zh-cn/alerts-detail/alerts-1444920523950718977.html</a:t>
            </a:r>
            <a:endParaRPr lang="en-US" altLang="zh-HK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HK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HK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869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9030" y="1591878"/>
            <a:ext cx="852555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事事求真，透过可靠的网站搜寻资讯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平日留意新闻资讯，不要轻易相信网传的消息，因为它们大多未经证实，遇有疑问时应向父母或老师询问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切勿盲目相信未经证实的消息，或盲从建议的行为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凡事小心求证，不要传播未经证实资讯</a:t>
            </a:r>
            <a:endParaRPr lang="en-US" altLang="zh-TW" dirty="0"/>
          </a:p>
        </p:txBody>
      </p:sp>
      <p:pic>
        <p:nvPicPr>
          <p:cNvPr id="17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AB63413-120A-40F3-9CD4-B48726920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72703" l="40314" r="59396">
                        <a14:foregroundMark x1="46441" y1="41358" x2="46441" y2="41358"/>
                        <a14:foregroundMark x1="46094" y1="42438" x2="46094" y2="42438"/>
                        <a14:foregroundMark x1="52865" y1="40741" x2="52865" y2="4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23163" r="38219" b="21792"/>
          <a:stretch/>
        </p:blipFill>
        <p:spPr>
          <a:xfrm>
            <a:off x="9482981" y="3253230"/>
            <a:ext cx="2439086" cy="31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450" y="360260"/>
            <a:ext cx="10515600" cy="108235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91430"/>
              </p:ext>
            </p:extLst>
          </p:nvPr>
        </p:nvGraphicFramePr>
        <p:xfrm>
          <a:off x="416184" y="1840562"/>
          <a:ext cx="11508921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36307">
                  <a:extLst>
                    <a:ext uri="{9D8B030D-6E8A-4147-A177-3AD203B41FA5}">
                      <a16:colId xmlns:a16="http://schemas.microsoft.com/office/drawing/2014/main" val="2095585062"/>
                    </a:ext>
                  </a:extLst>
                </a:gridCol>
                <a:gridCol w="3836307">
                  <a:extLst>
                    <a:ext uri="{9D8B030D-6E8A-4147-A177-3AD203B41FA5}">
                      <a16:colId xmlns:a16="http://schemas.microsoft.com/office/drawing/2014/main" val="3845711495"/>
                    </a:ext>
                  </a:extLst>
                </a:gridCol>
                <a:gridCol w="3836307">
                  <a:extLst>
                    <a:ext uri="{9D8B030D-6E8A-4147-A177-3AD203B41FA5}">
                      <a16:colId xmlns:a16="http://schemas.microsoft.com/office/drawing/2014/main" val="297418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知识和理解</a:t>
                      </a:r>
                      <a:endParaRPr lang="zh-HK" altLang="zh-HK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</a:t>
                      </a:r>
                      <a:endParaRPr lang="zh-HK" altLang="zh-HK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endParaRPr lang="zh-HK" altLang="zh-HK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9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认识从哪些途径可以获得可靠的公共卫生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endParaRPr lang="en-US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认识传媒和社交媒体对个人和社会的影响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了解安全地及正确地使用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科技的重要性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提供者所作的应符合道德及法律的规范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，但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社会上有部分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提供者的表现有违正规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科技工具找出、评估和提取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从不同途径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找出和获取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透过搜寻器，从不同的来源获取相关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，例如：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识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别关键字词及相关词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汇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运用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科技时，遵守安全守则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符合道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德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和负责任地使用和传递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endParaRPr lang="en-US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在通讯网络及社交媒体，拒绝接收或转发不正确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资讯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关注学生个人、家庭和小区的福祉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70825"/>
                  </a:ext>
                </a:extLst>
              </a:tr>
            </a:tbl>
          </a:graphicData>
        </a:graphic>
      </p:graphicFrame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B9EF1CCB-9871-4268-9769-4C8E582E8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070" y="248340"/>
            <a:ext cx="799987" cy="1592222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61E27F94-540C-4F1E-ADE5-0FD53BCA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632" y="164685"/>
            <a:ext cx="849843" cy="1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968702D-B51F-4F92-A90D-7D2B44C8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4000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疫情期间，我们从不同的途径获得防疫资讯，这些资讯可靠吗？</a:t>
            </a:r>
            <a:endParaRPr lang="en-US" altLang="zh-HK" sz="4000" kern="1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電腦">
            <a:extLst>
              <a:ext uri="{FF2B5EF4-FFF2-40B4-BE49-F238E27FC236}">
                <a16:creationId xmlns:a16="http://schemas.microsoft.com/office/drawing/2014/main" id="{3FFE1B89-A0DC-4F02-BA36-9C08649E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456" y="531326"/>
            <a:ext cx="2651785" cy="2651785"/>
          </a:xfrm>
        </p:spPr>
      </p:pic>
      <p:pic>
        <p:nvPicPr>
          <p:cNvPr id="7" name="圖形 6" descr="無線電電話">
            <a:extLst>
              <a:ext uri="{FF2B5EF4-FFF2-40B4-BE49-F238E27FC236}">
                <a16:creationId xmlns:a16="http://schemas.microsoft.com/office/drawing/2014/main" id="{3960928C-308B-445F-970B-6B9238705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5420" y="2288436"/>
            <a:ext cx="1980801" cy="1980801"/>
          </a:xfrm>
          <a:prstGeom prst="rect">
            <a:avLst/>
          </a:prstGeom>
        </p:spPr>
      </p:pic>
      <p:pic>
        <p:nvPicPr>
          <p:cNvPr id="9" name="圖形 8" descr="智慧型手機">
            <a:extLst>
              <a:ext uri="{FF2B5EF4-FFF2-40B4-BE49-F238E27FC236}">
                <a16:creationId xmlns:a16="http://schemas.microsoft.com/office/drawing/2014/main" id="{630ED12A-DA40-4912-A9C0-7DCB9B5C1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632" y="511783"/>
            <a:ext cx="1825017" cy="1825017"/>
          </a:xfrm>
          <a:prstGeom prst="rect">
            <a:avLst/>
          </a:prstGeom>
        </p:spPr>
      </p:pic>
      <p:pic>
        <p:nvPicPr>
          <p:cNvPr id="11" name="圖形 10" descr="電視">
            <a:extLst>
              <a:ext uri="{FF2B5EF4-FFF2-40B4-BE49-F238E27FC236}">
                <a16:creationId xmlns:a16="http://schemas.microsoft.com/office/drawing/2014/main" id="{B8F55877-491D-42DC-AC40-4EE0DE8FE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9365" y="2402414"/>
            <a:ext cx="2704087" cy="2704087"/>
          </a:xfrm>
          <a:prstGeom prst="rect">
            <a:avLst/>
          </a:prstGeom>
        </p:spPr>
      </p:pic>
      <p:pic>
        <p:nvPicPr>
          <p:cNvPr id="13" name="圖形 12" descr="報紙">
            <a:extLst>
              <a:ext uri="{FF2B5EF4-FFF2-40B4-BE49-F238E27FC236}">
                <a16:creationId xmlns:a16="http://schemas.microsoft.com/office/drawing/2014/main" id="{8B3555BA-1E43-4208-87C6-93BE5C21BB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8611" y="2927996"/>
            <a:ext cx="2704088" cy="2704088"/>
          </a:xfrm>
          <a:prstGeom prst="rect">
            <a:avLst/>
          </a:prstGeom>
        </p:spPr>
      </p:pic>
      <p:pic>
        <p:nvPicPr>
          <p:cNvPr id="15" name="圖形 14" descr="打開的信封">
            <a:extLst>
              <a:ext uri="{FF2B5EF4-FFF2-40B4-BE49-F238E27FC236}">
                <a16:creationId xmlns:a16="http://schemas.microsoft.com/office/drawing/2014/main" id="{06DC0E4F-5747-4C9E-B043-E625D53A4C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8585" y="383544"/>
            <a:ext cx="1786467" cy="1489023"/>
          </a:xfrm>
          <a:prstGeom prst="rect">
            <a:avLst/>
          </a:prstGeom>
        </p:spPr>
      </p:pic>
      <p:pic>
        <p:nvPicPr>
          <p:cNvPr id="17" name="圖形 16" descr="電話">
            <a:extLst>
              <a:ext uri="{FF2B5EF4-FFF2-40B4-BE49-F238E27FC236}">
                <a16:creationId xmlns:a16="http://schemas.microsoft.com/office/drawing/2014/main" id="{7572AD84-187A-4D42-B29E-E3920A6B97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4441" y="4970272"/>
            <a:ext cx="1790345" cy="1790345"/>
          </a:xfrm>
          <a:prstGeom prst="rect">
            <a:avLst/>
          </a:prstGeom>
        </p:spPr>
      </p:pic>
      <p:pic>
        <p:nvPicPr>
          <p:cNvPr id="19" name="圖形 18" descr="書本">
            <a:extLst>
              <a:ext uri="{FF2B5EF4-FFF2-40B4-BE49-F238E27FC236}">
                <a16:creationId xmlns:a16="http://schemas.microsoft.com/office/drawing/2014/main" id="{E34B9AEC-9347-4C3D-B198-E18E1936CF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17688" y="4493655"/>
            <a:ext cx="1980801" cy="19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遊戲 的圖片&#10;&#10;自動產生的描述">
            <a:extLst>
              <a:ext uri="{FF2B5EF4-FFF2-40B4-BE49-F238E27FC236}">
                <a16:creationId xmlns:a16="http://schemas.microsoft.com/office/drawing/2014/main" id="{BCC6E4EC-2917-4D57-A1FC-DEB73C97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33665"/>
          <a:stretch/>
        </p:blipFill>
        <p:spPr>
          <a:xfrm>
            <a:off x="8805332" y="1771548"/>
            <a:ext cx="2573868" cy="5086452"/>
          </a:xfrm>
          <a:prstGeom prst="rect">
            <a:avLst/>
          </a:prstGeom>
        </p:spPr>
      </p:pic>
      <p:sp>
        <p:nvSpPr>
          <p:cNvPr id="2" name="圓角矩形圖說文字 1"/>
          <p:cNvSpPr/>
          <p:nvPr/>
        </p:nvSpPr>
        <p:spPr>
          <a:xfrm>
            <a:off x="1380226" y="698740"/>
            <a:ext cx="5434642" cy="3338422"/>
          </a:xfrm>
          <a:prstGeom prst="wedgeRoundRectCallout">
            <a:avLst>
              <a:gd name="adj1" fmla="val 81169"/>
              <a:gd name="adj2" fmla="val 1108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你听过哪些有关「</a:t>
            </a:r>
            <a:r>
              <a:rPr lang="en-US" altLang="zh-TW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冠状病毒病」的资讯？它们可信吗？</a:t>
            </a:r>
          </a:p>
        </p:txBody>
      </p:sp>
    </p:spTree>
    <p:extLst>
      <p:ext uri="{BB962C8B-B14F-4D97-AF65-F5344CB8AC3E}">
        <p14:creationId xmlns:p14="http://schemas.microsoft.com/office/powerpoint/2010/main" val="221373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C20CA58-55C5-4E6C-B9CB-546848A89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r="27995"/>
          <a:stretch/>
        </p:blipFill>
        <p:spPr>
          <a:xfrm>
            <a:off x="838200" y="1508831"/>
            <a:ext cx="2461256" cy="4984044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4951560" y="446770"/>
            <a:ext cx="6409429" cy="3072807"/>
          </a:xfrm>
          <a:prstGeom prst="wedgeRoundRectCallout">
            <a:avLst>
              <a:gd name="adj1" fmla="val -74197"/>
              <a:gd name="adj2" fmla="val 1781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我们应谨慎处理各种资讯。当收到任何资讯时，应该先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「停一停，想一想」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，先从可靠的数据源求证，遇有疑问时询问父母或老师，不应盲目跟从或急于转发未经证实的资讯。</a:t>
            </a:r>
          </a:p>
        </p:txBody>
      </p:sp>
    </p:spTree>
    <p:extLst>
      <p:ext uri="{BB962C8B-B14F-4D97-AF65-F5344CB8AC3E}">
        <p14:creationId xmlns:p14="http://schemas.microsoft.com/office/powerpoint/2010/main" val="119688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提防假消息</a:t>
            </a:r>
            <a:endParaRPr lang="zh-HK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6925" y="801866"/>
            <a:ext cx="5519733" cy="5230634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现时分辨讯息真假很难，因为网上有很多未经证实的消息，我该如何是好？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假如我把没有查证的讯息转发或跟从讯息内容，会有甚么严重后果？</a:t>
            </a:r>
            <a:endParaRPr lang="zh-HK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4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个案一</a:t>
            </a:r>
            <a: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超市缺货了？</a:t>
            </a:r>
            <a:endParaRPr lang="zh-HK" altLang="en-US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2007" y="1327414"/>
            <a:ext cx="6613936" cy="11779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祖父和祖母收到朋友传来日用品供应短缺的消息，感到十分焦急，赶往超级巿场购物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grpSp>
        <p:nvGrpSpPr>
          <p:cNvPr id="19" name="群組 18"/>
          <p:cNvGrpSpPr/>
          <p:nvPr/>
        </p:nvGrpSpPr>
        <p:grpSpPr>
          <a:xfrm>
            <a:off x="5187809" y="3706463"/>
            <a:ext cx="3767888" cy="3089242"/>
            <a:chOff x="5198107" y="3685756"/>
            <a:chExt cx="4000500" cy="3057525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8107" y="3685756"/>
              <a:ext cx="4000500" cy="3057525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5492205" y="4474415"/>
              <a:ext cx="3470240" cy="2195197"/>
              <a:chOff x="5510375" y="4393748"/>
              <a:chExt cx="3470240" cy="2195197"/>
            </a:xfrm>
          </p:grpSpPr>
          <p:sp>
            <p:nvSpPr>
              <p:cNvPr id="4" name="圓角矩形圖說文字 3"/>
              <p:cNvSpPr/>
              <p:nvPr/>
            </p:nvSpPr>
            <p:spPr>
              <a:xfrm>
                <a:off x="5510375" y="4393748"/>
                <a:ext cx="3215846" cy="1480209"/>
              </a:xfrm>
              <a:prstGeom prst="wedgeRoundRectCallout">
                <a:avLst>
                  <a:gd name="adj1" fmla="val -55700"/>
                  <a:gd name="adj2" fmla="val -34141"/>
                  <a:gd name="adj3" fmla="val 16667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由于疫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和「封关」，短期内不会有纸巾供应。我的朋友从事中港运输，得到内部证实的消息。我看见有很多人在抢购纸巾，很多超级巿场缺货。如果各位家中的纸巾快要用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，便要赶快购买了。</a:t>
                </a:r>
              </a:p>
            </p:txBody>
          </p:sp>
          <p:sp>
            <p:nvSpPr>
              <p:cNvPr id="6" name="矩形圖說文字 5"/>
              <p:cNvSpPr/>
              <p:nvPr/>
            </p:nvSpPr>
            <p:spPr>
              <a:xfrm>
                <a:off x="6904162" y="6040215"/>
                <a:ext cx="2076453" cy="548730"/>
              </a:xfrm>
              <a:prstGeom prst="wedgeRectCallout">
                <a:avLst>
                  <a:gd name="adj1" fmla="val 56167"/>
                  <a:gd name="adj2" fmla="val -415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真的吗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 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我也要赶快购买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袋卷装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厕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纸了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8508862" y="2603814"/>
            <a:ext cx="3543300" cy="2857500"/>
            <a:chOff x="8508862" y="2603814"/>
            <a:chExt cx="3543300" cy="285750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862" y="2603814"/>
              <a:ext cx="3543300" cy="2857500"/>
            </a:xfrm>
            <a:prstGeom prst="rect">
              <a:avLst/>
            </a:prstGeom>
          </p:spPr>
        </p:pic>
        <p:sp>
          <p:nvSpPr>
            <p:cNvPr id="16" name="圓角矩形圖說文字 15"/>
            <p:cNvSpPr/>
            <p:nvPr/>
          </p:nvSpPr>
          <p:spPr>
            <a:xfrm>
              <a:off x="8733322" y="3174328"/>
              <a:ext cx="3057598" cy="1506242"/>
            </a:xfrm>
            <a:prstGeom prst="wedgeRoundRectCallout">
              <a:avLst>
                <a:gd name="adj1" fmla="val -55275"/>
                <a:gd name="adj2" fmla="val -34768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各位注意：超级市场内部消息，已经核实。内地所有生产线都受疫情影响，多个品牌的食品短缺，方便面、罐头、纸包饮品等即将缺货，米和鸡蛋等也只会限量供应。不想捱饿的话，从速到超级市场购物</a:t>
              </a:r>
              <a:r>
                <a:rPr lang="zh-CN" altLang="en-US" sz="1400" dirty="0"/>
                <a:t>。</a:t>
              </a:r>
              <a:endParaRPr lang="zh-TW" altLang="en-US" sz="1400" dirty="0"/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9156542" y="4766525"/>
              <a:ext cx="2663008" cy="575033"/>
            </a:xfrm>
            <a:prstGeom prst="wedgeRectCallout">
              <a:avLst>
                <a:gd name="adj1" fmla="val 56167"/>
                <a:gd name="adj2" fmla="val -415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那么，我们赶快到超级市场看看情况如何。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95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6">
            <a:extLst>
              <a:ext uri="{FF2B5EF4-FFF2-40B4-BE49-F238E27FC236}">
                <a16:creationId xmlns:a16="http://schemas.microsoft.com/office/drawing/2014/main" id="{1702F7A5-1FC1-4CA3-B0D4-42F8472E3C12}"/>
              </a:ext>
            </a:extLst>
          </p:cNvPr>
          <p:cNvSpPr txBox="1">
            <a:spLocks/>
          </p:cNvSpPr>
          <p:nvPr/>
        </p:nvSpPr>
        <p:spPr>
          <a:xfrm>
            <a:off x="3392093" y="401216"/>
            <a:ext cx="6041156" cy="3027784"/>
          </a:xfrm>
          <a:prstGeom prst="cloudCallout">
            <a:avLst>
              <a:gd name="adj1" fmla="val 56988"/>
              <a:gd name="adj2" fmla="val 4847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有关日用品和食品货源的消息，有哪些比较可信的数据源？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畫畫 的圖片&#10;&#10;自動產生的描述">
            <a:extLst>
              <a:ext uri="{FF2B5EF4-FFF2-40B4-BE49-F238E27FC236}">
                <a16:creationId xmlns:a16="http://schemas.microsoft.com/office/drawing/2014/main" id="{73E0A42B-1A8A-4D02-AF5E-2DD647923E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371" y="3556332"/>
            <a:ext cx="1362179" cy="29365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5BADE3A-188E-4325-91A3-648D07404B72}"/>
              </a:ext>
            </a:extLst>
          </p:cNvPr>
          <p:cNvSpPr/>
          <p:nvPr/>
        </p:nvSpPr>
        <p:spPr>
          <a:xfrm>
            <a:off x="819808" y="3823138"/>
            <a:ext cx="53850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超级市场员工</a:t>
            </a:r>
            <a:r>
              <a:rPr lang="zh-CN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「内部消息」 ？</a:t>
            </a:r>
            <a:endParaRPr lang="zh-TW" alt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C13746-4ACB-48C9-9BD6-8435DC22DA76}"/>
              </a:ext>
            </a:extLst>
          </p:cNvPr>
          <p:cNvSpPr/>
          <p:nvPr/>
        </p:nvSpPr>
        <p:spPr>
          <a:xfrm>
            <a:off x="1376156" y="5348790"/>
            <a:ext cx="428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货运司机提供的消息？</a:t>
            </a:r>
            <a:endParaRPr lang="zh-TW" alt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47E444-C185-4F8B-8591-C1B2A8C7AE72}"/>
              </a:ext>
            </a:extLst>
          </p:cNvPr>
          <p:cNvSpPr/>
          <p:nvPr/>
        </p:nvSpPr>
        <p:spPr>
          <a:xfrm>
            <a:off x="3805051" y="4585964"/>
            <a:ext cx="423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手机通讯软件群组讯息？</a:t>
            </a:r>
            <a:endParaRPr lang="zh-HK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B6090F9-6224-4454-A967-C39470A0D28A}"/>
              </a:ext>
            </a:extLst>
          </p:cNvPr>
          <p:cNvSpPr/>
          <p:nvPr/>
        </p:nvSpPr>
        <p:spPr>
          <a:xfrm>
            <a:off x="1027342" y="2844225"/>
            <a:ext cx="2492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新闻报道？</a:t>
            </a:r>
            <a:endParaRPr lang="zh-TW" alt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48C1D9-EBC7-4079-B02D-3F71CAFC0DFA}"/>
              </a:ext>
            </a:extLst>
          </p:cNvPr>
          <p:cNvSpPr/>
          <p:nvPr/>
        </p:nvSpPr>
        <p:spPr>
          <a:xfrm>
            <a:off x="6995740" y="3510921"/>
            <a:ext cx="28796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政府网站？</a:t>
            </a:r>
            <a:endParaRPr lang="zh-TW" alt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36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4" ma:contentTypeDescription="建立新的文件。" ma:contentTypeScope="" ma:versionID="b84cee4f0b2239c27cddc49da216075a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9efb14914b84869f6f237b68b9cfdc4a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8d840-6b6c-43cd-a732-3cbbd9b384b3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723714-F2AC-44E7-B19C-37BDB099E773}"/>
</file>

<file path=customXml/itemProps2.xml><?xml version="1.0" encoding="utf-8"?>
<ds:datastoreItem xmlns:ds="http://schemas.openxmlformats.org/officeDocument/2006/customXml" ds:itemID="{61184188-66E9-428E-BF69-B0B0C05B4B6C}"/>
</file>

<file path=customXml/itemProps3.xml><?xml version="1.0" encoding="utf-8"?>
<ds:datastoreItem xmlns:ds="http://schemas.openxmlformats.org/officeDocument/2006/customXml" ds:itemID="{116F12E9-16D3-44A7-89A6-6713C24F90E3}"/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3344</Words>
  <Application>Microsoft Office PowerPoint</Application>
  <PresentationFormat>寬螢幕</PresentationFormat>
  <Paragraphs>195</Paragraphs>
  <Slides>24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Arial</vt:lpstr>
      <vt:lpstr>Calibri</vt:lpstr>
      <vt:lpstr>Calibri Light</vt:lpstr>
      <vt:lpstr>Times New Roman</vt:lpstr>
      <vt:lpstr>Wingdings</vt:lpstr>
      <vt:lpstr>Office 佈景主題</vt:lpstr>
      <vt:lpstr>同心抗疫 —做个明智而负责任的孩子</vt:lpstr>
      <vt:lpstr>常识科课程宗旨、学习目标和学习重点</vt:lpstr>
      <vt:lpstr>学习重点</vt:lpstr>
      <vt:lpstr>疫情期间，我们从不同的途径获得防疫资讯，这些资讯可靠吗？</vt:lpstr>
      <vt:lpstr>PowerPoint 簡報</vt:lpstr>
      <vt:lpstr>PowerPoint 簡報</vt:lpstr>
      <vt:lpstr>提防假消息</vt:lpstr>
      <vt:lpstr>个案一︰ 超市缺货了？</vt:lpstr>
      <vt:lpstr>PowerPoint 簡報</vt:lpstr>
      <vt:lpstr>考证资讯真伪的方法</vt:lpstr>
      <vt:lpstr>发布假消息的严重后果</vt:lpstr>
      <vt:lpstr>PowerPoint 簡報</vt:lpstr>
      <vt:lpstr>个案二︰再度延长停课？</vt:lpstr>
      <vt:lpstr>PowerPoint 簡報</vt:lpstr>
      <vt:lpstr>考证资讯真伪的方法</vt:lpstr>
      <vt:lpstr>个案三︰ 消毒酒精喷洒全身？</vt:lpstr>
      <vt:lpstr>PowerPoint 簡報</vt:lpstr>
      <vt:lpstr>考证资讯真伪的方法</vt:lpstr>
      <vt:lpstr>有关2019冠状病毒病的一些事实(1)</vt:lpstr>
      <vt:lpstr>有关2019冠状病毒病的一些事实(2)</vt:lpstr>
      <vt:lpstr>个案四︰ 这里有口罩卖喔！</vt:lpstr>
      <vt:lpstr>PowerPoint 簡報</vt:lpstr>
      <vt:lpstr>网购小提示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小學常識科</dc:title>
  <dc:creator>KnP-GS</dc:creator>
  <cp:lastModifiedBy>LO, Chun-ting</cp:lastModifiedBy>
  <cp:revision>270</cp:revision>
  <cp:lastPrinted>2020-06-30T06:48:22Z</cp:lastPrinted>
  <dcterms:created xsi:type="dcterms:W3CDTF">2020-06-22T08:11:51Z</dcterms:created>
  <dcterms:modified xsi:type="dcterms:W3CDTF">2026-01-13T09:48:40Z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</Properties>
</file>