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9" r:id="rId4"/>
    <p:sldId id="277" r:id="rId5"/>
    <p:sldId id="278" r:id="rId6"/>
    <p:sldId id="258" r:id="rId7"/>
    <p:sldId id="271" r:id="rId8"/>
    <p:sldId id="272" r:id="rId9"/>
    <p:sldId id="274" r:id="rId10"/>
    <p:sldId id="266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83953" autoAdjust="0"/>
  </p:normalViewPr>
  <p:slideViewPr>
    <p:cSldViewPr snapToGrid="0">
      <p:cViewPr varScale="1">
        <p:scale>
          <a:sx n="72" d="100"/>
          <a:sy n="72" d="100"/>
        </p:scale>
        <p:origin x="84" y="50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402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>
                <a:solidFill>
                  <a:schemeClr val="accent1"/>
                </a:solidFill>
              </a:rPr>
              <a:t>问题的相关资料／建议答案：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TW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问题（</a:t>
            </a:r>
            <a:r>
              <a:rPr lang="en-US" altLang="zh-TW" sz="1400" dirty="0">
                <a:solidFill>
                  <a:schemeClr val="accent1"/>
                </a:solidFill>
              </a:rPr>
              <a:t>1</a:t>
            </a:r>
            <a:r>
              <a:rPr lang="zh-TW" altLang="en-US" sz="1400" dirty="0">
                <a:solidFill>
                  <a:schemeClr val="accent1"/>
                </a:solidFill>
              </a:rPr>
              <a:t>）可参考由</a:t>
            </a:r>
            <a:r>
              <a:rPr lang="zh-TW" altLang="en-US" sz="14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香港导盲犬服务中心</a:t>
            </a:r>
            <a:r>
              <a:rPr lang="en-US" altLang="zh-TW" sz="14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400" dirty="0">
                <a:solidFill>
                  <a:schemeClr val="accent1"/>
                </a:solidFill>
              </a:rPr>
              <a:t>提供的影片</a:t>
            </a:r>
            <a:r>
              <a:rPr lang="en-US" altLang="zh-TW" sz="1400" dirty="0">
                <a:solidFill>
                  <a:schemeClr val="accent1"/>
                </a:solidFill>
              </a:rPr>
              <a:t>《</a:t>
            </a:r>
            <a:r>
              <a:rPr lang="zh-TW" altLang="en-US" sz="1400" dirty="0">
                <a:solidFill>
                  <a:schemeClr val="accent1"/>
                </a:solidFill>
              </a:rPr>
              <a:t>我所认识的导盲犬</a:t>
            </a:r>
            <a:r>
              <a:rPr lang="en-US" altLang="zh-TW" sz="1400" dirty="0">
                <a:solidFill>
                  <a:schemeClr val="accent1"/>
                </a:solidFill>
              </a:rPr>
              <a:t>》</a:t>
            </a:r>
            <a:r>
              <a:rPr lang="zh-TW" altLang="en-US" sz="1400" dirty="0">
                <a:solidFill>
                  <a:schemeClr val="accent1"/>
                </a:solidFill>
              </a:rPr>
              <a:t>第四集 </a:t>
            </a:r>
            <a:r>
              <a:rPr lang="en-US" altLang="zh-TW" sz="1400" dirty="0">
                <a:solidFill>
                  <a:schemeClr val="accent1"/>
                </a:solidFill>
              </a:rPr>
              <a:t>-</a:t>
            </a:r>
            <a:r>
              <a:rPr lang="zh-TW" altLang="en-US" sz="1400" dirty="0">
                <a:solidFill>
                  <a:schemeClr val="accent1"/>
                </a:solidFill>
              </a:rPr>
              <a:t> </a:t>
            </a:r>
            <a:r>
              <a:rPr lang="en-US" altLang="zh-TW" sz="1400" dirty="0">
                <a:solidFill>
                  <a:schemeClr val="accent1"/>
                </a:solidFill>
              </a:rPr>
              <a:t>《</a:t>
            </a:r>
            <a:r>
              <a:rPr lang="zh-TW" altLang="en-US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导盲犬的装备</a:t>
            </a:r>
            <a:r>
              <a:rPr lang="en-US" altLang="zh-TW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TW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https://www.youtube.com/watch?v=eSXaUjJhxgY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4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有关影片的提问，</a:t>
            </a: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工作中的导盲犬一般会有甚么装备</a:t>
            </a: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     </a:t>
            </a:r>
            <a:r>
              <a:rPr lang="zh-TW" altLang="en-US" sz="1400" b="1" dirty="0">
                <a:solidFill>
                  <a:schemeClr val="accent1"/>
                </a:solidFill>
              </a:rPr>
              <a:t>导盲鞍、拖带、使用者证件及导盲犬证件</a:t>
            </a:r>
            <a:endParaRPr lang="en-US" altLang="zh-TW" sz="1400" b="1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导盲鞍和拖带的功用是甚么</a:t>
            </a: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400" b="1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是导盲犬和使用者的沟通桥梁。当导盲犬佩戴</a:t>
            </a:r>
            <a:r>
              <a:rPr lang="zh-TW" altLang="en-US" sz="1400" b="1" dirty="0">
                <a:solidFill>
                  <a:schemeClr val="accent1"/>
                </a:solidFill>
              </a:rPr>
              <a:t>导盲鞍和拖带，便</a:t>
            </a:r>
            <a:r>
              <a:rPr lang="zh-TW" altLang="en-US" sz="1400" b="1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意识到要开始引领使用者。</a:t>
            </a:r>
            <a:endParaRPr lang="en-US" altLang="zh-TW" sz="140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3731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问题的相关资料／建议答案：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问题（</a:t>
            </a:r>
            <a:r>
              <a:rPr lang="en-HK" altLang="zh-TW" dirty="0"/>
              <a:t>2</a:t>
            </a:r>
            <a:r>
              <a:rPr lang="zh-TW" altLang="en-US" dirty="0"/>
              <a:t>）可参考由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香港导盲犬服务中心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dirty="0"/>
              <a:t>提供的影片</a:t>
            </a:r>
            <a:r>
              <a:rPr lang="en-US" altLang="zh-TW" dirty="0"/>
              <a:t>《</a:t>
            </a:r>
            <a:r>
              <a:rPr lang="zh-TW" altLang="en-US" dirty="0"/>
              <a:t>我所认识的导盲犬</a:t>
            </a:r>
            <a:r>
              <a:rPr lang="en-US" altLang="zh-TW" dirty="0"/>
              <a:t>》</a:t>
            </a:r>
            <a:r>
              <a:rPr lang="zh-TW" altLang="en-US" dirty="0"/>
              <a:t>第五集：</a:t>
            </a:r>
            <a:r>
              <a:rPr lang="en-US" altLang="zh-TW" dirty="0"/>
              <a:t>《</a:t>
            </a:r>
            <a:r>
              <a:rPr lang="zh-TW" alt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乘搭交通工具实况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H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https://www.youtube.com/watch?v=s6YNwGZKAGs</a:t>
            </a:r>
            <a:endParaRPr lang="zh-TW" altLang="zh-H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有关影片的提问，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2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导盲犬能否带领使用者前往乘搭交通工具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能够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在交通工具上，</a:t>
            </a:r>
            <a:r>
              <a:rPr lang="zh-TW" altLang="en-US" sz="12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导盲犬的表现是怎样</a:t>
            </a:r>
            <a:r>
              <a:rPr lang="zh-TW" altLang="en-US" sz="12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安静地守候在</a:t>
            </a:r>
            <a:r>
              <a:rPr lang="zh-TW" altLang="en-US" sz="1200" b="1" kern="100" baseline="0" dirty="0">
                <a:solidFill>
                  <a:schemeClr val="bg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使用者身旁</a:t>
            </a:r>
            <a:endParaRPr lang="en-US" altLang="zh-TW" sz="1200" b="1" kern="100" baseline="0" dirty="0">
              <a:solidFill>
                <a:schemeClr val="bg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或由香港导盲犬协会</a:t>
            </a:r>
            <a:r>
              <a:rPr lang="en-US" altLang="zh-TW" dirty="0"/>
              <a:t>(HKGDA) </a:t>
            </a:r>
            <a:r>
              <a:rPr lang="zh-TW" altLang="en-US" dirty="0"/>
              <a:t>提供的影片</a:t>
            </a:r>
            <a:r>
              <a:rPr lang="en-US" altLang="zh-TW" dirty="0"/>
              <a:t>《</a:t>
            </a:r>
            <a:r>
              <a:rPr lang="zh-TW" altLang="en-US" dirty="0"/>
              <a:t>导盲犬的一生</a:t>
            </a:r>
            <a:r>
              <a:rPr lang="en-US" altLang="zh-TW" dirty="0"/>
              <a:t>》</a:t>
            </a:r>
            <a:r>
              <a:rPr lang="en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www.guidedogs.org.hk/zh-hant/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/>
              <a:t>有关影片的提问，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个月至</a:t>
            </a: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岁的导盲犬会住在哪里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寄养家庭，接受简单及社会化的训练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1-2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岁后的导盲犬需要接受哪些训练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避开障碍物、马路前停下、听不同指令等，</a:t>
            </a:r>
            <a:br>
              <a:rPr lang="en-HK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接受训练时间大约</a:t>
            </a: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个月并通过考试，才可成为导盲犬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导盲犬的工作年龄由何时开始，并在何时结束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2-10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岁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2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退休后，导盲犬的生活是怎样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会由视障人士照顾，或回到曾照顾它的寄养家庭继续生活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4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693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问题的</a:t>
            </a:r>
            <a:r>
              <a:rPr lang="zh-TW" altLang="en-US" sz="1200" dirty="0"/>
              <a:t>相关资料</a:t>
            </a:r>
            <a:endParaRPr lang="en-H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5740" marR="0" lvl="0" indent="-1714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于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年，改编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再见了，可鲁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拍摄成电影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Q》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由罗永昌执导，讲述导盲犬小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的故事。日本小说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再见了，可鲁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i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撰文：石黑谦吾　摄影：秋元良平　译者：林芳儿　出版：角川）讲述小狗可鲁由出生到寄养家庭的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生活，之后进入导盲犬训练中心，接受正统的导盲犬训练过程，并如何与视障人士</a:t>
            </a:r>
            <a:r>
              <a:rPr lang="zh-TW" alt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渡边先生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互相扶持走完自己的一生</a:t>
            </a:r>
            <a:r>
              <a:rPr lang="zh-TW" altLang="en-US" sz="1200" b="0" i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。此书在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日本改编拍成电影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导盲犬小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i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5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1684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问题的相关资料／建议答案：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/>
              <a:t>问题（</a:t>
            </a:r>
            <a:r>
              <a:rPr lang="en-US" altLang="zh-TW" sz="1200" dirty="0"/>
              <a:t>1</a:t>
            </a:r>
            <a:r>
              <a:rPr lang="zh-TW" altLang="en-US" sz="1200" dirty="0"/>
              <a:t>）副歌的力度转强，节奏与歌曲开首的部分不同，给人轻快及激昂的感觉，从而带出歌曲重要的信息。</a:t>
            </a: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问题（</a:t>
            </a:r>
            <a:r>
              <a:rPr lang="en-US" altLang="zh-TW" sz="1200" dirty="0"/>
              <a:t>2</a:t>
            </a:r>
            <a:r>
              <a:rPr lang="zh-TW" altLang="en-US" sz="1200" dirty="0"/>
              <a:t>）「你」可以是指小</a:t>
            </a:r>
            <a:r>
              <a:rPr lang="en-US" altLang="zh-TW" sz="1200" dirty="0"/>
              <a:t>Q</a:t>
            </a:r>
            <a:r>
              <a:rPr lang="zh-TW" altLang="en-US" sz="1200" dirty="0"/>
              <a:t>／导盲犬。因为导盲犬在日常生活中扶助和保护视障人士，并常常陪伴他们左右。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问题（</a:t>
            </a:r>
            <a:r>
              <a:rPr lang="en-US" altLang="zh-TW" sz="1200" dirty="0"/>
              <a:t>3</a:t>
            </a:r>
            <a:r>
              <a:rPr lang="zh-TW" altLang="en-US" sz="1200" dirty="0"/>
              <a:t>）片中的视障人士起初对导盲犬态度冷淡，但经过与导盲犬相处后，了解并感受到导盲犬对自己忠心耿耿，时刻陪伴左右，与导盲犬的感情日渐增加，变得更珍惜和爱护导盲犬。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968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问题的相关资料／建议答案：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问题（</a:t>
            </a:r>
            <a:r>
              <a:rPr lang="en-US" altLang="zh-TW" sz="1200" dirty="0"/>
              <a:t>4</a:t>
            </a:r>
            <a:r>
              <a:rPr lang="zh-TW" altLang="en-US" sz="1200" dirty="0"/>
              <a:t>）导盲犬是专业的受训犬，为视障人士提供服务，以提高他们的活动能力，成为他们心灵的陪伴者。导盲犬是可作为视障人士「眼睛」的工作犬，引导视障人士安全地到达目的地，避开道路上的障碍物及违规行为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可参考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香港导盲犬协会</a:t>
            </a: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(HKGDA)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网页 </a:t>
            </a:r>
            <a:r>
              <a:rPr lang="en-HK" altLang="zh-TW" sz="1200" dirty="0"/>
              <a:t>https://www.guidedogs.org.hk/zh-hant/</a:t>
            </a:r>
            <a:r>
              <a:rPr lang="zh-TW" altLang="en-US" sz="1200" dirty="0"/>
              <a:t>  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或由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香港导盲犬服务中心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200" dirty="0"/>
              <a:t>提供的影片</a:t>
            </a:r>
            <a:r>
              <a:rPr lang="en-US" altLang="zh-TW" sz="1200" dirty="0"/>
              <a:t>《</a:t>
            </a:r>
            <a:r>
              <a:rPr lang="zh-TW" altLang="en-US" sz="1200" dirty="0"/>
              <a:t>我所认识的导盲犬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问题（</a:t>
            </a:r>
            <a:r>
              <a:rPr lang="en-US" altLang="zh-TW" sz="1200" dirty="0"/>
              <a:t>5</a:t>
            </a:r>
            <a:r>
              <a:rPr lang="zh-TW" altLang="en-US" sz="1200" dirty="0"/>
              <a:t>）「不骚扰、不喂食、不拒绝、问问视障人士有甚么可以帮忙」。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可参考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由香港劳工及福利局赞助拍摄并由</a:t>
            </a:r>
            <a:r>
              <a:rPr lang="zh-TW" altLang="en-US" sz="105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香港导盲犬服务中心</a:t>
            </a:r>
            <a:r>
              <a:rPr lang="en-US" altLang="zh-TW" sz="105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050" dirty="0"/>
              <a:t>提供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的导盲犬教育微电影：</a:t>
            </a:r>
            <a:endParaRPr lang="en-US" altLang="zh-TW" sz="105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《</a:t>
            </a:r>
            <a:r>
              <a:rPr lang="zh-HK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导盲犬日记 </a:t>
            </a:r>
            <a:r>
              <a:rPr lang="en-US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HK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HK" altLang="zh-HK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Eye Guide Dog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HK" altLang="zh-HK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Diary”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050" dirty="0"/>
              <a:t>https://www.youtube.com/watch?v=aSePHpHcJeY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50" dirty="0"/>
              <a:t>或</a:t>
            </a:r>
            <a:r>
              <a:rPr lang="en-US" altLang="zh-TW" sz="1050" dirty="0"/>
              <a:t>《</a:t>
            </a:r>
            <a:r>
              <a:rPr lang="zh-TW" altLang="en-US" sz="1050" dirty="0"/>
              <a:t>我所认识的导盲犬</a:t>
            </a:r>
            <a:r>
              <a:rPr lang="en-US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050" dirty="0"/>
              <a:t>第五至七集 </a:t>
            </a:r>
            <a:r>
              <a:rPr lang="en-US" altLang="zh-TW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  <a:endParaRPr lang="en-US" altLang="zh-TW" sz="105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问题（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）可参考本学与教材料的参考资料页（页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问题（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）从寄养家庭对导盲犬的照顾，我们应该对动物抱尊重、负责任、关爱，以及体谅的态度，愿意照顾宠物的一生。可参考爱护动物协会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(SPCA)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网页 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https://www.spca.org.hk/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9663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128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按一下图示以新增图片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ca.org.hk/" TargetMode="External"/><Relationship Id="rId3" Type="http://schemas.openxmlformats.org/officeDocument/2006/relationships/hyperlink" Target="https://www.customs.gov.hk/sc/about-us/distinctive-customs/customs-detector-dogs/index.html" TargetMode="External"/><Relationship Id="rId7" Type="http://schemas.openxmlformats.org/officeDocument/2006/relationships/hyperlink" Target="https://seeingeyedog.org.hk/zh-han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ts.gov.hk/sc_chi/index.html" TargetMode="External"/><Relationship Id="rId5" Type="http://schemas.openxmlformats.org/officeDocument/2006/relationships/hyperlink" Target="https://www.hkfsd.gov.hk/sc/fire_ambulance_services/fire_investigation_dog.html" TargetMode="External"/><Relationship Id="rId4" Type="http://schemas.openxmlformats.org/officeDocument/2006/relationships/hyperlink" Target="https://www.guidedogs.org.hk/?l=zh-C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7940" y="2872624"/>
            <a:ext cx="7368120" cy="1112752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爱护动物．认识导盲犬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第一学习阶段（初小）适用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音乐科学与教材料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课程发展处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艺术教育组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2026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月更新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61724" y="2454161"/>
            <a:ext cx="489194" cy="46067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770160" y="2460859"/>
            <a:ext cx="489194" cy="46067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78596" y="2460859"/>
            <a:ext cx="489194" cy="460676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787032" y="2454161"/>
            <a:ext cx="489194" cy="460676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795468" y="2460859"/>
            <a:ext cx="489194" cy="460676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09642" y="2460859"/>
            <a:ext cx="489194" cy="460676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818077" y="2460859"/>
            <a:ext cx="489194" cy="46067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26513" y="2467557"/>
            <a:ext cx="489194" cy="460676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1724" y="4087377"/>
            <a:ext cx="489194" cy="460676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70160" y="4094075"/>
            <a:ext cx="489194" cy="460676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78596" y="4094075"/>
            <a:ext cx="489194" cy="460676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87032" y="4087377"/>
            <a:ext cx="489194" cy="460676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795468" y="4094075"/>
            <a:ext cx="489194" cy="460676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809642" y="4094075"/>
            <a:ext cx="489194" cy="460676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818077" y="4094075"/>
            <a:ext cx="489194" cy="460676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826513" y="4100773"/>
            <a:ext cx="489194" cy="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总结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dirty="0"/>
              <a:t>从歌曲</a:t>
            </a:r>
            <a:r>
              <a:rPr lang="en-US" altLang="zh-TW" sz="2400" dirty="0"/>
              <a:t>《</a:t>
            </a:r>
            <a:r>
              <a:rPr lang="zh-TW" altLang="en-US" sz="2400" dirty="0"/>
              <a:t>无尽爱</a:t>
            </a:r>
            <a:r>
              <a:rPr lang="en-US" altLang="zh-TW" sz="2400" dirty="0"/>
              <a:t>》</a:t>
            </a:r>
            <a:r>
              <a:rPr lang="zh-TW" altLang="en-US" sz="2400" dirty="0"/>
              <a:t>及其背景，我们了解到：</a:t>
            </a:r>
            <a:endParaRPr lang="en-US" altLang="zh-TW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动物能够帮助社会及有需要人士；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饲养宠物是一项重大的决定，</a:t>
            </a:r>
            <a:br>
              <a:rPr lang="en-US" altLang="zh-TW" sz="2400" b="1" dirty="0"/>
            </a:br>
            <a:r>
              <a:rPr lang="zh-TW" altLang="en-US" sz="2400" b="1" dirty="0"/>
              <a:t>要充分考虑；以及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对待动物应抱关爱、负责任、</a:t>
            </a:r>
            <a:br>
              <a:rPr lang="en-US" altLang="zh-TW" sz="2400" b="1" dirty="0"/>
            </a:br>
            <a:r>
              <a:rPr lang="zh-TW" altLang="en-US" sz="2400" b="1" dirty="0"/>
              <a:t>体谅和尊重的态度。</a:t>
            </a:r>
            <a:endParaRPr lang="zh-TW" altLang="en-US" sz="20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1897605" y="465321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rot="16200000">
            <a:off x="5705362" y="3184403"/>
            <a:ext cx="5040254" cy="489194"/>
            <a:chOff x="3543534" y="6066128"/>
            <a:chExt cx="5040254" cy="4891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16" y="2435399"/>
            <a:ext cx="2224530" cy="3112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081288" y="5328957"/>
            <a:ext cx="8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882"/>
            <a:ext cx="7886700" cy="99341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参考资料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60279"/>
            <a:ext cx="7886700" cy="4667807"/>
          </a:xfrm>
        </p:spPr>
        <p:txBody>
          <a:bodyPr>
            <a:noAutofit/>
          </a:bodyPr>
          <a:lstStyle/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海关搜查犬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customs.gov.hk/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/about-us/distinctive-customs/customs-detector-dogs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香港导盲犬协会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guidedogs.org.hk/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zh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-CN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火警调查犬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hkfsd.gov.hk/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sc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fire_ambulance_services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fire_investigation_dog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渔农自然护理署 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 动物管理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it-IT" altLang="zh-HK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pets.gov.hk/sc_chi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香港导盲犬服务中心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seeingeyedog.org.hk/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zh-hans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爱护动物协会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spca.org.hk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13"/>
          <p:cNvSpPr txBox="1"/>
          <p:nvPr/>
        </p:nvSpPr>
        <p:spPr>
          <a:xfrm>
            <a:off x="628650" y="5528086"/>
            <a:ext cx="7886700" cy="1097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照片来源</a:t>
            </a:r>
            <a:endParaRPr lang="en-US" altLang="zh-TW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25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鸣谢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香港导盲犬服务中心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69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课题　　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爱护动物．认识导盲犬</a:t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学习阶段：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第一学习阶段（初小）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音乐科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035"/>
              </p:ext>
            </p:extLst>
          </p:nvPr>
        </p:nvGraphicFramePr>
        <p:xfrm>
          <a:off x="479414" y="1635641"/>
          <a:ext cx="7960393" cy="40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96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295697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学习目的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通过学习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齐唱歌曲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无尽爱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，让学生增加对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导盲犬的认识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，从而了解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社会在不同方面都需要动物的协助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，并培养学生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关爱和尊重动物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的态度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学习重点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准确地齐唱歌曲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无尽爱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表达对歌曲内容的感受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音乐元素，例如节奏、旋律、力度等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态度的培育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同理心、尊重他人、承担精神、责任感、珍惜生命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发展的技能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聆听技巧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演绎歌曲的能力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5985885"/>
            <a:ext cx="551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本学与教材料根据香港电影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Q》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的主题曲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无尽爱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而设计。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教师可调适和弹性运用本学与教材料及教学步骤。</a:t>
            </a:r>
          </a:p>
        </p:txBody>
      </p:sp>
      <p:grpSp>
        <p:nvGrpSpPr>
          <p:cNvPr id="7" name="群組 6"/>
          <p:cNvGrpSpPr/>
          <p:nvPr/>
        </p:nvGrpSpPr>
        <p:grpSpPr>
          <a:xfrm rot="19542108" flipH="1">
            <a:off x="7544558" y="5442431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认识导盲犬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72777"/>
            <a:ext cx="8079415" cy="486255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在街道上，你有见过佩戴「导盲鞍」的狗只吗？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TW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61463">
            <a:off x="8363687" y="920185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632078" y="2334095"/>
            <a:ext cx="2939922" cy="29399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11477"/>
          <a:stretch/>
        </p:blipFill>
        <p:spPr>
          <a:xfrm>
            <a:off x="4853014" y="2332817"/>
            <a:ext cx="2941200" cy="2941200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>
            <a:off x="3546389" y="1828800"/>
            <a:ext cx="1417836" cy="95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021074" y="506584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93157" y="5063512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" y="1051560"/>
            <a:ext cx="8924543" cy="58064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  </a:t>
            </a:r>
            <a:r>
              <a:rPr lang="en-US" altLang="zh-TW" sz="2400" dirty="0"/>
              <a:t>2.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0" y="1298654"/>
            <a:ext cx="2980673" cy="4467520"/>
          </a:xfrm>
          <a:prstGeom prst="rect">
            <a:avLst/>
          </a:prstGeom>
        </p:spPr>
      </p:pic>
      <p:sp>
        <p:nvSpPr>
          <p:cNvPr id="17" name="橢圓形圖說文字 16"/>
          <p:cNvSpPr/>
          <p:nvPr/>
        </p:nvSpPr>
        <p:spPr>
          <a:xfrm>
            <a:off x="569295" y="1051560"/>
            <a:ext cx="5185716" cy="3980355"/>
          </a:xfrm>
          <a:prstGeom prst="wedgeEllipseCallout">
            <a:avLst>
              <a:gd name="adj1" fmla="val 61942"/>
              <a:gd name="adj2" fmla="val -9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Yoyo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，是一只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导盲犬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，我的主人是一位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视障人士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。你知道我的工作是甚么吗？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767809" y="6262879"/>
            <a:ext cx="5040254" cy="489194"/>
            <a:chOff x="3543534" y="6066128"/>
            <a:chExt cx="5040254" cy="48919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60687" y="199317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认识导盲犬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03178" y="5376667"/>
            <a:ext cx="84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697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320907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/>
              <a:t>你有看过电影</a:t>
            </a:r>
            <a:r>
              <a:rPr lang="en-US" altLang="zh-TW" dirty="0"/>
              <a:t>《</a:t>
            </a:r>
            <a:r>
              <a:rPr lang="zh-TW" altLang="en-US" dirty="0"/>
              <a:t>小</a:t>
            </a:r>
            <a:r>
              <a:rPr lang="en-US" altLang="zh-TW" dirty="0"/>
              <a:t>Q》</a:t>
            </a:r>
            <a:r>
              <a:rPr lang="zh-TW" altLang="en-US" dirty="0"/>
              <a:t>吗？</a:t>
            </a:r>
            <a:endParaRPr lang="en-US" altLang="zh-TW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       如有，分享你最深刻的电影情节。</a:t>
            </a:r>
            <a:endParaRPr lang="en-US" altLang="zh-TW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       </a:t>
            </a:r>
            <a:r>
              <a:rPr lang="zh-TW" altLang="en-US" dirty="0"/>
              <a:t>如没有，可到网上搜寻相关资料。</a:t>
            </a:r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636447" y="5990739"/>
            <a:ext cx="5040254" cy="489194"/>
            <a:chOff x="3543534" y="6066128"/>
            <a:chExt cx="5040254" cy="489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 flipH="1">
            <a:off x="7384228" y="1120008"/>
            <a:ext cx="1449031" cy="838463"/>
            <a:chOff x="4391996" y="2365975"/>
            <a:chExt cx="1978494" cy="1144830"/>
          </a:xfrm>
        </p:grpSpPr>
        <p:sp>
          <p:nvSpPr>
            <p:cNvPr id="14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966073" y="2781662"/>
            <a:ext cx="7480290" cy="180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电影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小</a:t>
            </a:r>
            <a:r>
              <a:rPr lang="en-US" altLang="zh-TW" b="1" dirty="0">
                <a:solidFill>
                  <a:schemeClr val="accent2"/>
                </a:solidFill>
              </a:rPr>
              <a:t>Q》</a:t>
            </a:r>
            <a:r>
              <a:rPr lang="zh-TW" altLang="en-US" b="1" dirty="0">
                <a:solidFill>
                  <a:schemeClr val="accent2"/>
                </a:solidFill>
              </a:rPr>
              <a:t>主题曲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无尽爱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b="1" dirty="0">
                <a:solidFill>
                  <a:schemeClr val="accent2"/>
                </a:solidFill>
              </a:rPr>
              <a:t>的背景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5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955138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无尽爱</a:t>
            </a:r>
            <a:r>
              <a:rPr lang="en-US" altLang="zh-TW" b="1" dirty="0"/>
              <a:t>》</a:t>
            </a:r>
            <a:r>
              <a:rPr lang="zh-TW" altLang="en-US" b="1" dirty="0"/>
              <a:t>（作曲：卢冠廷　作词：唐书琛）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聆听歌曲，注意歌曲中音乐元素的运用，例如</a:t>
            </a:r>
            <a:r>
              <a:rPr lang="zh-TW" altLang="en-US" sz="2400" b="1" dirty="0"/>
              <a:t>节奏、旋律动向、力度</a:t>
            </a:r>
            <a:r>
              <a:rPr lang="zh-TW" altLang="en-US" sz="2400" dirty="0"/>
              <a:t>等，并根据其音乐元素分享个人感受。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教师讲解歌曲内容，让学生</a:t>
            </a:r>
            <a:r>
              <a:rPr lang="zh-TW" altLang="en-US" sz="2400" b="1" dirty="0"/>
              <a:t>了解歌词的意思</a:t>
            </a:r>
            <a:r>
              <a:rPr lang="zh-TW" altLang="en-US" sz="2400" dirty="0"/>
              <a:t>，并指导学生</a:t>
            </a:r>
            <a:r>
              <a:rPr lang="zh-TW" altLang="en-US" sz="2400" b="1" dirty="0"/>
              <a:t>按节奏朗读歌词</a:t>
            </a:r>
            <a:r>
              <a:rPr lang="zh-TW" altLang="en-US" sz="2400" dirty="0"/>
              <a:t>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齐唱歌曲，并于演唱时，注意</a:t>
            </a:r>
            <a:r>
              <a:rPr lang="zh-TW" altLang="en-US" sz="2400" b="1" dirty="0"/>
              <a:t>音准、歌曲力度的变化</a:t>
            </a:r>
            <a:r>
              <a:rPr lang="zh-TW" altLang="en-US" sz="2400" dirty="0"/>
              <a:t>，以及</a:t>
            </a:r>
            <a:r>
              <a:rPr lang="zh-TW" altLang="en-US" sz="2400" b="1" dirty="0"/>
              <a:t>保持稳定的速度</a:t>
            </a:r>
            <a:r>
              <a:rPr lang="zh-TW" altLang="en-US" sz="2400" dirty="0"/>
              <a:t>等。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活动一：聆听及齐唱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611319" y="5898943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7" y="553957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10800000"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无尽爱</a:t>
            </a:r>
            <a:r>
              <a:rPr lang="en-US" altLang="zh-TW" b="1" dirty="0"/>
              <a:t>》</a:t>
            </a:r>
            <a:r>
              <a:rPr lang="zh-TW" altLang="en-US" b="1" dirty="0"/>
              <a:t>（作曲：卢冠廷　作词：唐书琛）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教师引导学生为副歌设计简单动作，表达歌词的意思及／或歌曲的气氛。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分组演出，学生根据既定的准则评赏同侪的创作和演出。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活动二：创作及评赏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5047205" y="329910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94071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b="1" dirty="0"/>
              <a:t>教师可与学生讨论以下问题：</a:t>
            </a:r>
            <a:endParaRPr lang="en-HK" altLang="zh-TW" sz="24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你会怎样形容这首歌曲的气氛？分享你对歌曲的感受，并利用音乐词汇，描述歌曲副歌部分的特色。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副歌的歌词「谢谢你今生扶持着我</a:t>
            </a:r>
            <a:r>
              <a:rPr lang="en-US" altLang="zh-TW" sz="2400" dirty="0"/>
              <a:t>…… </a:t>
            </a:r>
            <a:r>
              <a:rPr lang="zh-TW" altLang="en-US" sz="2400" dirty="0"/>
              <a:t>在我孤独时轻轻亲亲我」当中的「你」是指谁？为何要向「你」表示谢意？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在网上搜寻及观看</a:t>
            </a:r>
            <a:r>
              <a:rPr lang="en-US" altLang="zh-TW" sz="2400" dirty="0"/>
              <a:t>《</a:t>
            </a:r>
            <a:r>
              <a:rPr lang="zh-TW" altLang="en-US" sz="2400" dirty="0"/>
              <a:t>无尽爱</a:t>
            </a:r>
            <a:r>
              <a:rPr lang="en-US" altLang="zh-TW" sz="2400" dirty="0"/>
              <a:t>》</a:t>
            </a:r>
            <a:r>
              <a:rPr lang="zh-TW" altLang="en-US" sz="2400" dirty="0"/>
              <a:t>的音乐录像，描述片中视障人士对导盲犬的态度，以及其改变的原因。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延伸活动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20760406" flipH="1">
            <a:off x="7291907" y="5619807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416" y="1247044"/>
            <a:ext cx="7886700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导盲犬如何在日常生活中帮助视障人士？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若在街上遇到导盲犬，我们应注意甚么？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除了导盲犬，动物还可扮演甚么角色，帮助社会及有需要人士？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从对导盲犬的照顾，我们应如何看待动物的生命？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延伸活动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814" y="4225145"/>
            <a:ext cx="2963162" cy="22253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t="29077"/>
          <a:stretch/>
        </p:blipFill>
        <p:spPr>
          <a:xfrm>
            <a:off x="6819512" y="4133853"/>
            <a:ext cx="1581293" cy="2407913"/>
          </a:xfrm>
          <a:prstGeom prst="rect">
            <a:avLst/>
          </a:prstGeom>
        </p:spPr>
      </p:pic>
      <p:sp>
        <p:nvSpPr>
          <p:cNvPr id="15" name="矩形圖說文字 14"/>
          <p:cNvSpPr/>
          <p:nvPr/>
        </p:nvSpPr>
        <p:spPr>
          <a:xfrm>
            <a:off x="4397829" y="4528457"/>
            <a:ext cx="2308830" cy="493248"/>
          </a:xfrm>
          <a:prstGeom prst="wedgeRectCallout">
            <a:avLst>
              <a:gd name="adj1" fmla="val 64730"/>
              <a:gd name="adj2" fmla="val -43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我正在接受训练！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46439" y="633363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19726" y="6244758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208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2148</Words>
  <Application>Microsoft Office PowerPoint</Application>
  <PresentationFormat>On-screen Show (4:3)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微軟正黑體</vt:lpstr>
      <vt:lpstr>Mingliu</vt:lpstr>
      <vt:lpstr>Arial</vt:lpstr>
      <vt:lpstr>Calibri</vt:lpstr>
      <vt:lpstr>Wingdings</vt:lpstr>
      <vt:lpstr>Office 佈景主題</vt:lpstr>
      <vt:lpstr>爱护动物．认识导盲犬</vt:lpstr>
      <vt:lpstr>课题　　：　爱护动物．认识导盲犬 学习阶段：　第一学习阶段（初小）</vt:lpstr>
      <vt:lpstr>认识导盲犬</vt:lpstr>
      <vt:lpstr>认识导盲犬</vt:lpstr>
      <vt:lpstr>电影《小Q》主题曲《无尽爱》的背景</vt:lpstr>
      <vt:lpstr>活动一：聆听及齐唱</vt:lpstr>
      <vt:lpstr>活动二：创作及评赏</vt:lpstr>
      <vt:lpstr>延伸活动</vt:lpstr>
      <vt:lpstr>延伸活动</vt:lpstr>
      <vt:lpstr>总结</vt:lpstr>
      <vt:lpstr>参考资料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147</cp:revision>
  <dcterms:created xsi:type="dcterms:W3CDTF">2021-07-20T09:53:18Z</dcterms:created>
  <dcterms:modified xsi:type="dcterms:W3CDTF">2026-01-23T08:39:09Z</dcterms:modified>
</cp:coreProperties>
</file>