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6" r:id="rId3"/>
  </p:sldMasterIdLst>
  <p:notesMasterIdLst>
    <p:notesMasterId r:id="rId14"/>
  </p:notesMasterIdLst>
  <p:sldIdLst>
    <p:sldId id="288" r:id="rId4"/>
    <p:sldId id="277" r:id="rId5"/>
    <p:sldId id="292" r:id="rId6"/>
    <p:sldId id="320" r:id="rId7"/>
    <p:sldId id="317" r:id="rId8"/>
    <p:sldId id="321" r:id="rId9"/>
    <p:sldId id="314" r:id="rId10"/>
    <p:sldId id="316" r:id="rId11"/>
    <p:sldId id="319" r:id="rId12"/>
    <p:sldId id="322" r:id="rId13"/>
  </p:sldIdLst>
  <p:sldSz cx="9144000" cy="6858000" type="screen4x3"/>
  <p:notesSz cx="7104063" cy="10234613"/>
  <p:embeddedFontLst>
    <p:embeddedFont>
      <p:font typeface="Aharoni" panose="02010803020104030203" pitchFamily="2" charset="-79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微軟正黑體" panose="020B0604030504040204" pitchFamily="34" charset="-120"/>
      <p:regular r:id="rId24"/>
      <p:bold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-ka NG" initials="KN" lastIdx="3" clrIdx="0">
    <p:extLst>
      <p:ext uri="{19B8F6BF-5375-455C-9EA6-DF929625EA0E}">
        <p15:presenceInfo xmlns:p15="http://schemas.microsoft.com/office/powerpoint/2012/main" userId="Ka-ka 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1" autoAdjust="0"/>
    <p:restoredTop sz="93973" autoAdjust="0"/>
  </p:normalViewPr>
  <p:slideViewPr>
    <p:cSldViewPr snapToGrid="0">
      <p:cViewPr varScale="1">
        <p:scale>
          <a:sx n="79" d="100"/>
          <a:sy n="79" d="100"/>
        </p:scale>
        <p:origin x="70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2DA1CF6-7EDB-486C-BA24-F79AFCF760E6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C7B85D4-E556-484A-879F-2D039354EB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242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85D4-E556-484A-879F-2D039354EB09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020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B85D4-E556-484A-879F-2D039354EB09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786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8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3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63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45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95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3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00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97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85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80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7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156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68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3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766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77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420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5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886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59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83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1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5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234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00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32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1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2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29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2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9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0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2026/1/23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425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2026/1/23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23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2026/1/23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EC27749D-E4B4-4A01-80A2-24C4A2F16697}"/>
              </a:ext>
            </a:extLst>
          </p:cNvPr>
          <p:cNvGrpSpPr/>
          <p:nvPr/>
        </p:nvGrpSpPr>
        <p:grpSpPr>
          <a:xfrm>
            <a:off x="762342" y="1921147"/>
            <a:ext cx="7588156" cy="2926080"/>
            <a:chOff x="948676" y="1549723"/>
            <a:chExt cx="7360933" cy="2926080"/>
          </a:xfrm>
        </p:grpSpPr>
        <p:sp>
          <p:nvSpPr>
            <p:cNvPr id="11" name="Horizontal Scroll 10">
              <a:extLst>
                <a:ext uri="{FF2B5EF4-FFF2-40B4-BE49-F238E27FC236}">
                  <a16:creationId xmlns:a16="http://schemas.microsoft.com/office/drawing/2014/main" id="{D1F5DC63-7BDA-4646-A230-14216E221BF7}"/>
                </a:ext>
              </a:extLst>
            </p:cNvPr>
            <p:cNvSpPr/>
            <p:nvPr/>
          </p:nvSpPr>
          <p:spPr>
            <a:xfrm>
              <a:off x="1312377" y="1896268"/>
              <a:ext cx="6735696" cy="2232991"/>
            </a:xfrm>
            <a:prstGeom prst="horizontalScroll">
              <a:avLst>
                <a:gd name="adj" fmla="val 113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15A7B8A5-71FA-BE44-9F7C-4E953A02CA2E}"/>
                </a:ext>
              </a:extLst>
            </p:cNvPr>
            <p:cNvSpPr txBox="1">
              <a:spLocks/>
            </p:cNvSpPr>
            <p:nvPr/>
          </p:nvSpPr>
          <p:spPr>
            <a:xfrm>
              <a:off x="948676" y="1549723"/>
              <a:ext cx="7360933" cy="2926080"/>
            </a:xfrm>
            <a:prstGeom prst="rect">
              <a:avLst/>
            </a:prstGeom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5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「歌」乐无穷（二）</a:t>
              </a:r>
              <a:endParaRPr lang="en-GB" altLang="zh-TW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E02ED1AC-D28C-41D1-A5D8-66BF9DD8689E}"/>
              </a:ext>
            </a:extLst>
          </p:cNvPr>
          <p:cNvSpPr txBox="1">
            <a:spLocks/>
          </p:cNvSpPr>
          <p:nvPr/>
        </p:nvSpPr>
        <p:spPr>
          <a:xfrm>
            <a:off x="1188572" y="712618"/>
            <a:ext cx="6735696" cy="12085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音乐科学与教材料</a:t>
            </a:r>
            <a:endParaRPr lang="en-US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第一学习阶段适用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510FE6A-FC2E-ED4F-AB90-9394F80DE496}"/>
              </a:ext>
            </a:extLst>
          </p:cNvPr>
          <p:cNvSpPr txBox="1">
            <a:spLocks/>
          </p:cNvSpPr>
          <p:nvPr/>
        </p:nvSpPr>
        <p:spPr>
          <a:xfrm>
            <a:off x="1188572" y="5906278"/>
            <a:ext cx="6735696" cy="65902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1800" b="1" cap="all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1800" b="1" cap="all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445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1" y="351062"/>
            <a:ext cx="7406640" cy="127713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Sequence 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5761" y="1688068"/>
            <a:ext cx="4552949" cy="2561033"/>
          </a:xfrm>
          <a:prstGeom prst="rect">
            <a:avLst/>
          </a:prstGeom>
        </p:spPr>
      </p:pic>
      <p:sp>
        <p:nvSpPr>
          <p:cNvPr id="5" name="動作按鈕: 起點 4">
            <a:hlinkClick r:id="" action="ppaction://hlinkshowjump?jump=lastslideviewed" highlightClick="1"/>
          </p:cNvPr>
          <p:cNvSpPr/>
          <p:nvPr/>
        </p:nvSpPr>
        <p:spPr>
          <a:xfrm>
            <a:off x="6550090" y="6095999"/>
            <a:ext cx="317241" cy="43970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867332" y="6096000"/>
            <a:ext cx="18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返回活动（一）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22178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93376"/>
            <a:ext cx="7886700" cy="87351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课题　　：　「歌」乐无穷（二）</a:t>
            </a:r>
            <a:br>
              <a:rPr lang="en-US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学习阶段：　第一学习阶段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（小学）</a:t>
            </a:r>
            <a:endParaRPr lang="zh-TW" altLang="en-US" sz="2400" b="1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321030"/>
            <a:ext cx="7886700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音乐科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07242"/>
              </p:ext>
            </p:extLst>
          </p:nvPr>
        </p:nvGraphicFramePr>
        <p:xfrm>
          <a:off x="628650" y="1629476"/>
          <a:ext cx="7920000" cy="3967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26384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建议学习活动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认识电影歌曲如何运用音乐元素营造气氛，以及相关片段传递的正面信息</a:t>
                      </a:r>
                      <a:endParaRPr lang="en-GB" altLang="zh-TW" sz="2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试唱歌曲，并奏出不同的节奏型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59784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拟发展的态度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歌词所表达的正面信息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313522"/>
                  </a:ext>
                </a:extLst>
              </a:tr>
              <a:tr h="14722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拟发展的技能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创造力</a:t>
                      </a:r>
                      <a:endParaRPr lang="en-GB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聆听及歌唱技巧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即兴技巧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协作能力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  <a:tr h="6332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拟发展的知识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音乐元素，例如拍子、力度、音色等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99041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628651" y="5721046"/>
            <a:ext cx="79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本学与教材料基于电影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冰雪奇缘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的歌曲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内心不变样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而设计。教师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同学亦可从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附录：其他参考曲目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选择歌曲，调适和弹性运用本</a:t>
            </a:r>
            <a:r>
              <a:rPr lang="zh-TW" altLang="en-US" sz="1600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学与教材料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的步骤。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213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9020-E597-6A48-896A-3B707318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37" y="960652"/>
            <a:ext cx="7676061" cy="5172778"/>
          </a:xfrm>
        </p:spPr>
        <p:txBody>
          <a:bodyPr>
            <a:noAutofit/>
          </a:bodyPr>
          <a:lstStyle/>
          <a:p>
            <a:pPr marL="491490" indent="-457200">
              <a:lnSpc>
                <a:spcPct val="17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你有看过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冰雪奇缘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这出电影吗？</a:t>
            </a:r>
            <a:br>
              <a:rPr lang="en-GB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如有，与同学或家人分享你最深刻的电影情节。</a:t>
            </a:r>
            <a:b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如没有，可到网上搜寻相关资料。</a:t>
            </a:r>
            <a:endParaRPr lang="en-GB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电影中，小白与安娜和爱莎是好朋友，一起面对困难和挑战，互相帮忙。若你朋友遇到困难，你会怎样？与老师和家人分享你的想法。</a:t>
            </a:r>
            <a:endParaRPr lang="en-GB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AutoNum type="arabicPeriod" startAt="3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搜寻和聆听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冰雪奇缘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中的歌曲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内心不变样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可到音乐串流平台，例如 </a:t>
            </a:r>
            <a:r>
              <a:rPr lang="en-HK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YouTube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HK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Spotify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搜寻及聆听有关歌曲。 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GB" altLang="zh-TW" sz="160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37" y="301591"/>
            <a:ext cx="7406640" cy="961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课前准备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23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活动一：掌握基本拍和拍子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2894-9BE6-974E-9038-1D4CBDF4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65" y="1257578"/>
            <a:ext cx="8171424" cy="4623059"/>
          </a:xfrm>
        </p:spPr>
        <p:txBody>
          <a:bodyPr>
            <a:noAutofit/>
          </a:bodyPr>
          <a:lstStyle/>
          <a:p>
            <a:pPr marL="34290" lvl="0" indent="0">
              <a:buClr>
                <a:prstClr val="black"/>
              </a:buClr>
              <a:buSzPct val="100000"/>
              <a:buNone/>
            </a:pPr>
            <a: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3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聆听录音</a:t>
            </a:r>
            <a:r>
              <a:rPr lang="zh-TW" altLang="en-US" sz="14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（点击 </a:t>
            </a:r>
            <a:r>
              <a:rPr lang="zh-TW" altLang="en-US" sz="1400" i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</a:t>
            </a:r>
            <a:r>
              <a:rPr lang="zh-TW" altLang="en-US" sz="14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r>
              <a:rPr lang="zh-TW" altLang="en-US" sz="23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，并跟着唱             。</a:t>
            </a:r>
            <a:endParaRPr lang="en-US" altLang="zh-TW" sz="23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buClr>
                <a:schemeClr val="tx1"/>
              </a:buClr>
              <a:buSzPct val="100000"/>
              <a:buAutoNum type="arabicPeriod"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聆听歌曲</a:t>
            </a:r>
            <a: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6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安娜和小白合唱部分）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。你听到伴奏的钢琴重复弹奏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b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        　  吗？试一边听，一边在心里跟着唱               。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zh-TW" altLang="en-US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［提示：                   是这歌曲的基本拍。］　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buClr>
                <a:schemeClr val="tx1"/>
              </a:buClr>
              <a:buSzPct val="100000"/>
              <a:buFont typeface="+mj-lt"/>
              <a:buAutoNum type="arabicPeriod" startAt="4"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6362623" y="3262200"/>
            <a:ext cx="1575231" cy="613813"/>
            <a:chOff x="1176531" y="4916767"/>
            <a:chExt cx="1726504" cy="688924"/>
          </a:xfrm>
        </p:grpSpPr>
        <p:sp>
          <p:nvSpPr>
            <p:cNvPr id="36" name="矩形 35"/>
            <p:cNvSpPr/>
            <p:nvPr/>
          </p:nvSpPr>
          <p:spPr>
            <a:xfrm>
              <a:off x="1176531" y="5185814"/>
              <a:ext cx="1726504" cy="419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d  t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r>
                <a:rPr lang="en-US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l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,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s</a:t>
              </a:r>
              <a:r>
                <a:rPr lang="he-IL" altLang="zh-TW" b="1" i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endParaRPr lang="zh-HK" altLang="en-US" dirty="0"/>
            </a:p>
          </p:txBody>
        </p:sp>
        <p:grpSp>
          <p:nvGrpSpPr>
            <p:cNvPr id="37" name="群組 36"/>
            <p:cNvGrpSpPr/>
            <p:nvPr/>
          </p:nvGrpSpPr>
          <p:grpSpPr>
            <a:xfrm>
              <a:off x="1520889" y="4916767"/>
              <a:ext cx="955882" cy="302156"/>
              <a:chOff x="1062134" y="2123804"/>
              <a:chExt cx="955882" cy="302156"/>
            </a:xfrm>
          </p:grpSpPr>
          <p:pic>
            <p:nvPicPr>
              <p:cNvPr id="38" name="圖片 37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圖片 38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圖片 39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圖片 40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" name="群組 7"/>
          <p:cNvGrpSpPr/>
          <p:nvPr/>
        </p:nvGrpSpPr>
        <p:grpSpPr>
          <a:xfrm>
            <a:off x="4598377" y="1257578"/>
            <a:ext cx="1687967" cy="613813"/>
            <a:chOff x="4598377" y="1257578"/>
            <a:chExt cx="1687967" cy="613813"/>
          </a:xfrm>
        </p:grpSpPr>
        <p:sp>
          <p:nvSpPr>
            <p:cNvPr id="43" name="矩形 42"/>
            <p:cNvSpPr/>
            <p:nvPr/>
          </p:nvSpPr>
          <p:spPr>
            <a:xfrm>
              <a:off x="4598377" y="1497292"/>
              <a:ext cx="1687967" cy="374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d  t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r>
                <a:rPr lang="en-US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l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,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s</a:t>
              </a:r>
              <a:r>
                <a:rPr lang="he-IL" altLang="zh-TW" b="1" i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endParaRPr lang="zh-HK" altLang="en-US" dirty="0"/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4935049" y="1257578"/>
              <a:ext cx="934546" cy="269213"/>
              <a:chOff x="1062134" y="2123804"/>
              <a:chExt cx="955882" cy="302156"/>
            </a:xfrm>
          </p:grpSpPr>
          <p:pic>
            <p:nvPicPr>
              <p:cNvPr id="45" name="圖片 44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圖片 45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圖片 46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圖片 47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4F80883-CD6A-4BFE-8415-351607D05FD4}"/>
              </a:ext>
            </a:extLst>
          </p:cNvPr>
          <p:cNvGrpSpPr/>
          <p:nvPr/>
        </p:nvGrpSpPr>
        <p:grpSpPr>
          <a:xfrm>
            <a:off x="512665" y="3262200"/>
            <a:ext cx="1687967" cy="613813"/>
            <a:chOff x="1176531" y="4916767"/>
            <a:chExt cx="1726504" cy="68892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D7767C5-F9A6-4712-AECE-091BDE5D0552}"/>
                </a:ext>
              </a:extLst>
            </p:cNvPr>
            <p:cNvSpPr/>
            <p:nvPr/>
          </p:nvSpPr>
          <p:spPr>
            <a:xfrm>
              <a:off x="1176531" y="5185814"/>
              <a:ext cx="1726504" cy="419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d  t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r>
                <a:rPr lang="en-US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l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,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s</a:t>
              </a:r>
              <a:r>
                <a:rPr lang="he-IL" altLang="zh-TW" b="1" i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endParaRPr lang="zh-HK" altLang="en-US" dirty="0"/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60601359-0BDD-4C07-807E-C60249258E22}"/>
                </a:ext>
              </a:extLst>
            </p:cNvPr>
            <p:cNvGrpSpPr/>
            <p:nvPr/>
          </p:nvGrpSpPr>
          <p:grpSpPr>
            <a:xfrm>
              <a:off x="1520889" y="4916767"/>
              <a:ext cx="955882" cy="302156"/>
              <a:chOff x="1062134" y="2123804"/>
              <a:chExt cx="955882" cy="302156"/>
            </a:xfrm>
          </p:grpSpPr>
          <p:pic>
            <p:nvPicPr>
              <p:cNvPr id="23" name="圖片 22" descr="N_LMWS2AM3-ai10_01">
                <a:extLst>
                  <a:ext uri="{FF2B5EF4-FFF2-40B4-BE49-F238E27FC236}">
                    <a16:creationId xmlns:a16="http://schemas.microsoft.com/office/drawing/2014/main" id="{003975EA-BE46-4FB7-9515-334740AB73F0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圖片 23" descr="N_LMWS2AM3-ai10_01">
                <a:extLst>
                  <a:ext uri="{FF2B5EF4-FFF2-40B4-BE49-F238E27FC236}">
                    <a16:creationId xmlns:a16="http://schemas.microsoft.com/office/drawing/2014/main" id="{07AA2F0B-93BA-4790-A491-67C994B1CC91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圖片 24" descr="N_LMWS2AM3-ai10_01">
                <a:extLst>
                  <a:ext uri="{FF2B5EF4-FFF2-40B4-BE49-F238E27FC236}">
                    <a16:creationId xmlns:a16="http://schemas.microsoft.com/office/drawing/2014/main" id="{10FBF115-E761-4DAE-A849-D559ED460192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圖片 25" descr="N_LMWS2AM3-ai10_01">
                <a:extLst>
                  <a:ext uri="{FF2B5EF4-FFF2-40B4-BE49-F238E27FC236}">
                    <a16:creationId xmlns:a16="http://schemas.microsoft.com/office/drawing/2014/main" id="{7EDF82A3-3F02-422D-BB5B-69D9FFC4AD0D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" name="動作按鈕: 下一項 5">
            <a:hlinkClick r:id="" action="ppaction://hlinkshowjump?jump=lastslide" highlightClick="1"/>
          </p:cNvPr>
          <p:cNvSpPr/>
          <p:nvPr/>
        </p:nvSpPr>
        <p:spPr>
          <a:xfrm>
            <a:off x="2736281" y="1312312"/>
            <a:ext cx="325120" cy="355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756230" y="4111860"/>
            <a:ext cx="1183873" cy="712068"/>
            <a:chOff x="1756230" y="4111860"/>
            <a:chExt cx="1183873" cy="712068"/>
          </a:xfrm>
        </p:grpSpPr>
        <p:grpSp>
          <p:nvGrpSpPr>
            <p:cNvPr id="29" name="群組 28"/>
            <p:cNvGrpSpPr/>
            <p:nvPr/>
          </p:nvGrpSpPr>
          <p:grpSpPr>
            <a:xfrm>
              <a:off x="2005557" y="4261056"/>
              <a:ext cx="934546" cy="269213"/>
              <a:chOff x="1062134" y="2123804"/>
              <a:chExt cx="955882" cy="302156"/>
            </a:xfrm>
          </p:grpSpPr>
          <p:pic>
            <p:nvPicPr>
              <p:cNvPr id="30" name="圖片 29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圖片 30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圖片 31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圖片 32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/>
            <a:srcRect r="91147"/>
            <a:stretch/>
          </p:blipFill>
          <p:spPr>
            <a:xfrm>
              <a:off x="1756230" y="4111860"/>
              <a:ext cx="388504" cy="712068"/>
            </a:xfrm>
            <a:prstGeom prst="rect">
              <a:avLst/>
            </a:prstGeom>
          </p:spPr>
        </p:pic>
      </p:grpSp>
      <p:cxnSp>
        <p:nvCxnSpPr>
          <p:cNvPr id="12" name="直線接點 11"/>
          <p:cNvCxnSpPr/>
          <p:nvPr/>
        </p:nvCxnSpPr>
        <p:spPr>
          <a:xfrm flipH="1">
            <a:off x="2997676" y="4205275"/>
            <a:ext cx="0" cy="339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3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697" y="1419771"/>
            <a:ext cx="7939090" cy="4642701"/>
          </a:xfrm>
        </p:spPr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歌曲中，你感觉到             有强弱的规律吗？你会怎样描              </a:t>
            </a:r>
            <a:b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述这个规律？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［提示：包含四拍，第一拍的力度最强。］　</a:t>
            </a:r>
            <a:endParaRPr lang="en-US" altLang="zh-TW" sz="2400" b="1" kern="100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你可知道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内心不变样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是甚么拍子？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b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［提示： 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拍子］</a:t>
            </a:r>
            <a:endParaRPr lang="en-US" altLang="zh-TW" sz="2400" b="1" kern="100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3337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活动一：掌握基本拍和拍子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73" y="1503746"/>
            <a:ext cx="1579001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6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活动二：歌唱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内心不变样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3021" y="1588060"/>
            <a:ext cx="6634064" cy="31188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" defTabSz="6858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</a:pP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歌唱</a:t>
            </a:r>
            <a:r>
              <a:rPr lang="en-US" altLang="zh-TW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内心不变样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，并拍出基本拍。</a:t>
            </a:r>
            <a:endParaRPr lang="en-US" altLang="zh-TW" sz="2400" b="1" kern="1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defTabSz="6858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</a:pP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除拍手外，你还想到用甚么方法奏出基本拍？</a:t>
            </a:r>
            <a:endParaRPr lang="en-US" altLang="zh-TW" sz="2400" b="1" kern="1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defTabSz="6858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</a:pP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可尝试创作律动，及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或采用不同媒介发出声响，例如文具、课室常用的敲击乐器等奏出基本拍。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7" name="橢圓形圖說文字 6"/>
          <p:cNvSpPr/>
          <p:nvPr/>
        </p:nvSpPr>
        <p:spPr>
          <a:xfrm>
            <a:off x="5812970" y="4314978"/>
            <a:ext cx="2425960" cy="14326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留意第一拍的力度最强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29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4356" y="856361"/>
            <a:ext cx="7868887" cy="4038600"/>
          </a:xfrm>
        </p:spPr>
        <p:txBody>
          <a:bodyPr>
            <a:noAutofit/>
          </a:bodyPr>
          <a:lstStyle/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试以不同节奏型组织频现句，用于伴奏歌曲。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</a:p>
          <a:p>
            <a:pPr marL="34290" indent="0">
              <a:lnSpc>
                <a:spcPct val="250000"/>
              </a:lnSpc>
              <a:spcBef>
                <a:spcPts val="2400"/>
              </a:spcBef>
              <a:buClr>
                <a:schemeClr val="tx1"/>
              </a:buClr>
              <a:buSzPct val="100000"/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</a:p>
          <a:p>
            <a:pPr marL="34290" indent="0">
              <a:lnSpc>
                <a:spcPct val="250000"/>
              </a:lnSpc>
              <a:spcBef>
                <a:spcPts val="2400"/>
              </a:spcBef>
              <a:buClr>
                <a:schemeClr val="tx1"/>
              </a:buClr>
              <a:buSzPct val="100000"/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</a:p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250000"/>
              </a:lnSpc>
              <a:buClr>
                <a:schemeClr val="tx1"/>
              </a:buClr>
              <a:buSzPct val="100000"/>
              <a:buAutoNum type="arabicPeriod" startAt="2"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endParaRPr lang="en-GB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HK" dirty="0"/>
              <a:t>1</a:t>
            </a:r>
            <a:endParaRPr lang="zh-HK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208422" y="1920977"/>
            <a:ext cx="7135454" cy="1158692"/>
            <a:chOff x="866066" y="3743416"/>
            <a:chExt cx="7115710" cy="126362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393" y="3818152"/>
              <a:ext cx="304826" cy="646232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5581" y="3812826"/>
              <a:ext cx="304826" cy="646232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3582" y="3812826"/>
              <a:ext cx="304826" cy="646233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7656" y="3788068"/>
              <a:ext cx="304826" cy="64623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3263" y="3743416"/>
              <a:ext cx="198513" cy="781034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066" y="3938994"/>
              <a:ext cx="243752" cy="609381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1609058" y="4483816"/>
              <a:ext cx="5717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222070" y="4109829"/>
            <a:ext cx="7121805" cy="818291"/>
            <a:chOff x="889992" y="4823796"/>
            <a:chExt cx="7038179" cy="818291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992" y="5014792"/>
              <a:ext cx="238251" cy="595628"/>
            </a:xfrm>
            <a:prstGeom prst="rect">
              <a:avLst/>
            </a:prstGeom>
          </p:spPr>
        </p:pic>
        <p:cxnSp>
          <p:nvCxnSpPr>
            <p:cNvPr id="24" name="直線接點 23"/>
            <p:cNvCxnSpPr/>
            <p:nvPr/>
          </p:nvCxnSpPr>
          <p:spPr>
            <a:xfrm>
              <a:off x="4689632" y="5439601"/>
              <a:ext cx="10682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3173647" y="5439601"/>
              <a:ext cx="96119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1617859" y="5470028"/>
              <a:ext cx="100983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7900" y="4823796"/>
              <a:ext cx="304826" cy="64623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2934" y="4873941"/>
              <a:ext cx="195237" cy="768146"/>
            </a:xfrm>
            <a:prstGeom prst="rect">
              <a:avLst/>
            </a:prstGeom>
          </p:spPr>
        </p:pic>
      </p:grpSp>
      <p:grpSp>
        <p:nvGrpSpPr>
          <p:cNvPr id="39" name="群組 38"/>
          <p:cNvGrpSpPr/>
          <p:nvPr/>
        </p:nvGrpSpPr>
        <p:grpSpPr>
          <a:xfrm>
            <a:off x="1215570" y="3008967"/>
            <a:ext cx="7128305" cy="800562"/>
            <a:chOff x="882156" y="3730464"/>
            <a:chExt cx="7052257" cy="80056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393" y="3818152"/>
              <a:ext cx="304826" cy="64623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5581" y="3812826"/>
              <a:ext cx="304826" cy="64623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2756" y="3788068"/>
              <a:ext cx="304826" cy="646232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2170" y="3730464"/>
              <a:ext cx="192243" cy="756364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156" y="3931537"/>
              <a:ext cx="239795" cy="599489"/>
            </a:xfrm>
            <a:prstGeom prst="rect">
              <a:avLst/>
            </a:prstGeom>
          </p:spPr>
        </p:pic>
        <p:cxnSp>
          <p:nvCxnSpPr>
            <p:cNvPr id="37" name="直線接點 36"/>
            <p:cNvCxnSpPr/>
            <p:nvPr/>
          </p:nvCxnSpPr>
          <p:spPr>
            <a:xfrm>
              <a:off x="4655081" y="4434300"/>
              <a:ext cx="10682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圖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555" y="5037460"/>
            <a:ext cx="6038331" cy="1335574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活动三：伴奏歌曲</a:t>
            </a:r>
          </a:p>
        </p:txBody>
      </p:sp>
    </p:spTree>
    <p:extLst>
      <p:ext uri="{BB962C8B-B14F-4D97-AF65-F5344CB8AC3E}">
        <p14:creationId xmlns:p14="http://schemas.microsoft.com/office/powerpoint/2010/main" val="249511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1C7270CF-D83C-444B-92BE-41051B635031}"/>
              </a:ext>
            </a:extLst>
          </p:cNvPr>
          <p:cNvSpPr txBox="1">
            <a:spLocks/>
          </p:cNvSpPr>
          <p:nvPr/>
        </p:nvSpPr>
        <p:spPr>
          <a:xfrm>
            <a:off x="884084" y="1661615"/>
            <a:ext cx="761823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06388">
              <a:lnSpc>
                <a:spcPct val="150000"/>
              </a:lnSpc>
              <a:spcBef>
                <a:spcPts val="2400"/>
              </a:spcBef>
            </a:pP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这歌曲的气氛是怎样？能带给你轻松和愉快的感觉吗？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1313" indent="-306388">
              <a:lnSpc>
                <a:spcPct val="150000"/>
              </a:lnSpc>
              <a:spcBef>
                <a:spcPts val="2400"/>
              </a:spcBef>
            </a:pP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试讨论歌曲中的节奏、旋律和力度等，如何带给你这些感觉？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1313" indent="-306388">
              <a:lnSpc>
                <a:spcPct val="150000"/>
              </a:lnSpc>
              <a:spcBef>
                <a:spcPts val="2400"/>
              </a:spcBef>
            </a:pP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哪些歌词包含与朋友互相支持、互相鼓励的意思？</a:t>
            </a:r>
          </a:p>
          <a:p>
            <a:pPr marL="34290" indent="0">
              <a:lnSpc>
                <a:spcPct val="150000"/>
              </a:lnSpc>
              <a:spcBef>
                <a:spcPts val="2400"/>
              </a:spcBef>
              <a:buNone/>
            </a:pPr>
            <a:endParaRPr lang="zh-HK" altLang="en-US" sz="23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37" y="301591"/>
            <a:ext cx="7406640" cy="961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延伸问题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75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45441"/>
              </p:ext>
            </p:extLst>
          </p:nvPr>
        </p:nvGraphicFramePr>
        <p:xfrm>
          <a:off x="628650" y="1345862"/>
          <a:ext cx="8028239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79320792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4197093543"/>
                    </a:ext>
                  </a:extLst>
                </a:gridCol>
                <a:gridCol w="2027489">
                  <a:extLst>
                    <a:ext uri="{9D8B030D-6E8A-4147-A177-3AD203B41FA5}">
                      <a16:colId xmlns:a16="http://schemas.microsoft.com/office/drawing/2014/main" val="1648765380"/>
                    </a:ext>
                  </a:extLst>
                </a:gridCol>
              </a:tblGrid>
              <a:tr h="20455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电影主题曲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1796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歌曲名称</a:t>
                      </a:r>
                      <a:endParaRPr lang="en-US" altLang="zh-TW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HK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歌曲的中文版本同时适用</a:t>
                      </a: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HK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7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原唱</a:t>
                      </a:r>
                      <a:endParaRPr lang="zh-HK" altLang="en-US" sz="17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电影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00149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Over The Rainbow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Judy Garland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Wizard Of Oz 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绿野仙踪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(1939)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5567718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When You Wish Upon a Star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Cliff Edwards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Pinocchio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木偶奇遇</a:t>
                      </a: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记</a:t>
                      </a:r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(1940)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967161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My Favorite Things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Julie Andrews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Sound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of Music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仙乐飘飘处处闻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(1965)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129020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Circle of Life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Carmen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Twillie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狮子王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464105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Hakuna</a:t>
                      </a: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Matata</a:t>
                      </a:r>
                      <a:endParaRPr lang="en-US" altLang="zh-HK" sz="14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Jimmy Cliff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狮子王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834788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You’ve Got a Friend In 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Randy Newman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Toy Story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反斗奇兵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(1995)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71359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We’re All</a:t>
                      </a:r>
                      <a:r>
                        <a:rPr lang="en-US" altLang="zh-HK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in this Together</a:t>
                      </a:r>
                      <a:endParaRPr lang="en-US" altLang="zh-HK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altLang="zh-HK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School Musical Cast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 School Musical</a:t>
                      </a:r>
                    </a:p>
                    <a:p>
                      <a:pPr algn="ctr"/>
                      <a:r>
                        <a:rPr lang="zh-HK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歌舞青春 </a:t>
                      </a:r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(2006)</a:t>
                      </a:r>
                      <a:endParaRPr lang="zh-HK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3819734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 see the Light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Mandy Moore &amp; Zachary Levi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Tangled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魔发奇缘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176220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Some Things Never Change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Josh Gad, Kristen Bell,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Idina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Menzel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Jonathan Groff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Frozen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冰雪奇缘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36621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 txBox="1">
            <a:spLocks/>
          </p:cNvSpPr>
          <p:nvPr/>
        </p:nvSpPr>
        <p:spPr>
          <a:xfrm>
            <a:off x="859237" y="301591"/>
            <a:ext cx="7406640" cy="961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附录：其他参考曲目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4984589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自訂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FE2A7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基礎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2_基礎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4504</TotalTime>
  <Words>939</Words>
  <Application>Microsoft Office PowerPoint</Application>
  <PresentationFormat>On-screen Show (4:3)</PresentationFormat>
  <Paragraphs>108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Corbel</vt:lpstr>
      <vt:lpstr>Arial</vt:lpstr>
      <vt:lpstr>Calibri</vt:lpstr>
      <vt:lpstr>微軟正黑體</vt:lpstr>
      <vt:lpstr>基礎</vt:lpstr>
      <vt:lpstr>1_基礎</vt:lpstr>
      <vt:lpstr>2_基礎</vt:lpstr>
      <vt:lpstr>PowerPoint Presentation</vt:lpstr>
      <vt:lpstr>课题　　：　「歌」乐无穷（二） 学习阶段：　第一学习阶段*（小学）</vt:lpstr>
      <vt:lpstr>课前准备</vt:lpstr>
      <vt:lpstr>活动一：掌握基本拍和拍子</vt:lpstr>
      <vt:lpstr>活动一：掌握基本拍和拍子</vt:lpstr>
      <vt:lpstr>活动二：歌唱《内心不变样》</vt:lpstr>
      <vt:lpstr>活动三：伴奏歌曲</vt:lpstr>
      <vt:lpstr>延伸问题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參考網頁</dc:title>
  <dc:creator>LEUNG, Yau-cheung Tommy</dc:creator>
  <cp:lastModifiedBy>edbuser</cp:lastModifiedBy>
  <cp:revision>406</cp:revision>
  <dcterms:created xsi:type="dcterms:W3CDTF">2020-02-07T02:00:27Z</dcterms:created>
  <dcterms:modified xsi:type="dcterms:W3CDTF">2026-01-23T08:27:14Z</dcterms:modified>
</cp:coreProperties>
</file>