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288" r:id="rId4"/>
    <p:sldId id="277" r:id="rId5"/>
    <p:sldId id="329" r:id="rId6"/>
    <p:sldId id="314" r:id="rId7"/>
    <p:sldId id="326" r:id="rId8"/>
    <p:sldId id="332" r:id="rId9"/>
    <p:sldId id="319" r:id="rId10"/>
    <p:sldId id="318" r:id="rId11"/>
    <p:sldId id="327" r:id="rId12"/>
    <p:sldId id="333" r:id="rId13"/>
    <p:sldId id="330" r:id="rId14"/>
    <p:sldId id="32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C5C5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8" autoAdjust="0"/>
    <p:restoredTop sz="93973" autoAdjust="0"/>
  </p:normalViewPr>
  <p:slideViewPr>
    <p:cSldViewPr snapToGrid="0">
      <p:cViewPr varScale="1">
        <p:scale>
          <a:sx n="84" d="100"/>
          <a:sy n="84" d="100"/>
        </p:scale>
        <p:origin x="780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28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0635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6634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145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6959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339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1002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977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4858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9809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072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8156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0685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8531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8766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277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04207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9582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68862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35927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3832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017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250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32341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4002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93258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119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7222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76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7295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225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495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909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A3450479-DDB5-40C6-A720-C5D93CED23C5}" type="datetimeFigureOut">
              <a:rPr lang="zh-TW" altLang="en-US" smtClean="0"/>
              <a:pPr/>
              <a:t>2026/1/23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A1DC644F-4B87-4514-B8EC-9ABA8507F4E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425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A3450479-DDB5-40C6-A720-C5D93CED23C5}" type="datetimeFigureOut">
              <a:rPr lang="zh-TW" altLang="en-US" smtClean="0"/>
              <a:pPr/>
              <a:t>2026/1/23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A1DC644F-4B87-4514-B8EC-9ABA8507F4E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237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A3450479-DDB5-40C6-A720-C5D93CED23C5}" type="datetimeFigureOut">
              <a:rPr lang="zh-TW" altLang="en-US" smtClean="0"/>
              <a:pPr/>
              <a:t>2026/1/23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A1DC644F-4B87-4514-B8EC-9ABA8507F4E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21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xploringafrica.matrix.msu.edu/module-thirteen-activity-two/" TargetMode="External"/><Relationship Id="rId2" Type="http://schemas.openxmlformats.org/officeDocument/2006/relationships/hyperlink" Target="https://www.bbc.co.uk/bitesize/guides/zhsny4j/revision/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lkways.si.edu/west-african-song-chants-childrens-ghana/music/tools-for-teaching/smithsonian" TargetMode="External"/><Relationship Id="rId4" Type="http://schemas.openxmlformats.org/officeDocument/2006/relationships/hyperlink" Target="https://exploringafrica.matrix.msu.edu/module-thirteen-activity-thre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4.tiff"/><Relationship Id="rId18" Type="http://schemas.openxmlformats.org/officeDocument/2006/relationships/image" Target="../media/image9.jpeg"/><Relationship Id="rId3" Type="http://schemas.microsoft.com/office/2007/relationships/media" Target="../media/media2.mp3"/><Relationship Id="rId7" Type="http://schemas.microsoft.com/office/2007/relationships/media" Target="../media/media4.wav"/><Relationship Id="rId12" Type="http://schemas.openxmlformats.org/officeDocument/2006/relationships/image" Target="../media/image3.tiff"/><Relationship Id="rId17" Type="http://schemas.openxmlformats.org/officeDocument/2006/relationships/image" Target="../media/image8.jpeg"/><Relationship Id="rId2" Type="http://schemas.openxmlformats.org/officeDocument/2006/relationships/audio" Target="../media/media1.mp3"/><Relationship Id="rId16" Type="http://schemas.openxmlformats.org/officeDocument/2006/relationships/image" Target="../media/image7.jpe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jpeg"/><Relationship Id="rId5" Type="http://schemas.microsoft.com/office/2007/relationships/media" Target="../media/media3.mp3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1.png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2.jpeg"/><Relationship Id="rId5" Type="http://schemas.openxmlformats.org/officeDocument/2006/relationships/image" Target="../media/image17.jpeg"/><Relationship Id="rId10" Type="http://schemas.openxmlformats.org/officeDocument/2006/relationships/image" Target="../media/image4.tiff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>
            <a:extLst>
              <a:ext uri="{FF2B5EF4-FFF2-40B4-BE49-F238E27FC236}">
                <a16:creationId xmlns:a16="http://schemas.microsoft.com/office/drawing/2014/main" id="{EC27749D-E4B4-4A01-80A2-24C4A2F16697}"/>
              </a:ext>
            </a:extLst>
          </p:cNvPr>
          <p:cNvGrpSpPr/>
          <p:nvPr/>
        </p:nvGrpSpPr>
        <p:grpSpPr>
          <a:xfrm>
            <a:off x="1174774" y="1445890"/>
            <a:ext cx="7475220" cy="2926080"/>
            <a:chOff x="834390" y="1099345"/>
            <a:chExt cx="7475220" cy="2926080"/>
          </a:xfrm>
        </p:grpSpPr>
        <p:sp>
          <p:nvSpPr>
            <p:cNvPr id="11" name="Horizontal Scroll 10">
              <a:extLst>
                <a:ext uri="{FF2B5EF4-FFF2-40B4-BE49-F238E27FC236}">
                  <a16:creationId xmlns:a16="http://schemas.microsoft.com/office/drawing/2014/main" id="{D1F5DC63-7BDA-4646-A230-14216E221BF7}"/>
                </a:ext>
              </a:extLst>
            </p:cNvPr>
            <p:cNvSpPr/>
            <p:nvPr/>
          </p:nvSpPr>
          <p:spPr>
            <a:xfrm>
              <a:off x="1413767" y="1445890"/>
              <a:ext cx="6210187" cy="2232991"/>
            </a:xfrm>
            <a:prstGeom prst="horizontalScroll">
              <a:avLst>
                <a:gd name="adj" fmla="val 113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itle 1">
              <a:extLst>
                <a:ext uri="{FF2B5EF4-FFF2-40B4-BE49-F238E27FC236}">
                  <a16:creationId xmlns:a16="http://schemas.microsoft.com/office/drawing/2014/main" id="{15A7B8A5-71FA-BE44-9F7C-4E953A02CA2E}"/>
                </a:ext>
              </a:extLst>
            </p:cNvPr>
            <p:cNvSpPr txBox="1">
              <a:spLocks/>
            </p:cNvSpPr>
            <p:nvPr/>
          </p:nvSpPr>
          <p:spPr>
            <a:xfrm>
              <a:off x="834390" y="1099345"/>
              <a:ext cx="7475220" cy="2926080"/>
            </a:xfrm>
            <a:prstGeom prst="rect">
              <a:avLst/>
            </a:prstGeom>
          </p:spPr>
          <p:txBody>
            <a:bodyPr anchor="ctr"/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zh-TW" altLang="en-US" sz="54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「歌」乐无穷（二）</a:t>
              </a:r>
              <a:endParaRPr lang="en-GB" altLang="zh-TW" sz="5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" name="Subtitle 2">
            <a:extLst>
              <a:ext uri="{FF2B5EF4-FFF2-40B4-BE49-F238E27FC236}">
                <a16:creationId xmlns:a16="http://schemas.microsoft.com/office/drawing/2014/main" id="{E02ED1AC-D28C-41D1-A5D8-66BF9DD8689E}"/>
              </a:ext>
            </a:extLst>
          </p:cNvPr>
          <p:cNvSpPr txBox="1">
            <a:spLocks/>
          </p:cNvSpPr>
          <p:nvPr/>
        </p:nvSpPr>
        <p:spPr>
          <a:xfrm>
            <a:off x="1174774" y="416127"/>
            <a:ext cx="6735696" cy="2059527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 algn="ctr">
              <a:lnSpc>
                <a:spcPct val="85000"/>
              </a:lnSpc>
              <a:spcBef>
                <a:spcPct val="0"/>
              </a:spcBef>
              <a:buNone/>
            </a:pPr>
            <a:r>
              <a:rPr lang="zh-TW" altLang="en-US" sz="2400" b="1" cap="all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音乐科学与教材料</a:t>
            </a:r>
            <a:endParaRPr lang="en-US" altLang="zh-TW" sz="2400" b="1" cap="all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" indent="0" algn="ctr">
              <a:lnSpc>
                <a:spcPct val="85000"/>
              </a:lnSpc>
              <a:spcBef>
                <a:spcPct val="0"/>
              </a:spcBef>
              <a:buNone/>
            </a:pPr>
            <a:endParaRPr lang="en-GB" altLang="zh-TW" sz="2400" b="1" cap="all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" indent="0" algn="ctr">
              <a:lnSpc>
                <a:spcPct val="85000"/>
              </a:lnSpc>
              <a:spcBef>
                <a:spcPct val="0"/>
              </a:spcBef>
              <a:buNone/>
            </a:pPr>
            <a:endParaRPr lang="en-GB" altLang="zh-TW" sz="2400" b="1" cap="all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" indent="0" algn="ctr">
              <a:lnSpc>
                <a:spcPct val="85000"/>
              </a:lnSpc>
              <a:spcBef>
                <a:spcPct val="0"/>
              </a:spcBef>
              <a:buNone/>
            </a:pPr>
            <a:r>
              <a:rPr lang="zh-TW" altLang="en-US" sz="2400" b="1" cap="all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第二学习阶段适用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510FE6A-FC2E-ED4F-AB90-9394F80DE496}"/>
              </a:ext>
            </a:extLst>
          </p:cNvPr>
          <p:cNvSpPr txBox="1">
            <a:spLocks/>
          </p:cNvSpPr>
          <p:nvPr/>
        </p:nvSpPr>
        <p:spPr>
          <a:xfrm>
            <a:off x="1371497" y="5725860"/>
            <a:ext cx="6735696" cy="65902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1800" b="1" cap="all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课程发展处 艺术教育组</a:t>
            </a:r>
            <a:endParaRPr lang="en-US" altLang="zh-TW" sz="1800" b="1" cap="all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" indent="0" algn="ctr">
              <a:lnSpc>
                <a:spcPct val="100000"/>
              </a:lnSpc>
              <a:spcBef>
                <a:spcPct val="0"/>
              </a:spcBef>
              <a:buNone/>
            </a:pPr>
            <a:endParaRPr lang="en-US" altLang="zh-TW" sz="1800" b="1" kern="100" dirty="0">
              <a:solidFill>
                <a:srgbClr val="FF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450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 txBox="1">
            <a:spLocks/>
          </p:cNvSpPr>
          <p:nvPr/>
        </p:nvSpPr>
        <p:spPr>
          <a:xfrm>
            <a:off x="532104" y="769680"/>
            <a:ext cx="8316061" cy="10169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2000" b="1" kern="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聆听及阅读歌曲的歌词，与老师和家人讨论哪些歌词包含</a:t>
            </a:r>
            <a:r>
              <a:rPr lang="zh-TW" altLang="en-US" sz="2000" b="1" u="sng" kern="100" dirty="0">
                <a:solidFill>
                  <a:schemeClr val="accent4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勇敢面对挑战</a:t>
            </a:r>
            <a:r>
              <a:rPr lang="zh-TW" altLang="en-US" sz="2000" b="1" kern="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的信息。</a:t>
            </a:r>
            <a:br>
              <a:rPr lang="zh-TW" altLang="en-US" sz="2000" b="1" kern="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endParaRPr lang="zh-HK" altLang="en-US" sz="2000" dirty="0"/>
          </a:p>
        </p:txBody>
      </p:sp>
      <p:sp>
        <p:nvSpPr>
          <p:cNvPr id="2" name="橢圓形圖說文字 1"/>
          <p:cNvSpPr/>
          <p:nvPr/>
        </p:nvSpPr>
        <p:spPr>
          <a:xfrm>
            <a:off x="2625634" y="2304695"/>
            <a:ext cx="3892731" cy="19619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zh-TW" kern="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just"/>
            <a:r>
              <a:rPr lang="zh-TW" altLang="en-US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试讨论歌曲中的节奏、 旋律和力度等音乐元素，如何带出精神抖擞，鼓舞人心的感觉？</a:t>
            </a:r>
            <a:endParaRPr lang="en-US" altLang="zh-TW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/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5141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503884"/>
              </p:ext>
            </p:extLst>
          </p:nvPr>
        </p:nvGraphicFramePr>
        <p:xfrm>
          <a:off x="628650" y="1345862"/>
          <a:ext cx="8028239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95700">
                  <a:extLst>
                    <a:ext uri="{9D8B030D-6E8A-4147-A177-3AD203B41FA5}">
                      <a16:colId xmlns:a16="http://schemas.microsoft.com/office/drawing/2014/main" val="2793207921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4197093543"/>
                    </a:ext>
                  </a:extLst>
                </a:gridCol>
                <a:gridCol w="2027489">
                  <a:extLst>
                    <a:ext uri="{9D8B030D-6E8A-4147-A177-3AD203B41FA5}">
                      <a16:colId xmlns:a16="http://schemas.microsoft.com/office/drawing/2014/main" val="1648765380"/>
                    </a:ext>
                  </a:extLst>
                </a:gridCol>
              </a:tblGrid>
              <a:tr h="204559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7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电影主题曲</a:t>
                      </a:r>
                      <a:endParaRPr lang="zh-HK" altLang="en-US" sz="1700" b="1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HK" altLang="en-US" sz="17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217965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7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歌曲名称</a:t>
                      </a:r>
                      <a:endParaRPr lang="en-US" altLang="zh-TW" sz="1700" b="1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altLang="zh-HK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歌曲的中文版本同时适用</a:t>
                      </a:r>
                      <a:r>
                        <a:rPr lang="en-US" altLang="zh-TW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lang="zh-HK" altLang="en-US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7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原唱</a:t>
                      </a:r>
                      <a:endParaRPr lang="zh-HK" altLang="en-US" sz="17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7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电影</a:t>
                      </a:r>
                      <a:endParaRPr lang="zh-HK" altLang="en-US" sz="1700" b="1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300149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4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Over The Rainbow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Judy Garland</a:t>
                      </a:r>
                      <a:endParaRPr lang="zh-HK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The Wizard Of Oz </a:t>
                      </a:r>
                    </a:p>
                    <a:p>
                      <a:pPr algn="ctr"/>
                      <a:r>
                        <a:rPr lang="zh-HK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绿野仙踪 </a:t>
                      </a:r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(1939)</a:t>
                      </a:r>
                      <a:endParaRPr lang="zh-HK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45567718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4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When You Wish Upon a Star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Cliff Edwards</a:t>
                      </a:r>
                      <a:endParaRPr lang="zh-HK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Pinocchio</a:t>
                      </a:r>
                    </a:p>
                    <a:p>
                      <a:pPr algn="ctr"/>
                      <a:r>
                        <a:rPr lang="zh-HK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木偶奇遇</a:t>
                      </a:r>
                      <a:r>
                        <a:rPr lang="zh-TW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记</a:t>
                      </a:r>
                      <a:r>
                        <a:rPr lang="zh-HK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(1940)</a:t>
                      </a:r>
                      <a:endParaRPr lang="zh-HK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0967161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4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My Favorite Things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Julie Andrews</a:t>
                      </a:r>
                      <a:endParaRPr lang="zh-HK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The Sound</a:t>
                      </a:r>
                      <a:r>
                        <a:rPr lang="en-US" altLang="zh-HK" sz="12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of Music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仙乐飘飘处处闻</a:t>
                      </a:r>
                      <a:r>
                        <a:rPr lang="en-US" altLang="zh-TW" sz="12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HK" sz="12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(1965)</a:t>
                      </a:r>
                      <a:endParaRPr lang="zh-HK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31290203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4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Circle of Life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Carmen </a:t>
                      </a:r>
                      <a:r>
                        <a:rPr lang="en-US" altLang="zh-HK" sz="12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Twillie</a:t>
                      </a:r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&amp; Lebo M.</a:t>
                      </a:r>
                      <a:endParaRPr lang="zh-HK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The Lion King</a:t>
                      </a:r>
                    </a:p>
                    <a:p>
                      <a:pPr algn="ctr"/>
                      <a:r>
                        <a:rPr lang="zh-HK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狮子王 </a:t>
                      </a:r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(1994)</a:t>
                      </a:r>
                      <a:endParaRPr lang="zh-HK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14641052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400" b="1" dirty="0" err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Hakuna</a:t>
                      </a:r>
                      <a:r>
                        <a:rPr lang="en-US" altLang="zh-HK" sz="14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HK" sz="1400" b="1" dirty="0" err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Matata</a:t>
                      </a:r>
                      <a:endParaRPr lang="en-US" altLang="zh-HK" sz="1400" b="1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Jimmy Cliff &amp; Lebo M.</a:t>
                      </a:r>
                      <a:endParaRPr lang="zh-HK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The Lion King</a:t>
                      </a:r>
                    </a:p>
                    <a:p>
                      <a:pPr algn="ctr"/>
                      <a:r>
                        <a:rPr lang="zh-HK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狮子王 </a:t>
                      </a:r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(1994)</a:t>
                      </a:r>
                      <a:endParaRPr lang="zh-HK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58347882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4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You’ve Got a Friend In Me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Randy Newman</a:t>
                      </a:r>
                      <a:endParaRPr lang="zh-HK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Toy Story</a:t>
                      </a:r>
                    </a:p>
                    <a:p>
                      <a:pPr algn="ctr"/>
                      <a:r>
                        <a:rPr lang="zh-HK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反斗奇兵</a:t>
                      </a:r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(1995)</a:t>
                      </a:r>
                      <a:endParaRPr lang="zh-HK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1713593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We’re All</a:t>
                      </a:r>
                      <a:r>
                        <a:rPr lang="en-US" altLang="zh-HK" sz="1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in this Together</a:t>
                      </a:r>
                      <a:endParaRPr lang="en-US" altLang="zh-HK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High</a:t>
                      </a:r>
                      <a:r>
                        <a:rPr lang="en-US" altLang="zh-HK" sz="12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School Musical Cast</a:t>
                      </a:r>
                      <a:endParaRPr lang="zh-HK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High School Musical</a:t>
                      </a:r>
                    </a:p>
                    <a:p>
                      <a:pPr algn="ctr"/>
                      <a:r>
                        <a:rPr lang="zh-HK" alt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歌舞青春 </a:t>
                      </a:r>
                      <a:r>
                        <a:rPr lang="en-US" altLang="zh-HK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(2006)</a:t>
                      </a:r>
                      <a:endParaRPr lang="zh-HK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93819734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4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I see the Light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Mandy Moore &amp; Zachary Levi</a:t>
                      </a:r>
                      <a:endParaRPr lang="zh-HK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Tangled</a:t>
                      </a:r>
                    </a:p>
                    <a:p>
                      <a:pPr algn="ctr"/>
                      <a:r>
                        <a:rPr lang="zh-HK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魔发奇缘 </a:t>
                      </a:r>
                      <a:r>
                        <a:rPr lang="en-US" altLang="zh-HK" sz="12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(2010)</a:t>
                      </a:r>
                      <a:endParaRPr lang="zh-HK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21762205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4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Some Things Never Change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Josh Gad, Kristen Bell,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HK" sz="12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Idina</a:t>
                      </a:r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HK" sz="12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Menzel</a:t>
                      </a:r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&amp; Jonathan Groff</a:t>
                      </a:r>
                      <a:endParaRPr lang="zh-HK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Frozen</a:t>
                      </a:r>
                      <a:r>
                        <a:rPr lang="en-US" altLang="zh-TW" sz="12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2</a:t>
                      </a:r>
                    </a:p>
                    <a:p>
                      <a:pPr algn="ctr"/>
                      <a:r>
                        <a:rPr lang="zh-HK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冰雪奇缘</a:t>
                      </a:r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US" altLang="zh-TW" sz="12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(2019)</a:t>
                      </a:r>
                      <a:endParaRPr lang="zh-HK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13662160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2E963B26-AC16-E043-8AD0-49005E1C8909}"/>
              </a:ext>
            </a:extLst>
          </p:cNvPr>
          <p:cNvSpPr txBox="1">
            <a:spLocks/>
          </p:cNvSpPr>
          <p:nvPr/>
        </p:nvSpPr>
        <p:spPr>
          <a:xfrm>
            <a:off x="859237" y="301591"/>
            <a:ext cx="7406640" cy="961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附录：其他参考曲目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8986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74904" y="238332"/>
            <a:ext cx="7854696" cy="5035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>
                <a:srgbClr val="BFE2A7"/>
              </a:buClr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教学参考资料</a:t>
            </a:r>
            <a:endParaRPr lang="en-US" altLang="zh-HK" sz="2000" b="1" dirty="0"/>
          </a:p>
          <a:p>
            <a:pPr marL="34290" indent="0">
              <a:buClr>
                <a:srgbClr val="BFE2A7"/>
              </a:buClr>
              <a:buNone/>
            </a:pPr>
            <a:endParaRPr lang="en-HK" altLang="zh-HK" sz="800" dirty="0"/>
          </a:p>
          <a:p>
            <a:pPr marL="34290" indent="0">
              <a:lnSpc>
                <a:spcPct val="150000"/>
              </a:lnSpc>
              <a:buClr>
                <a:srgbClr val="BFE2A7"/>
              </a:buClr>
              <a:buNone/>
            </a:pPr>
            <a:r>
              <a:rPr lang="en-HK" altLang="zh-HK" dirty="0"/>
              <a:t>African Music</a:t>
            </a:r>
          </a:p>
          <a:p>
            <a:pPr marL="34290" indent="0">
              <a:lnSpc>
                <a:spcPct val="150000"/>
              </a:lnSpc>
              <a:buClr>
                <a:srgbClr val="BFE2A7"/>
              </a:buClr>
              <a:buNone/>
            </a:pPr>
            <a:r>
              <a:rPr lang="en-US" altLang="zh-TW" u="sng" dirty="0">
                <a:hlinkClick r:id="rId2"/>
              </a:rPr>
              <a:t>https://www.bbc.co.uk/bitesize/guides/zhsny4j/revision/1</a:t>
            </a:r>
            <a:endParaRPr lang="en-US" altLang="zh-TW" u="sng" dirty="0"/>
          </a:p>
          <a:p>
            <a:pPr marL="34290" indent="0">
              <a:lnSpc>
                <a:spcPct val="150000"/>
              </a:lnSpc>
              <a:buClr>
                <a:srgbClr val="BFE2A7"/>
              </a:buClr>
              <a:buNone/>
            </a:pPr>
            <a:endParaRPr lang="en-US" altLang="zh-TW" sz="800" u="sng" dirty="0"/>
          </a:p>
          <a:p>
            <a:pPr marL="34290">
              <a:lnSpc>
                <a:spcPct val="150000"/>
              </a:lnSpc>
              <a:buClr>
                <a:srgbClr val="BFE2A7"/>
              </a:buClr>
            </a:pPr>
            <a:r>
              <a:rPr lang="en-US" altLang="zh-TW" dirty="0"/>
              <a:t>Exploring Africa-Instruments</a:t>
            </a:r>
          </a:p>
          <a:p>
            <a:pPr marL="34290" indent="0">
              <a:lnSpc>
                <a:spcPct val="150000"/>
              </a:lnSpc>
              <a:buClr>
                <a:srgbClr val="BFE2A7"/>
              </a:buClr>
              <a:buNone/>
            </a:pPr>
            <a:r>
              <a:rPr lang="en-US" altLang="zh-TW" dirty="0">
                <a:hlinkClick r:id="rId3"/>
              </a:rPr>
              <a:t>https://exploringafrica.matrix.msu.edu/module-thirteen-activity-two/</a:t>
            </a:r>
            <a:endParaRPr lang="en-US" altLang="zh-TW" dirty="0"/>
          </a:p>
          <a:p>
            <a:pPr marL="34290" indent="0">
              <a:lnSpc>
                <a:spcPct val="150000"/>
              </a:lnSpc>
              <a:buClr>
                <a:srgbClr val="BFE2A7"/>
              </a:buClr>
              <a:buNone/>
            </a:pPr>
            <a:endParaRPr lang="en-US" altLang="zh-TW" sz="800" dirty="0"/>
          </a:p>
          <a:p>
            <a:pPr marL="34290">
              <a:lnSpc>
                <a:spcPct val="150000"/>
              </a:lnSpc>
              <a:buClr>
                <a:srgbClr val="BFE2A7"/>
              </a:buClr>
            </a:pPr>
            <a:r>
              <a:rPr lang="en-US" altLang="zh-TW" dirty="0"/>
              <a:t>Exploring Africa-Music in Africa</a:t>
            </a:r>
          </a:p>
          <a:p>
            <a:pPr marL="34290" indent="0">
              <a:lnSpc>
                <a:spcPct val="150000"/>
              </a:lnSpc>
              <a:buClr>
                <a:srgbClr val="BFE2A7"/>
              </a:buClr>
              <a:buNone/>
            </a:pPr>
            <a:r>
              <a:rPr lang="en-US" altLang="zh-TW" dirty="0">
                <a:hlinkClick r:id="rId4"/>
              </a:rPr>
              <a:t>https://exploringafrica.matrix.msu.edu/module-thirteen-activity-three/</a:t>
            </a:r>
            <a:endParaRPr lang="en-US" altLang="zh-TW" dirty="0"/>
          </a:p>
          <a:p>
            <a:pPr marL="34290" indent="0">
              <a:lnSpc>
                <a:spcPct val="150000"/>
              </a:lnSpc>
              <a:buClr>
                <a:srgbClr val="BFE2A7"/>
              </a:buClr>
              <a:buNone/>
            </a:pPr>
            <a:endParaRPr lang="en-US" altLang="zh-TW" sz="800" dirty="0"/>
          </a:p>
          <a:p>
            <a:pPr marL="34290" indent="0">
              <a:lnSpc>
                <a:spcPct val="150000"/>
              </a:lnSpc>
              <a:buClr>
                <a:srgbClr val="BFE2A7"/>
              </a:buClr>
              <a:buNone/>
            </a:pPr>
            <a:r>
              <a:rPr lang="en-US" altLang="zh-HK" dirty="0"/>
              <a:t>West African Song and Chants: Children’s Music from Ghana</a:t>
            </a:r>
            <a:endParaRPr lang="zh-HK" altLang="en-US" dirty="0"/>
          </a:p>
          <a:p>
            <a:pPr marL="34290" indent="0">
              <a:buClr>
                <a:srgbClr val="BFE2A7"/>
              </a:buClr>
              <a:buNone/>
            </a:pPr>
            <a:r>
              <a:rPr lang="en-US" altLang="zh-TW" dirty="0">
                <a:hlinkClick r:id="rId5"/>
              </a:rPr>
              <a:t>https://folkways.si.edu/west-african-song-chants-childrens-ghana/music/tools-for-teaching/smithsonian</a:t>
            </a:r>
            <a:endParaRPr lang="en-US" altLang="zh-TW" dirty="0"/>
          </a:p>
          <a:p>
            <a:pPr marL="34290" indent="0">
              <a:lnSpc>
                <a:spcPct val="150000"/>
              </a:lnSpc>
              <a:buClr>
                <a:srgbClr val="BFE2A7"/>
              </a:buClr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66971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793376"/>
            <a:ext cx="7886700" cy="8735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0"/>
              </a:spcBef>
            </a:pPr>
            <a:r>
              <a:rPr lang="zh-TW" altLang="en-US" sz="24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课题　　：　「歌」乐无穷（二）</a:t>
            </a:r>
            <a:br>
              <a:rPr lang="en-US" altLang="zh-TW" sz="24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学习阶段：　第二学习阶段＊（小学）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28650" y="321030"/>
            <a:ext cx="7886700" cy="557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音乐科</a:t>
            </a:r>
            <a:endParaRPr lang="zh-TW" altLang="en-US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120955"/>
              </p:ext>
            </p:extLst>
          </p:nvPr>
        </p:nvGraphicFramePr>
        <p:xfrm>
          <a:off x="628650" y="1618762"/>
          <a:ext cx="7920000" cy="38500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4273400302"/>
                    </a:ext>
                  </a:extLst>
                </a:gridCol>
                <a:gridCol w="5940000">
                  <a:extLst>
                    <a:ext uri="{9D8B030D-6E8A-4147-A177-3AD203B41FA5}">
                      <a16:colId xmlns:a16="http://schemas.microsoft.com/office/drawing/2014/main" val="1317791970"/>
                    </a:ext>
                  </a:extLst>
                </a:gridCol>
              </a:tblGrid>
              <a:tr h="1157911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建议学习活动</a:t>
                      </a:r>
                      <a:endParaRPr lang="en-GB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认识非洲音乐的基本特色</a:t>
                      </a:r>
                      <a:endParaRPr lang="en-GB" altLang="zh-TW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奏出</a:t>
                      </a:r>
                      <a:r>
                        <a:rPr lang="zh-TW" altLang="en-US" sz="200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附有连结线的节奏句</a:t>
                      </a:r>
                      <a:endParaRPr lang="en-US" sz="2000" kern="1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2345107"/>
                  </a:ext>
                </a:extLst>
              </a:tr>
              <a:tr h="7236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拟发展的态度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歌词所表达的正面信息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8313522"/>
                  </a:ext>
                </a:extLst>
              </a:tr>
              <a:tr h="124475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拟发展的技能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创造力</a:t>
                      </a:r>
                      <a:endParaRPr lang="en-GB" altLang="zh-TW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聆听能力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演绎节奏的能力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1254460"/>
                  </a:ext>
                </a:extLst>
              </a:tr>
              <a:tr h="7236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拟发展的知识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音乐元素，例如拍子、节奏、音色等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2990410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B4225E8C-E47E-4E3D-99E0-658BCCFE9F67}"/>
              </a:ext>
            </a:extLst>
          </p:cNvPr>
          <p:cNvSpPr txBox="1"/>
          <p:nvPr/>
        </p:nvSpPr>
        <p:spPr>
          <a:xfrm>
            <a:off x="595350" y="5623955"/>
            <a:ext cx="79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本学与教材料基于电影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《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狮子王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》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的歌曲</a:t>
            </a:r>
            <a:r>
              <a:rPr lang="en-US" altLang="zh-TW" sz="1600" i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Circle of Life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而设计。教师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/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同学亦可从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附录：其他参考曲目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选择歌曲，调适和弹性运用本</a:t>
            </a:r>
            <a:r>
              <a:rPr lang="zh-TW" altLang="en-US" sz="1600" cap="all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学与教材料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的步骤。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92132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C9020-E597-6A48-896A-3B7073186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054" y="1094574"/>
            <a:ext cx="8263891" cy="5162791"/>
          </a:xfrm>
        </p:spPr>
        <p:txBody>
          <a:bodyPr>
            <a:noAutofit/>
          </a:bodyPr>
          <a:lstStyle/>
          <a:p>
            <a:pPr marL="491490" indent="-457200">
              <a:lnSpc>
                <a:spcPct val="150000"/>
              </a:lnSpc>
              <a:buClr>
                <a:schemeClr val="tx1"/>
              </a:buClr>
              <a:buSzPct val="100000"/>
              <a:buFont typeface="Corbel" pitchFamily="34" charset="0"/>
              <a:buAutoNum type="arabicPeriod"/>
            </a:pP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你有看过</a:t>
            </a:r>
            <a:r>
              <a:rPr lang="en-US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《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狮子王</a:t>
            </a:r>
            <a:r>
              <a:rPr lang="en-US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》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这出电影吗？</a:t>
            </a:r>
            <a:br>
              <a:rPr lang="en-GB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GB" altLang="zh-TW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如有，与同学或家人分享你最深刻的电影情节。</a:t>
            </a:r>
            <a:br>
              <a:rPr lang="en-GB" altLang="zh-TW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GB" altLang="zh-TW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如没有，可参考后页的网上资料。</a:t>
            </a:r>
            <a:endParaRPr lang="en-GB" altLang="zh-TW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491490" indent="-457200">
              <a:lnSpc>
                <a:spcPct val="150000"/>
              </a:lnSpc>
              <a:buClr>
                <a:schemeClr val="tx1"/>
              </a:buClr>
              <a:buSzPct val="100000"/>
              <a:buFont typeface="Corbel" pitchFamily="34" charset="0"/>
              <a:buAutoNum type="arabicPeriod"/>
            </a:pP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电影中，辛巴和好朋友，一起面对困难，互相帮忙。若你是辛巴，你会如何面对挑战？与老师和家人分享你的想法。</a:t>
            </a:r>
            <a:endParaRPr lang="en-US" altLang="zh-TW" sz="24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buClr>
                <a:schemeClr val="tx1"/>
              </a:buClr>
              <a:buSzPct val="100000"/>
              <a:buNone/>
            </a:pPr>
            <a:r>
              <a:rPr lang="en-US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3.  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聆听</a:t>
            </a:r>
            <a:r>
              <a:rPr lang="en-US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《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狮子王</a:t>
            </a:r>
            <a:r>
              <a:rPr lang="en-US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》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中的主题曲 </a:t>
            </a:r>
            <a:r>
              <a:rPr lang="en-US" altLang="zh-TW" sz="2400" b="1" i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Circle of Life 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。可到音乐             </a:t>
            </a:r>
            <a:endParaRPr lang="en-US" altLang="zh-TW" sz="24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buClr>
                <a:schemeClr val="tx1"/>
              </a:buClr>
              <a:buSzPct val="100000"/>
              <a:buNone/>
            </a:pPr>
            <a:r>
              <a:rPr lang="en-US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串流平台，例如 </a:t>
            </a:r>
            <a:r>
              <a:rPr lang="en-HK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YouTube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en-HK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Spotify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搜寻及聆听歌曲。</a:t>
            </a:r>
            <a:endParaRPr lang="en-US" altLang="zh-TW" sz="24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buClr>
                <a:schemeClr val="tx1"/>
              </a:buClr>
              <a:buSzPct val="100000"/>
              <a:buNone/>
            </a:pPr>
            <a:r>
              <a:rPr lang="en-US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   </a:t>
            </a:r>
            <a:endParaRPr lang="en-GB" altLang="zh-TW" sz="24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E963B26-AC16-E043-8AD0-49005E1C8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237" y="301591"/>
            <a:ext cx="7406640" cy="961601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课前准备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5106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AFDBB-E56A-9A41-80CB-3D0F0D27E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0742" y="1669003"/>
            <a:ext cx="6220006" cy="496936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altLang="zh-TW" sz="28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1. </a:t>
            </a:r>
            <a:r>
              <a:rPr lang="zh-TW" altLang="en-US" sz="28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聆听歌曲的首部分。</a:t>
            </a:r>
            <a:br>
              <a:rPr lang="en-US" altLang="zh-TW" sz="28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zh-TW" altLang="en-US" sz="2800" b="1" i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altLang="zh-TW" sz="2800" b="1" i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altLang="zh-TW" sz="28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endParaRPr lang="en-US" sz="28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r>
              <a:rPr lang="en-US" altLang="zh-TW" sz="28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 </a:t>
            </a:r>
            <a:r>
              <a:rPr lang="zh-TW" altLang="en-US" sz="28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这是甚么地方的语言？</a:t>
            </a:r>
            <a:endParaRPr lang="en-US" altLang="zh-TW" sz="28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r>
              <a:rPr lang="en-US" altLang="zh-TW" sz="28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</a:t>
            </a:r>
            <a:r>
              <a:rPr lang="en-US" altLang="zh-TW" sz="22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[</a:t>
            </a:r>
            <a:r>
              <a:rPr lang="zh-TW" altLang="en-US" sz="22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非洲祖鲁族语（ </a:t>
            </a:r>
            <a:r>
              <a:rPr lang="en-US" altLang="zh-TW" sz="22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Zulu</a:t>
            </a:r>
            <a:r>
              <a:rPr lang="zh-TW" altLang="en-US" sz="22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）</a:t>
            </a:r>
            <a:r>
              <a:rPr lang="en-US" altLang="zh-TW" sz="22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r>
              <a:rPr lang="en-US" altLang="zh-HK" sz="28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</a:t>
            </a:r>
            <a:r>
              <a:rPr lang="zh-TW" altLang="en-US" sz="28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为何</a:t>
            </a:r>
            <a:r>
              <a:rPr lang="zh-HK" altLang="en-US" sz="28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选</a:t>
            </a:r>
            <a:r>
              <a:rPr lang="zh-TW" altLang="en-US" sz="28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用这语言</a:t>
            </a:r>
            <a:r>
              <a:rPr lang="zh-HK" altLang="en-US" sz="28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唱</a:t>
            </a:r>
            <a:r>
              <a:rPr lang="zh-TW" altLang="en-US" sz="28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出此部分？</a:t>
            </a:r>
            <a:endParaRPr lang="en-US" altLang="zh-TW" sz="28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r>
              <a:rPr lang="en-US" altLang="zh-TW" sz="28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</a:t>
            </a:r>
            <a:r>
              <a:rPr lang="en-US" altLang="zh-TW" sz="22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[</a:t>
            </a:r>
            <a:r>
              <a:rPr lang="zh-TW" altLang="en-US" sz="22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表达故事发生在非洲</a:t>
            </a:r>
            <a:r>
              <a:rPr lang="en-US" altLang="zh-TW" sz="22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]</a:t>
            </a:r>
            <a:endParaRPr lang="zh-HK" altLang="en-US" sz="2200" b="1" kern="100" dirty="0">
              <a:solidFill>
                <a:schemeClr val="accent2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75AD655-E47D-E74B-94EA-04B8B6F2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220063"/>
            <a:ext cx="7406640" cy="134191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活动一：聆听歌曲 </a:t>
            </a:r>
            <a:r>
              <a:rPr lang="en-US" altLang="zh-TW" sz="2800" b="1" i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Circle of Life</a:t>
            </a:r>
            <a:br>
              <a:rPr lang="en-US" altLang="zh-TW" sz="2800" b="1" i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11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sz="105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3493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5AD655-E47D-E74B-94EA-04B8B6F2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74" y="-64262"/>
            <a:ext cx="7406640" cy="1356360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活动二：认识连结线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223406" y="3864618"/>
            <a:ext cx="6242539" cy="803706"/>
            <a:chOff x="1209121" y="1864407"/>
            <a:chExt cx="5886266" cy="803706"/>
          </a:xfrm>
        </p:grpSpPr>
        <p:sp>
          <p:nvSpPr>
            <p:cNvPr id="88" name="Rectangle 16">
              <a:extLst>
                <a:ext uri="{FF2B5EF4-FFF2-40B4-BE49-F238E27FC236}">
                  <a16:creationId xmlns:a16="http://schemas.microsoft.com/office/drawing/2014/main" id="{B8AB2191-5289-A54D-953C-558D803ADA37}"/>
                </a:ext>
              </a:extLst>
            </p:cNvPr>
            <p:cNvSpPr/>
            <p:nvPr/>
          </p:nvSpPr>
          <p:spPr>
            <a:xfrm>
              <a:off x="1209121" y="1864407"/>
              <a:ext cx="5886266" cy="7197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89" name="TextBox 1">
              <a:extLst>
                <a:ext uri="{FF2B5EF4-FFF2-40B4-BE49-F238E27FC236}">
                  <a16:creationId xmlns:a16="http://schemas.microsoft.com/office/drawing/2014/main" id="{D2C84BB0-9CA6-2E47-BFFE-717B4DDE9606}"/>
                </a:ext>
              </a:extLst>
            </p:cNvPr>
            <p:cNvSpPr txBox="1"/>
            <p:nvPr/>
          </p:nvSpPr>
          <p:spPr>
            <a:xfrm>
              <a:off x="1581248" y="1867894"/>
              <a:ext cx="34952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anose="020F0704030504030204" pitchFamily="34" charset="77"/>
                  <a:ea typeface="新細明體" panose="02020500000000000000" pitchFamily="18" charset="-120"/>
                  <a:cs typeface="+mn-cs"/>
                </a:rPr>
                <a:t>4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anose="020F0704030504030204" pitchFamily="34" charset="77"/>
                  <a:ea typeface="新細明體" panose="02020500000000000000" pitchFamily="18" charset="-120"/>
                  <a:cs typeface="+mn-cs"/>
                </a:rPr>
                <a:t>4</a:t>
              </a:r>
              <a:endPara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77"/>
                <a:cs typeface="+mn-cs"/>
              </a:endParaRPr>
            </a:p>
          </p:txBody>
        </p:sp>
        <p:grpSp>
          <p:nvGrpSpPr>
            <p:cNvPr id="97" name="群組 96"/>
            <p:cNvGrpSpPr/>
            <p:nvPr/>
          </p:nvGrpSpPr>
          <p:grpSpPr>
            <a:xfrm>
              <a:off x="6130828" y="1963826"/>
              <a:ext cx="49275" cy="653371"/>
              <a:chOff x="7275993" y="1745831"/>
              <a:chExt cx="49337" cy="653371"/>
            </a:xfrm>
          </p:grpSpPr>
          <p:cxnSp>
            <p:nvCxnSpPr>
              <p:cNvPr id="99" name="Straight Connector 5">
                <a:extLst>
                  <a:ext uri="{FF2B5EF4-FFF2-40B4-BE49-F238E27FC236}">
                    <a16:creationId xmlns:a16="http://schemas.microsoft.com/office/drawing/2014/main" id="{D7D3FB1D-61D5-C34D-8756-CD865105E5F4}"/>
                  </a:ext>
                </a:extLst>
              </p:cNvPr>
              <p:cNvCxnSpPr/>
              <p:nvPr/>
            </p:nvCxnSpPr>
            <p:spPr>
              <a:xfrm>
                <a:off x="7275993" y="1745832"/>
                <a:ext cx="0" cy="65337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5">
                <a:extLst>
                  <a:ext uri="{FF2B5EF4-FFF2-40B4-BE49-F238E27FC236}">
                    <a16:creationId xmlns:a16="http://schemas.microsoft.com/office/drawing/2014/main" id="{D7D3FB1D-61D5-C34D-8756-CD865105E5F4}"/>
                  </a:ext>
                </a:extLst>
              </p:cNvPr>
              <p:cNvCxnSpPr/>
              <p:nvPr/>
            </p:nvCxnSpPr>
            <p:spPr>
              <a:xfrm>
                <a:off x="7325330" y="1745831"/>
                <a:ext cx="0" cy="65337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98" name="圖片 9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3495" y="2033462"/>
              <a:ext cx="544690" cy="423637"/>
            </a:xfrm>
            <a:prstGeom prst="rect">
              <a:avLst/>
            </a:prstGeom>
          </p:spPr>
        </p:pic>
      </p:grpSp>
      <p:sp>
        <p:nvSpPr>
          <p:cNvPr id="9" name="圓角矩形 8"/>
          <p:cNvSpPr/>
          <p:nvPr/>
        </p:nvSpPr>
        <p:spPr>
          <a:xfrm>
            <a:off x="6101193" y="252472"/>
            <a:ext cx="2859834" cy="1770051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你知道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连结线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是甚么吗？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连结两个相同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音高的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连续音符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表示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不用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奏出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第二个音符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，但其时值会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加在第一个音符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</a:p>
        </p:txBody>
      </p:sp>
      <p:grpSp>
        <p:nvGrpSpPr>
          <p:cNvPr id="18" name="群組 17"/>
          <p:cNvGrpSpPr/>
          <p:nvPr/>
        </p:nvGrpSpPr>
        <p:grpSpPr>
          <a:xfrm>
            <a:off x="1401207" y="4011777"/>
            <a:ext cx="6444761" cy="2216756"/>
            <a:chOff x="1487780" y="2906629"/>
            <a:chExt cx="5910763" cy="2216756"/>
          </a:xfrm>
        </p:grpSpPr>
        <p:grpSp>
          <p:nvGrpSpPr>
            <p:cNvPr id="5" name="群組 4"/>
            <p:cNvGrpSpPr/>
            <p:nvPr/>
          </p:nvGrpSpPr>
          <p:grpSpPr>
            <a:xfrm>
              <a:off x="1487780" y="2906629"/>
              <a:ext cx="5910763" cy="1554711"/>
              <a:chOff x="1511801" y="2906836"/>
              <a:chExt cx="5910763" cy="1554711"/>
            </a:xfrm>
          </p:grpSpPr>
          <p:grpSp>
            <p:nvGrpSpPr>
              <p:cNvPr id="39" name="群組 38"/>
              <p:cNvGrpSpPr/>
              <p:nvPr/>
            </p:nvGrpSpPr>
            <p:grpSpPr>
              <a:xfrm>
                <a:off x="1511801" y="3659991"/>
                <a:ext cx="5910763" cy="801556"/>
                <a:chOff x="961807" y="3232952"/>
                <a:chExt cx="6594166" cy="1307812"/>
              </a:xfrm>
            </p:grpSpPr>
            <p:sp>
              <p:nvSpPr>
                <p:cNvPr id="40" name="Rectangle 16">
                  <a:extLst>
                    <a:ext uri="{FF2B5EF4-FFF2-40B4-BE49-F238E27FC236}">
                      <a16:creationId xmlns:a16="http://schemas.microsoft.com/office/drawing/2014/main" id="{B8AB2191-5289-A54D-953C-558D803ADA37}"/>
                    </a:ext>
                  </a:extLst>
                </p:cNvPr>
                <p:cNvSpPr/>
                <p:nvPr/>
              </p:nvSpPr>
              <p:spPr>
                <a:xfrm>
                  <a:off x="961807" y="3232952"/>
                  <a:ext cx="6594166" cy="114506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TextBox 1">
                  <a:extLst>
                    <a:ext uri="{FF2B5EF4-FFF2-40B4-BE49-F238E27FC236}">
                      <a16:creationId xmlns:a16="http://schemas.microsoft.com/office/drawing/2014/main" id="{D2C84BB0-9CA6-2E47-BFFE-717B4DDE9606}"/>
                    </a:ext>
                  </a:extLst>
                </p:cNvPr>
                <p:cNvSpPr txBox="1"/>
                <p:nvPr/>
              </p:nvSpPr>
              <p:spPr>
                <a:xfrm>
                  <a:off x="1192180" y="3235132"/>
                  <a:ext cx="390425" cy="13056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23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Rounded MT Bold" panose="020F0704030504030204" pitchFamily="34" charset="77"/>
                      <a:ea typeface="新細明體" panose="02020500000000000000" pitchFamily="18" charset="-120"/>
                      <a:cs typeface="+mn-cs"/>
                    </a:rPr>
                    <a:t>4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23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Rounded MT Bold" panose="020F0704030504030204" pitchFamily="34" charset="77"/>
                      <a:ea typeface="新細明體" panose="02020500000000000000" pitchFamily="18" charset="-120"/>
                      <a:cs typeface="+mn-cs"/>
                    </a:rPr>
                    <a:t>4</a:t>
                  </a:r>
                  <a:endPara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Rounded MT Bold" panose="020F0704030504030204" pitchFamily="34" charset="77"/>
                    <a:cs typeface="+mn-cs"/>
                  </a:endParaRPr>
                </a:p>
              </p:txBody>
            </p:sp>
          </p:grpSp>
          <p:pic>
            <p:nvPicPr>
              <p:cNvPr id="101" name="圖片 100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428" t="-1" r="56870" b="-10193"/>
              <a:stretch/>
            </p:blipFill>
            <p:spPr>
              <a:xfrm>
                <a:off x="2712779" y="2906836"/>
                <a:ext cx="363774" cy="433234"/>
              </a:xfrm>
              <a:prstGeom prst="rect">
                <a:avLst/>
              </a:prstGeom>
            </p:spPr>
          </p:pic>
          <p:pic>
            <p:nvPicPr>
              <p:cNvPr id="102" name="Picture 23">
                <a:extLst>
                  <a:ext uri="{FF2B5EF4-FFF2-40B4-BE49-F238E27FC236}">
                    <a16:creationId xmlns:a16="http://schemas.microsoft.com/office/drawing/2014/main" id="{2C2CCB30-BD89-0C4A-857E-16B0F00A48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82345" y="2912985"/>
                <a:ext cx="278041" cy="306587"/>
              </a:xfrm>
              <a:prstGeom prst="rect">
                <a:avLst/>
              </a:prstGeom>
            </p:spPr>
          </p:pic>
          <p:pic>
            <p:nvPicPr>
              <p:cNvPr id="105" name="Picture 18">
                <a:extLst>
                  <a:ext uri="{FF2B5EF4-FFF2-40B4-BE49-F238E27FC236}">
                    <a16:creationId xmlns:a16="http://schemas.microsoft.com/office/drawing/2014/main" id="{38733A08-E68F-2640-9618-BFE3F8F411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21234" y="3819702"/>
                <a:ext cx="207060" cy="449239"/>
              </a:xfrm>
              <a:prstGeom prst="rect">
                <a:avLst/>
              </a:prstGeom>
            </p:spPr>
          </p:pic>
          <p:grpSp>
            <p:nvGrpSpPr>
              <p:cNvPr id="2" name="群組 1"/>
              <p:cNvGrpSpPr/>
              <p:nvPr/>
            </p:nvGrpSpPr>
            <p:grpSpPr>
              <a:xfrm>
                <a:off x="4118882" y="3861687"/>
                <a:ext cx="963486" cy="500114"/>
                <a:chOff x="4711842" y="3513182"/>
                <a:chExt cx="963486" cy="500114"/>
              </a:xfrm>
            </p:grpSpPr>
            <p:pic>
              <p:nvPicPr>
                <p:cNvPr id="104" name="圖片 103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44527" y="3513182"/>
                  <a:ext cx="830801" cy="400087"/>
                </a:xfrm>
                <a:prstGeom prst="rect">
                  <a:avLst/>
                </a:prstGeom>
              </p:spPr>
            </p:pic>
            <p:sp>
              <p:nvSpPr>
                <p:cNvPr id="108" name="弧形 107"/>
                <p:cNvSpPr/>
                <p:nvPr/>
              </p:nvSpPr>
              <p:spPr>
                <a:xfrm rot="5400000">
                  <a:off x="4720100" y="3836555"/>
                  <a:ext cx="168483" cy="184999"/>
                </a:xfrm>
                <a:prstGeom prst="arc">
                  <a:avLst>
                    <a:gd name="adj1" fmla="val 16200000"/>
                    <a:gd name="adj2" fmla="val 5535708"/>
                  </a:avLst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/>
                </a:p>
              </p:txBody>
            </p:sp>
          </p:grpSp>
        </p:grpSp>
        <p:cxnSp>
          <p:nvCxnSpPr>
            <p:cNvPr id="12" name="直線單箭頭接點 11"/>
            <p:cNvCxnSpPr/>
            <p:nvPr/>
          </p:nvCxnSpPr>
          <p:spPr>
            <a:xfrm flipH="1" flipV="1">
              <a:off x="4194183" y="4398046"/>
              <a:ext cx="33364" cy="3793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3827710" y="4754053"/>
              <a:ext cx="8044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b="1" dirty="0">
                  <a:ln>
                    <a:solidFill>
                      <a:schemeClr val="accent2">
                        <a:lumMod val="50000"/>
                      </a:schemeClr>
                    </a:solidFill>
                  </a:ln>
                </a:rPr>
                <a:t>连结线</a:t>
              </a:r>
              <a:endParaRPr lang="zh-HK" altLang="en-US" b="1" dirty="0">
                <a:ln>
                  <a:solidFill>
                    <a:schemeClr val="accent2">
                      <a:lumMod val="50000"/>
                    </a:schemeClr>
                  </a:solidFill>
                </a:ln>
              </a:endParaRPr>
            </a:p>
          </p:txBody>
        </p:sp>
      </p:grpSp>
      <p:sp>
        <p:nvSpPr>
          <p:cNvPr id="17" name="文字方塊 16"/>
          <p:cNvSpPr txBox="1"/>
          <p:nvPr/>
        </p:nvSpPr>
        <p:spPr>
          <a:xfrm>
            <a:off x="543399" y="944489"/>
            <a:ext cx="52050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1.</a:t>
            </a:r>
            <a:r>
              <a:rPr lang="zh-TW" altLang="en-US" sz="2200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试拍出以下节奏型组成的节奏句， </a:t>
            </a:r>
          </a:p>
          <a:p>
            <a:r>
              <a:rPr lang="zh-TW" altLang="en-US" sz="2200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掌握演奏有连结线的节奏句。</a:t>
            </a:r>
          </a:p>
        </p:txBody>
      </p:sp>
      <p:cxnSp>
        <p:nvCxnSpPr>
          <p:cNvPr id="68" name="Straight Connector 5">
            <a:extLst>
              <a:ext uri="{FF2B5EF4-FFF2-40B4-BE49-F238E27FC236}">
                <a16:creationId xmlns:a16="http://schemas.microsoft.com/office/drawing/2014/main" id="{D7D3FB1D-61D5-C34D-8756-CD865105E5F4}"/>
              </a:ext>
            </a:extLst>
          </p:cNvPr>
          <p:cNvCxnSpPr/>
          <p:nvPr/>
        </p:nvCxnSpPr>
        <p:spPr>
          <a:xfrm>
            <a:off x="6457989" y="4881014"/>
            <a:ext cx="0" cy="6561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5">
            <a:extLst>
              <a:ext uri="{FF2B5EF4-FFF2-40B4-BE49-F238E27FC236}">
                <a16:creationId xmlns:a16="http://schemas.microsoft.com/office/drawing/2014/main" id="{D7D3FB1D-61D5-C34D-8756-CD865105E5F4}"/>
              </a:ext>
            </a:extLst>
          </p:cNvPr>
          <p:cNvCxnSpPr/>
          <p:nvPr/>
        </p:nvCxnSpPr>
        <p:spPr>
          <a:xfrm>
            <a:off x="6503705" y="4882341"/>
            <a:ext cx="0" cy="6561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0" name="圖片 6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229" y="3999630"/>
            <a:ext cx="876349" cy="414117"/>
          </a:xfrm>
          <a:prstGeom prst="rect">
            <a:avLst/>
          </a:prstGeom>
        </p:spPr>
      </p:pic>
      <p:pic>
        <p:nvPicPr>
          <p:cNvPr id="71" name="圖片 7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764" y="4036562"/>
            <a:ext cx="894661" cy="398402"/>
          </a:xfrm>
          <a:prstGeom prst="rect">
            <a:avLst/>
          </a:prstGeom>
        </p:spPr>
      </p:pic>
      <p:pic>
        <p:nvPicPr>
          <p:cNvPr id="72" name="圖片 7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8" t="-1" r="56870" b="-10193"/>
          <a:stretch/>
        </p:blipFill>
        <p:spPr>
          <a:xfrm>
            <a:off x="2705006" y="4955210"/>
            <a:ext cx="396639" cy="433234"/>
          </a:xfrm>
          <a:prstGeom prst="rect">
            <a:avLst/>
          </a:prstGeom>
        </p:spPr>
      </p:pic>
      <p:pic>
        <p:nvPicPr>
          <p:cNvPr id="73" name="Picture 23">
            <a:extLst>
              <a:ext uri="{FF2B5EF4-FFF2-40B4-BE49-F238E27FC236}">
                <a16:creationId xmlns:a16="http://schemas.microsoft.com/office/drawing/2014/main" id="{2C2CCB30-BD89-0C4A-857E-16B0F00A48E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34720" y="4990809"/>
            <a:ext cx="303160" cy="306587"/>
          </a:xfrm>
          <a:prstGeom prst="rect">
            <a:avLst/>
          </a:prstGeom>
        </p:spPr>
      </p:pic>
      <p:pic>
        <p:nvPicPr>
          <p:cNvPr id="74" name="圖片 7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51" y="4946952"/>
            <a:ext cx="943707" cy="419763"/>
          </a:xfrm>
          <a:prstGeom prst="rect">
            <a:avLst/>
          </a:prstGeom>
        </p:spPr>
      </p:pic>
      <p:grpSp>
        <p:nvGrpSpPr>
          <p:cNvPr id="20" name="群組 19"/>
          <p:cNvGrpSpPr/>
          <p:nvPr/>
        </p:nvGrpSpPr>
        <p:grpSpPr>
          <a:xfrm>
            <a:off x="2261718" y="3205855"/>
            <a:ext cx="3839474" cy="469011"/>
            <a:chOff x="2234720" y="3095474"/>
            <a:chExt cx="3839474" cy="469011"/>
          </a:xfrm>
        </p:grpSpPr>
        <p:pic>
          <p:nvPicPr>
            <p:cNvPr id="76" name="圖片 7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3777" y="3095474"/>
              <a:ext cx="876349" cy="443702"/>
            </a:xfrm>
            <a:prstGeom prst="rect">
              <a:avLst/>
            </a:prstGeom>
          </p:spPr>
        </p:pic>
        <p:pic>
          <p:nvPicPr>
            <p:cNvPr id="77" name="圖片 7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4720" y="3095474"/>
              <a:ext cx="894661" cy="416666"/>
            </a:xfrm>
            <a:prstGeom prst="rect">
              <a:avLst/>
            </a:prstGeom>
          </p:spPr>
        </p:pic>
        <p:pic>
          <p:nvPicPr>
            <p:cNvPr id="78" name="圖片 7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7766" y="3106958"/>
              <a:ext cx="894661" cy="438813"/>
            </a:xfrm>
            <a:prstGeom prst="rect">
              <a:avLst/>
            </a:prstGeom>
          </p:spPr>
        </p:pic>
        <p:pic>
          <p:nvPicPr>
            <p:cNvPr id="79" name="圖片 7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4658" y="3140848"/>
              <a:ext cx="589536" cy="423637"/>
            </a:xfrm>
            <a:prstGeom prst="rect">
              <a:avLst/>
            </a:prstGeom>
          </p:spPr>
        </p:pic>
      </p:grpSp>
      <p:sp>
        <p:nvSpPr>
          <p:cNvPr id="81" name="TextBox 1">
            <a:extLst>
              <a:ext uri="{FF2B5EF4-FFF2-40B4-BE49-F238E27FC236}">
                <a16:creationId xmlns:a16="http://schemas.microsoft.com/office/drawing/2014/main" id="{D2C84BB0-9CA6-2E47-BFFE-717B4DDE9606}"/>
              </a:ext>
            </a:extLst>
          </p:cNvPr>
          <p:cNvSpPr txBox="1"/>
          <p:nvPr/>
        </p:nvSpPr>
        <p:spPr>
          <a:xfrm>
            <a:off x="1626360" y="2984206"/>
            <a:ext cx="315204" cy="67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77"/>
                <a:ea typeface="新細明體" panose="02020500000000000000" pitchFamily="18" charset="-120"/>
                <a:cs typeface="+mn-cs"/>
              </a:rPr>
              <a:t>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77"/>
                <a:ea typeface="新細明體" panose="02020500000000000000" pitchFamily="18" charset="-120"/>
                <a:cs typeface="+mn-cs"/>
              </a:rPr>
              <a:t>4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77"/>
              <a:cs typeface="+mn-cs"/>
            </a:endParaRPr>
          </a:p>
        </p:txBody>
      </p:sp>
      <p:cxnSp>
        <p:nvCxnSpPr>
          <p:cNvPr id="83" name="Straight Connector 5">
            <a:extLst>
              <a:ext uri="{FF2B5EF4-FFF2-40B4-BE49-F238E27FC236}">
                <a16:creationId xmlns:a16="http://schemas.microsoft.com/office/drawing/2014/main" id="{D7D3FB1D-61D5-C34D-8756-CD865105E5F4}"/>
              </a:ext>
            </a:extLst>
          </p:cNvPr>
          <p:cNvCxnSpPr/>
          <p:nvPr/>
        </p:nvCxnSpPr>
        <p:spPr>
          <a:xfrm>
            <a:off x="6442939" y="3099194"/>
            <a:ext cx="0" cy="6533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5">
            <a:extLst>
              <a:ext uri="{FF2B5EF4-FFF2-40B4-BE49-F238E27FC236}">
                <a16:creationId xmlns:a16="http://schemas.microsoft.com/office/drawing/2014/main" id="{D7D3FB1D-61D5-C34D-8756-CD865105E5F4}"/>
              </a:ext>
            </a:extLst>
          </p:cNvPr>
          <p:cNvCxnSpPr/>
          <p:nvPr/>
        </p:nvCxnSpPr>
        <p:spPr>
          <a:xfrm>
            <a:off x="6495196" y="3097001"/>
            <a:ext cx="0" cy="6533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" name="群組 12"/>
          <p:cNvGrpSpPr/>
          <p:nvPr/>
        </p:nvGrpSpPr>
        <p:grpSpPr>
          <a:xfrm>
            <a:off x="1459578" y="2099335"/>
            <a:ext cx="5117068" cy="801436"/>
            <a:chOff x="1459578" y="2099335"/>
            <a:chExt cx="5117068" cy="801436"/>
          </a:xfrm>
        </p:grpSpPr>
        <p:grpSp>
          <p:nvGrpSpPr>
            <p:cNvPr id="47" name="群組 46"/>
            <p:cNvGrpSpPr/>
            <p:nvPr/>
          </p:nvGrpSpPr>
          <p:grpSpPr>
            <a:xfrm>
              <a:off x="1459578" y="2099335"/>
              <a:ext cx="5117068" cy="675989"/>
              <a:chOff x="921586" y="1567048"/>
              <a:chExt cx="5886266" cy="800219"/>
            </a:xfrm>
          </p:grpSpPr>
          <p:sp>
            <p:nvSpPr>
              <p:cNvPr id="48" name="Rectangle 16">
                <a:extLst>
                  <a:ext uri="{FF2B5EF4-FFF2-40B4-BE49-F238E27FC236}">
                    <a16:creationId xmlns:a16="http://schemas.microsoft.com/office/drawing/2014/main" id="{B8AB2191-5289-A54D-953C-558D803ADA37}"/>
                  </a:ext>
                </a:extLst>
              </p:cNvPr>
              <p:cNvSpPr/>
              <p:nvPr/>
            </p:nvSpPr>
            <p:spPr>
              <a:xfrm>
                <a:off x="921586" y="1575557"/>
                <a:ext cx="5886266" cy="7197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sp>
            <p:nvSpPr>
              <p:cNvPr id="49" name="TextBox 1">
                <a:extLst>
                  <a:ext uri="{FF2B5EF4-FFF2-40B4-BE49-F238E27FC236}">
                    <a16:creationId xmlns:a16="http://schemas.microsoft.com/office/drawing/2014/main" id="{D2C84BB0-9CA6-2E47-BFFE-717B4DDE9606}"/>
                  </a:ext>
                </a:extLst>
              </p:cNvPr>
              <p:cNvSpPr txBox="1"/>
              <p:nvPr/>
            </p:nvSpPr>
            <p:spPr>
              <a:xfrm>
                <a:off x="1113439" y="1567048"/>
                <a:ext cx="362585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Rounded MT Bold" panose="020F0704030504030204" pitchFamily="34" charset="77"/>
                    <a:ea typeface="新細明體" panose="02020500000000000000" pitchFamily="18" charset="-120"/>
                    <a:cs typeface="+mn-cs"/>
                  </a:rPr>
                  <a:t>4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Rounded MT Bold" panose="020F0704030504030204" pitchFamily="34" charset="77"/>
                    <a:ea typeface="新細明體" panose="02020500000000000000" pitchFamily="18" charset="-120"/>
                    <a:cs typeface="+mn-cs"/>
                  </a:rPr>
                  <a:t>4</a:t>
                </a:r>
                <a:endPara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anose="020F0704030504030204" pitchFamily="34" charset="77"/>
                  <a:cs typeface="+mn-cs"/>
                </a:endParaRPr>
              </a:p>
            </p:txBody>
          </p:sp>
        </p:grpSp>
        <p:grpSp>
          <p:nvGrpSpPr>
            <p:cNvPr id="11" name="群組 10"/>
            <p:cNvGrpSpPr/>
            <p:nvPr/>
          </p:nvGrpSpPr>
          <p:grpSpPr>
            <a:xfrm>
              <a:off x="2234720" y="2244638"/>
              <a:ext cx="4257819" cy="656133"/>
              <a:chOff x="2234720" y="2244638"/>
              <a:chExt cx="4257819" cy="656133"/>
            </a:xfrm>
          </p:grpSpPr>
          <p:grpSp>
            <p:nvGrpSpPr>
              <p:cNvPr id="19" name="群組 18"/>
              <p:cNvGrpSpPr/>
              <p:nvPr/>
            </p:nvGrpSpPr>
            <p:grpSpPr>
              <a:xfrm>
                <a:off x="2234720" y="2244638"/>
                <a:ext cx="4257819" cy="656133"/>
                <a:chOff x="2241365" y="2842183"/>
                <a:chExt cx="4257819" cy="656133"/>
              </a:xfrm>
            </p:grpSpPr>
            <p:pic>
              <p:nvPicPr>
                <p:cNvPr id="62" name="圖片 61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41365" y="2913794"/>
                  <a:ext cx="894661" cy="402232"/>
                </a:xfrm>
                <a:prstGeom prst="rect">
                  <a:avLst/>
                </a:prstGeom>
              </p:spPr>
            </p:pic>
            <p:pic>
              <p:nvPicPr>
                <p:cNvPr id="64" name="圖片 63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99690" y="2933953"/>
                  <a:ext cx="894661" cy="419336"/>
                </a:xfrm>
                <a:prstGeom prst="rect">
                  <a:avLst/>
                </a:prstGeom>
              </p:spPr>
            </p:pic>
            <p:cxnSp>
              <p:nvCxnSpPr>
                <p:cNvPr id="66" name="Straight Connector 5">
                  <a:extLst>
                    <a:ext uri="{FF2B5EF4-FFF2-40B4-BE49-F238E27FC236}">
                      <a16:creationId xmlns:a16="http://schemas.microsoft.com/office/drawing/2014/main" id="{D7D3FB1D-61D5-C34D-8756-CD865105E5F4}"/>
                    </a:ext>
                  </a:extLst>
                </p:cNvPr>
                <p:cNvCxnSpPr/>
                <p:nvPr/>
              </p:nvCxnSpPr>
              <p:spPr>
                <a:xfrm>
                  <a:off x="6443870" y="2842183"/>
                  <a:ext cx="0" cy="656133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5">
                  <a:extLst>
                    <a:ext uri="{FF2B5EF4-FFF2-40B4-BE49-F238E27FC236}">
                      <a16:creationId xmlns:a16="http://schemas.microsoft.com/office/drawing/2014/main" id="{D7D3FB1D-61D5-C34D-8756-CD865105E5F4}"/>
                    </a:ext>
                  </a:extLst>
                </p:cNvPr>
                <p:cNvCxnSpPr/>
                <p:nvPr/>
              </p:nvCxnSpPr>
              <p:spPr>
                <a:xfrm>
                  <a:off x="6499184" y="2842183"/>
                  <a:ext cx="0" cy="656133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群組 9"/>
              <p:cNvGrpSpPr/>
              <p:nvPr/>
            </p:nvGrpSpPr>
            <p:grpSpPr>
              <a:xfrm>
                <a:off x="3410913" y="2336408"/>
                <a:ext cx="2326509" cy="453457"/>
                <a:chOff x="3410913" y="2336408"/>
                <a:chExt cx="2326509" cy="453457"/>
              </a:xfrm>
            </p:grpSpPr>
            <p:pic>
              <p:nvPicPr>
                <p:cNvPr id="80" name="Picture 18">
                  <a:extLst>
                    <a:ext uri="{FF2B5EF4-FFF2-40B4-BE49-F238E27FC236}">
                      <a16:creationId xmlns:a16="http://schemas.microsoft.com/office/drawing/2014/main" id="{38733A08-E68F-2640-9618-BFE3F8F411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511656" y="2340626"/>
                  <a:ext cx="225766" cy="449239"/>
                </a:xfrm>
                <a:prstGeom prst="rect">
                  <a:avLst/>
                </a:prstGeom>
              </p:spPr>
            </p:pic>
            <p:pic>
              <p:nvPicPr>
                <p:cNvPr id="85" name="圖片 84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10913" y="2336408"/>
                  <a:ext cx="589536" cy="423637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1" name="文字方塊 20"/>
          <p:cNvSpPr txBox="1"/>
          <p:nvPr/>
        </p:nvSpPr>
        <p:spPr>
          <a:xfrm>
            <a:off x="872843" y="2400972"/>
            <a:ext cx="58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/>
              <a:t>a.</a:t>
            </a:r>
            <a:endParaRPr lang="zh-HK" altLang="en-US" dirty="0"/>
          </a:p>
        </p:txBody>
      </p:sp>
      <p:sp>
        <p:nvSpPr>
          <p:cNvPr id="87" name="文字方塊 86"/>
          <p:cNvSpPr txBox="1"/>
          <p:nvPr/>
        </p:nvSpPr>
        <p:spPr>
          <a:xfrm>
            <a:off x="876390" y="3107325"/>
            <a:ext cx="58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/>
              <a:t>b.</a:t>
            </a:r>
            <a:endParaRPr lang="zh-HK" altLang="en-US" dirty="0"/>
          </a:p>
        </p:txBody>
      </p:sp>
      <p:sp>
        <p:nvSpPr>
          <p:cNvPr id="90" name="文字方塊 89"/>
          <p:cNvSpPr txBox="1"/>
          <p:nvPr/>
        </p:nvSpPr>
        <p:spPr>
          <a:xfrm>
            <a:off x="876390" y="4045102"/>
            <a:ext cx="58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/>
              <a:t>c.</a:t>
            </a:r>
            <a:endParaRPr lang="zh-HK" altLang="en-US" dirty="0"/>
          </a:p>
        </p:txBody>
      </p:sp>
      <p:sp>
        <p:nvSpPr>
          <p:cNvPr id="91" name="文字方塊 90"/>
          <p:cNvSpPr txBox="1"/>
          <p:nvPr/>
        </p:nvSpPr>
        <p:spPr>
          <a:xfrm>
            <a:off x="868743" y="4997383"/>
            <a:ext cx="58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/>
              <a:t>d.</a:t>
            </a:r>
            <a:endParaRPr lang="zh-HK" altLang="en-US" dirty="0"/>
          </a:p>
        </p:txBody>
      </p:sp>
      <p:pic>
        <p:nvPicPr>
          <p:cNvPr id="24" name="mp3 (17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130643" y="3263008"/>
            <a:ext cx="487363" cy="487363"/>
          </a:xfrm>
          <a:prstGeom prst="rect">
            <a:avLst/>
          </a:prstGeom>
        </p:spPr>
      </p:pic>
      <p:pic>
        <p:nvPicPr>
          <p:cNvPr id="25" name="mp3 (18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137925" y="4059810"/>
            <a:ext cx="487363" cy="487363"/>
          </a:xfrm>
          <a:prstGeom prst="rect">
            <a:avLst/>
          </a:prstGeom>
        </p:spPr>
      </p:pic>
      <p:pic>
        <p:nvPicPr>
          <p:cNvPr id="6" name="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157357" y="4876429"/>
            <a:ext cx="478814" cy="478814"/>
          </a:xfrm>
          <a:prstGeom prst="rect">
            <a:avLst/>
          </a:prstGeom>
        </p:spPr>
      </p:pic>
      <p:sp>
        <p:nvSpPr>
          <p:cNvPr id="8" name="圓角矩形 7"/>
          <p:cNvSpPr/>
          <p:nvPr/>
        </p:nvSpPr>
        <p:spPr>
          <a:xfrm>
            <a:off x="5871101" y="5668843"/>
            <a:ext cx="2855061" cy="8723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在聆听节奏句前，你会听到四个基本拍作预备。</a:t>
            </a:r>
          </a:p>
          <a:p>
            <a:pPr algn="ctr"/>
            <a:endParaRPr lang="en-US" altLang="zh-TW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a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114882" y="2381392"/>
            <a:ext cx="503124" cy="46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1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0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30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2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2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E5E2291-BECC-9D4D-BBB2-0B1D2F92E34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12519" y="308877"/>
            <a:ext cx="7535889" cy="5901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6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1490" lvl="0" indent="-45720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00000"/>
              <a:buFont typeface="+mj-lt"/>
              <a:buAutoNum type="arabicPeriod" startAt="2"/>
              <a:defRPr/>
            </a:pPr>
            <a:endParaRPr lang="en-US" altLang="zh-TW" sz="2000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lvl="0" indent="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00000"/>
              <a:buNone/>
              <a:defRPr/>
            </a:pPr>
            <a:r>
              <a:rPr lang="en-US" altLang="zh-TW" sz="2200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 </a:t>
            </a:r>
            <a:r>
              <a:rPr lang="zh-TW" altLang="en-US" sz="2200" b="1" kern="100" dirty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聆听</a:t>
            </a:r>
            <a:r>
              <a:rPr lang="zh-TW" altLang="en-US" sz="2200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和</a:t>
            </a:r>
            <a:r>
              <a:rPr lang="zh-TW" altLang="en-US" sz="2200" b="1" kern="100" dirty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辨别</a:t>
            </a:r>
            <a:r>
              <a:rPr lang="zh-TW" altLang="en-US" sz="2200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节奏句，并选出正确答案。</a:t>
            </a:r>
            <a:endParaRPr lang="en-US" altLang="zh-TW" sz="2200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lvl="0" indent="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00000"/>
              <a:buNone/>
              <a:defRPr/>
            </a:pPr>
            <a:endParaRPr lang="en-US" altLang="zh-TW" sz="2000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lvl="0" indent="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00000"/>
              <a:buNone/>
              <a:defRPr/>
            </a:pPr>
            <a:endParaRPr lang="en-US" altLang="zh-TW" sz="2000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lvl="0" indent="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00000"/>
              <a:buNone/>
              <a:defRPr/>
            </a:pPr>
            <a:endParaRPr lang="en-US" altLang="zh-TW" sz="2000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lvl="0" indent="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00000"/>
              <a:buNone/>
              <a:defRPr/>
            </a:pPr>
            <a:endParaRPr lang="en-US" altLang="zh-TW" sz="2000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" lvl="0" indent="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00000"/>
              <a:buNone/>
              <a:defRPr/>
            </a:pPr>
            <a:r>
              <a:rPr lang="en-US" altLang="zh-TW" sz="3600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Wingdings" panose="05000000000000000000" pitchFamily="2" charset="2"/>
              </a:rPr>
              <a:t> </a:t>
            </a:r>
            <a:r>
              <a:rPr lang="en-US" altLang="zh-TW" sz="2000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a.</a:t>
            </a:r>
          </a:p>
          <a:p>
            <a:pPr marL="34290" lvl="0" indent="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00000"/>
              <a:buNone/>
              <a:defRPr/>
            </a:pPr>
            <a:endParaRPr lang="en-US" altLang="zh-TW" sz="2000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lvl="0" indent="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00000"/>
              <a:buNone/>
              <a:defRPr/>
            </a:pPr>
            <a:endParaRPr lang="en-US" altLang="zh-TW" sz="2000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lvl="0" indent="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00000"/>
              <a:buNone/>
              <a:defRPr/>
            </a:pPr>
            <a:endParaRPr lang="en-US" altLang="zh-TW" sz="2000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lvl="0" indent="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00000"/>
              <a:buNone/>
              <a:defRPr/>
            </a:pPr>
            <a:endParaRPr lang="en-US" altLang="zh-TW" sz="2000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lvl="0" indent="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00000"/>
              <a:buNone/>
              <a:defRPr/>
            </a:pPr>
            <a:r>
              <a:rPr lang="en-US" altLang="zh-TW" sz="3600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Wingdings" panose="05000000000000000000" pitchFamily="2" charset="2"/>
              </a:rPr>
              <a:t> </a:t>
            </a:r>
            <a:r>
              <a:rPr lang="en-US" altLang="zh-TW" sz="2000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b. </a:t>
            </a:r>
            <a:endParaRPr lang="en-GB" altLang="zh-TW" sz="2000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cxnSp>
        <p:nvCxnSpPr>
          <p:cNvPr id="26" name="Straight Connector 5">
            <a:extLst>
              <a:ext uri="{FF2B5EF4-FFF2-40B4-BE49-F238E27FC236}">
                <a16:creationId xmlns:a16="http://schemas.microsoft.com/office/drawing/2014/main" id="{D7D3FB1D-61D5-C34D-8756-CD865105E5F4}"/>
              </a:ext>
            </a:extLst>
          </p:cNvPr>
          <p:cNvCxnSpPr/>
          <p:nvPr/>
        </p:nvCxnSpPr>
        <p:spPr>
          <a:xfrm>
            <a:off x="6611422" y="2759016"/>
            <a:ext cx="0" cy="6068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5">
            <a:extLst>
              <a:ext uri="{FF2B5EF4-FFF2-40B4-BE49-F238E27FC236}">
                <a16:creationId xmlns:a16="http://schemas.microsoft.com/office/drawing/2014/main" id="{D7D3FB1D-61D5-C34D-8756-CD865105E5F4}"/>
              </a:ext>
            </a:extLst>
          </p:cNvPr>
          <p:cNvCxnSpPr/>
          <p:nvPr/>
        </p:nvCxnSpPr>
        <p:spPr>
          <a:xfrm flipH="1">
            <a:off x="6668536" y="4827770"/>
            <a:ext cx="0" cy="6068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" name="群組 6"/>
          <p:cNvGrpSpPr/>
          <p:nvPr/>
        </p:nvGrpSpPr>
        <p:grpSpPr>
          <a:xfrm>
            <a:off x="1920680" y="2606978"/>
            <a:ext cx="4747856" cy="800219"/>
            <a:chOff x="1914856" y="2610295"/>
            <a:chExt cx="4747856" cy="800219"/>
          </a:xfrm>
        </p:grpSpPr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6383" y="2890916"/>
              <a:ext cx="332296" cy="341406"/>
            </a:xfrm>
            <a:prstGeom prst="rect">
              <a:avLst/>
            </a:prstGeom>
          </p:spPr>
        </p:pic>
        <p:pic>
          <p:nvPicPr>
            <p:cNvPr id="29" name="圖片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3348" y="2844329"/>
              <a:ext cx="871028" cy="434580"/>
            </a:xfrm>
            <a:prstGeom prst="rect">
              <a:avLst/>
            </a:prstGeom>
          </p:spPr>
        </p:pic>
        <p:cxnSp>
          <p:nvCxnSpPr>
            <p:cNvPr id="40" name="Straight Connector 5">
              <a:extLst>
                <a:ext uri="{FF2B5EF4-FFF2-40B4-BE49-F238E27FC236}">
                  <a16:creationId xmlns:a16="http://schemas.microsoft.com/office/drawing/2014/main" id="{D7D3FB1D-61D5-C34D-8756-CD865105E5F4}"/>
                </a:ext>
              </a:extLst>
            </p:cNvPr>
            <p:cNvCxnSpPr/>
            <p:nvPr/>
          </p:nvCxnSpPr>
          <p:spPr>
            <a:xfrm>
              <a:off x="6662712" y="2766095"/>
              <a:ext cx="0" cy="6068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TextBox 1">
              <a:extLst>
                <a:ext uri="{FF2B5EF4-FFF2-40B4-BE49-F238E27FC236}">
                  <a16:creationId xmlns:a16="http://schemas.microsoft.com/office/drawing/2014/main" id="{D2C84BB0-9CA6-2E47-BFFE-717B4DDE9606}"/>
                </a:ext>
              </a:extLst>
            </p:cNvPr>
            <p:cNvSpPr txBox="1"/>
            <p:nvPr/>
          </p:nvSpPr>
          <p:spPr>
            <a:xfrm>
              <a:off x="1914856" y="2610295"/>
              <a:ext cx="33054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anose="020F0704030504030204" pitchFamily="34" charset="77"/>
                  <a:ea typeface="新細明體" panose="02020500000000000000" pitchFamily="18" charset="-120"/>
                  <a:cs typeface="+mn-cs"/>
                </a:rPr>
                <a:t>4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anose="020F0704030504030204" pitchFamily="34" charset="77"/>
                  <a:ea typeface="新細明體" panose="02020500000000000000" pitchFamily="18" charset="-120"/>
                  <a:cs typeface="+mn-cs"/>
                </a:rPr>
                <a:t>4</a:t>
              </a:r>
              <a:endPara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77"/>
                <a:cs typeface="+mn-cs"/>
              </a:endParaRPr>
            </a:p>
          </p:txBody>
        </p:sp>
      </p:grpSp>
      <p:cxnSp>
        <p:nvCxnSpPr>
          <p:cNvPr id="41" name="Straight Connector 5">
            <a:extLst>
              <a:ext uri="{FF2B5EF4-FFF2-40B4-BE49-F238E27FC236}">
                <a16:creationId xmlns:a16="http://schemas.microsoft.com/office/drawing/2014/main" id="{D7D3FB1D-61D5-C34D-8756-CD865105E5F4}"/>
              </a:ext>
            </a:extLst>
          </p:cNvPr>
          <p:cNvCxnSpPr/>
          <p:nvPr/>
        </p:nvCxnSpPr>
        <p:spPr>
          <a:xfrm>
            <a:off x="6611422" y="4827770"/>
            <a:ext cx="0" cy="6068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" name="群組 3"/>
          <p:cNvGrpSpPr/>
          <p:nvPr/>
        </p:nvGrpSpPr>
        <p:grpSpPr>
          <a:xfrm>
            <a:off x="1941834" y="4714002"/>
            <a:ext cx="4328664" cy="800219"/>
            <a:chOff x="1751827" y="4575462"/>
            <a:chExt cx="4328664" cy="800219"/>
          </a:xfrm>
        </p:grpSpPr>
        <p:pic>
          <p:nvPicPr>
            <p:cNvPr id="33" name="圖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21277" y="4833745"/>
              <a:ext cx="336166" cy="341406"/>
            </a:xfrm>
            <a:prstGeom prst="rect">
              <a:avLst/>
            </a:prstGeom>
          </p:spPr>
        </p:pic>
        <p:sp>
          <p:nvSpPr>
            <p:cNvPr id="34" name="弧形 33"/>
            <p:cNvSpPr/>
            <p:nvPr/>
          </p:nvSpPr>
          <p:spPr>
            <a:xfrm rot="5400000">
              <a:off x="4262220" y="5122467"/>
              <a:ext cx="172915" cy="241025"/>
            </a:xfrm>
            <a:prstGeom prst="arc">
              <a:avLst>
                <a:gd name="adj1" fmla="val 16200000"/>
                <a:gd name="adj2" fmla="val 5535708"/>
              </a:avLst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  <p:pic>
          <p:nvPicPr>
            <p:cNvPr id="35" name="圖片 3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28" t="-1" r="56870" b="-10193"/>
            <a:stretch/>
          </p:blipFill>
          <p:spPr>
            <a:xfrm>
              <a:off x="2671520" y="4776080"/>
              <a:ext cx="427475" cy="470232"/>
            </a:xfrm>
            <a:prstGeom prst="rect">
              <a:avLst/>
            </a:prstGeom>
          </p:spPr>
        </p:pic>
        <p:pic>
          <p:nvPicPr>
            <p:cNvPr id="36" name="圖片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6334" y="4775987"/>
              <a:ext cx="943707" cy="419763"/>
            </a:xfrm>
            <a:prstGeom prst="rect">
              <a:avLst/>
            </a:prstGeom>
          </p:spPr>
        </p:pic>
        <p:pic>
          <p:nvPicPr>
            <p:cNvPr id="37" name="圖片 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4369" y="4775987"/>
              <a:ext cx="676122" cy="419763"/>
            </a:xfrm>
            <a:prstGeom prst="rect">
              <a:avLst/>
            </a:prstGeom>
          </p:spPr>
        </p:pic>
        <p:pic>
          <p:nvPicPr>
            <p:cNvPr id="38" name="圖片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9496" y="4768736"/>
              <a:ext cx="868353" cy="428258"/>
            </a:xfrm>
            <a:prstGeom prst="rect">
              <a:avLst/>
            </a:prstGeom>
          </p:spPr>
        </p:pic>
        <p:sp>
          <p:nvSpPr>
            <p:cNvPr id="52" name="TextBox 1">
              <a:extLst>
                <a:ext uri="{FF2B5EF4-FFF2-40B4-BE49-F238E27FC236}">
                  <a16:creationId xmlns:a16="http://schemas.microsoft.com/office/drawing/2014/main" id="{D2C84BB0-9CA6-2E47-BFFE-717B4DDE9606}"/>
                </a:ext>
              </a:extLst>
            </p:cNvPr>
            <p:cNvSpPr txBox="1"/>
            <p:nvPr/>
          </p:nvSpPr>
          <p:spPr>
            <a:xfrm>
              <a:off x="1751827" y="4575462"/>
              <a:ext cx="36258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anose="020F0704030504030204" pitchFamily="34" charset="77"/>
                  <a:ea typeface="新細明體" panose="02020500000000000000" pitchFamily="18" charset="-120"/>
                  <a:cs typeface="+mn-cs"/>
                </a:rPr>
                <a:t>4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anose="020F0704030504030204" pitchFamily="34" charset="77"/>
                  <a:ea typeface="新細明體" panose="02020500000000000000" pitchFamily="18" charset="-120"/>
                  <a:cs typeface="+mn-cs"/>
                </a:rPr>
                <a:t>4</a:t>
              </a:r>
              <a:endPara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77"/>
                <a:cs typeface="+mn-cs"/>
              </a:endParaRPr>
            </a:p>
          </p:txBody>
        </p:sp>
      </p:grpSp>
      <p:pic>
        <p:nvPicPr>
          <p:cNvPr id="25" name="圖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459" y="2859617"/>
            <a:ext cx="676122" cy="419763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8" t="-1" r="56870" b="-10193"/>
          <a:stretch/>
        </p:blipFill>
        <p:spPr>
          <a:xfrm>
            <a:off x="2876710" y="2844329"/>
            <a:ext cx="427475" cy="470232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23" y="2859617"/>
            <a:ext cx="943707" cy="419763"/>
          </a:xfrm>
          <a:prstGeom prst="rect">
            <a:avLst/>
          </a:prstGeom>
        </p:spPr>
      </p:pic>
      <p:pic>
        <p:nvPicPr>
          <p:cNvPr id="2" name="mp3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484213" y="1341269"/>
            <a:ext cx="1002128" cy="1002128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90549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E2894-9BE6-974E-9038-1D4CBDF41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088" y="797303"/>
            <a:ext cx="7997722" cy="755407"/>
          </a:xfrm>
        </p:spPr>
        <p:txBody>
          <a:bodyPr>
            <a:noAutofit/>
          </a:bodyPr>
          <a:lstStyle/>
          <a:p>
            <a:pPr marL="34290" indent="0">
              <a:buClr>
                <a:schemeClr val="tx1"/>
              </a:buClr>
              <a:buSzPct val="100000"/>
              <a:buNone/>
            </a:pPr>
            <a:endParaRPr lang="en-US" altLang="zh-TW" b="1" i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491490" indent="-457200">
              <a:buClr>
                <a:schemeClr val="tx1"/>
              </a:buClr>
              <a:buSzPct val="100000"/>
              <a:buAutoNum type="arabicPeriod" startAt="3"/>
            </a:pPr>
            <a:r>
              <a:rPr lang="zh-TW" altLang="en-US" sz="22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再聆听歌曲的首部分，你能辨认出下面的节奏句吗？</a:t>
            </a:r>
            <a:endParaRPr lang="en-US" altLang="zh-TW" sz="22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endParaRPr lang="en-US" altLang="zh-TW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r>
              <a:rPr lang="zh-TW" altLang="en-US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 </a:t>
            </a:r>
            <a:endParaRPr lang="en-US" altLang="zh-TW" b="1" i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endParaRPr lang="en-US" altLang="zh-TW" sz="24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endParaRPr lang="en-US" altLang="zh-TW" sz="24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endParaRPr lang="en-US" altLang="zh-TW" sz="24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r>
              <a:rPr lang="en-US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4.                                                    </a:t>
            </a:r>
            <a:r>
              <a:rPr lang="zh-TW" altLang="en-US" sz="22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在歌曲中有甚么作用？   </a:t>
            </a:r>
            <a:r>
              <a:rPr lang="en-US" altLang="zh-TW" sz="22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    </a:t>
            </a:r>
          </a:p>
          <a:p>
            <a:pPr marL="34290" indent="0">
              <a:buClr>
                <a:schemeClr val="tx1"/>
              </a:buClr>
              <a:buSzPct val="100000"/>
              <a:buNone/>
            </a:pPr>
            <a:r>
              <a:rPr lang="en-US" altLang="zh-TW" sz="18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    </a:t>
            </a:r>
            <a:r>
              <a:rPr lang="en-US" altLang="zh-TW" sz="1600" b="1" kern="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[ </a:t>
            </a:r>
            <a:r>
              <a:rPr lang="zh-TW" altLang="en-US" sz="1600" b="1" kern="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频现句</a:t>
            </a:r>
            <a:r>
              <a:rPr lang="en-US" altLang="zh-TW" sz="1600" b="1" kern="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/</a:t>
            </a:r>
            <a:r>
              <a:rPr lang="zh-TW" altLang="en-US" sz="1600" b="1" kern="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伴奏角色</a:t>
            </a:r>
            <a:r>
              <a:rPr lang="en-US" altLang="zh-TW" sz="1600" b="1" kern="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]</a:t>
            </a:r>
            <a:endParaRPr lang="en-GB" altLang="zh-TW" sz="1600" b="1" kern="1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弧形 20"/>
          <p:cNvSpPr/>
          <p:nvPr/>
        </p:nvSpPr>
        <p:spPr>
          <a:xfrm>
            <a:off x="6189785" y="6207369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1051136" y="1805706"/>
            <a:ext cx="5467150" cy="641390"/>
            <a:chOff x="3312664" y="3166712"/>
            <a:chExt cx="5330822" cy="679274"/>
          </a:xfrm>
        </p:grpSpPr>
        <p:cxnSp>
          <p:nvCxnSpPr>
            <p:cNvPr id="7" name="Straight Connector 5">
              <a:extLst>
                <a:ext uri="{FF2B5EF4-FFF2-40B4-BE49-F238E27FC236}">
                  <a16:creationId xmlns:a16="http://schemas.microsoft.com/office/drawing/2014/main" id="{D7D3FB1D-61D5-C34D-8756-CD865105E5F4}"/>
                </a:ext>
              </a:extLst>
            </p:cNvPr>
            <p:cNvCxnSpPr/>
            <p:nvPr/>
          </p:nvCxnSpPr>
          <p:spPr>
            <a:xfrm>
              <a:off x="8637442" y="3171127"/>
              <a:ext cx="6044" cy="6745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" name="群組 3"/>
            <p:cNvGrpSpPr/>
            <p:nvPr/>
          </p:nvGrpSpPr>
          <p:grpSpPr>
            <a:xfrm>
              <a:off x="3312664" y="3166712"/>
              <a:ext cx="5247776" cy="679274"/>
              <a:chOff x="1322361" y="1228228"/>
              <a:chExt cx="3282628" cy="540004"/>
            </a:xfrm>
          </p:grpSpPr>
          <p:pic>
            <p:nvPicPr>
              <p:cNvPr id="8" name="圖片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22361" y="1306754"/>
                <a:ext cx="159635" cy="420335"/>
              </a:xfrm>
              <a:prstGeom prst="rect">
                <a:avLst/>
              </a:prstGeom>
            </p:spPr>
          </p:pic>
          <p:pic>
            <p:nvPicPr>
              <p:cNvPr id="9" name="圖片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93560" y="1326412"/>
                <a:ext cx="238691" cy="293300"/>
              </a:xfrm>
              <a:prstGeom prst="rect">
                <a:avLst/>
              </a:prstGeom>
            </p:spPr>
          </p:pic>
          <p:sp>
            <p:nvSpPr>
              <p:cNvPr id="11" name="弧形 10"/>
              <p:cNvSpPr/>
              <p:nvPr/>
            </p:nvSpPr>
            <p:spPr>
              <a:xfrm rot="5400000">
                <a:off x="3024581" y="1598451"/>
                <a:ext cx="159341" cy="180221"/>
              </a:xfrm>
              <a:prstGeom prst="arc">
                <a:avLst>
                  <a:gd name="adj1" fmla="val 16200000"/>
                  <a:gd name="adj2" fmla="val 5535708"/>
                </a:avLst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HK" altLang="en-US" dirty="0"/>
              </a:p>
            </p:txBody>
          </p:sp>
          <p:pic>
            <p:nvPicPr>
              <p:cNvPr id="12" name="圖片 1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428" t="-1" r="56870" b="-10193"/>
              <a:stretch/>
            </p:blipFill>
            <p:spPr>
              <a:xfrm>
                <a:off x="1921905" y="1284587"/>
                <a:ext cx="303524" cy="403974"/>
              </a:xfrm>
              <a:prstGeom prst="rect">
                <a:avLst/>
              </a:prstGeom>
            </p:spPr>
          </p:pic>
          <p:pic>
            <p:nvPicPr>
              <p:cNvPr id="13" name="圖片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0274" y="1292754"/>
                <a:ext cx="670071" cy="360617"/>
              </a:xfrm>
              <a:prstGeom prst="rect">
                <a:avLst/>
              </a:prstGeom>
            </p:spPr>
          </p:pic>
          <p:pic>
            <p:nvPicPr>
              <p:cNvPr id="14" name="圖片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3827" y="1327738"/>
                <a:ext cx="425126" cy="319341"/>
              </a:xfrm>
              <a:prstGeom prst="rect">
                <a:avLst/>
              </a:prstGeom>
            </p:spPr>
          </p:pic>
          <p:pic>
            <p:nvPicPr>
              <p:cNvPr id="15" name="圖片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1761" y="1304223"/>
                <a:ext cx="585119" cy="349149"/>
              </a:xfrm>
              <a:prstGeom prst="rect">
                <a:avLst/>
              </a:prstGeom>
            </p:spPr>
          </p:pic>
          <p:cxnSp>
            <p:nvCxnSpPr>
              <p:cNvPr id="29" name="Straight Connector 5">
                <a:extLst>
                  <a:ext uri="{FF2B5EF4-FFF2-40B4-BE49-F238E27FC236}">
                    <a16:creationId xmlns:a16="http://schemas.microsoft.com/office/drawing/2014/main" id="{D7D3FB1D-61D5-C34D-8756-CD865105E5F4}"/>
                  </a:ext>
                </a:extLst>
              </p:cNvPr>
              <p:cNvCxnSpPr/>
              <p:nvPr/>
            </p:nvCxnSpPr>
            <p:spPr>
              <a:xfrm>
                <a:off x="4604989" y="1228228"/>
                <a:ext cx="0" cy="53208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群組 9">
            <a:extLst>
              <a:ext uri="{FF2B5EF4-FFF2-40B4-BE49-F238E27FC236}">
                <a16:creationId xmlns:a16="http://schemas.microsoft.com/office/drawing/2014/main" id="{36AE5997-92E8-4243-B691-7BDE3C3E11A9}"/>
              </a:ext>
            </a:extLst>
          </p:cNvPr>
          <p:cNvGrpSpPr/>
          <p:nvPr/>
        </p:nvGrpSpPr>
        <p:grpSpPr>
          <a:xfrm>
            <a:off x="1051136" y="3714994"/>
            <a:ext cx="3735106" cy="479821"/>
            <a:chOff x="3312664" y="3166712"/>
            <a:chExt cx="5330822" cy="679274"/>
          </a:xfrm>
        </p:grpSpPr>
        <p:cxnSp>
          <p:nvCxnSpPr>
            <p:cNvPr id="19" name="Straight Connector 5">
              <a:extLst>
                <a:ext uri="{FF2B5EF4-FFF2-40B4-BE49-F238E27FC236}">
                  <a16:creationId xmlns:a16="http://schemas.microsoft.com/office/drawing/2014/main" id="{BEC6EB96-5137-44FF-9CF3-DC6B8F882524}"/>
                </a:ext>
              </a:extLst>
            </p:cNvPr>
            <p:cNvCxnSpPr/>
            <p:nvPr/>
          </p:nvCxnSpPr>
          <p:spPr>
            <a:xfrm>
              <a:off x="8637442" y="3171127"/>
              <a:ext cx="6044" cy="6745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0" name="群組 3">
              <a:extLst>
                <a:ext uri="{FF2B5EF4-FFF2-40B4-BE49-F238E27FC236}">
                  <a16:creationId xmlns:a16="http://schemas.microsoft.com/office/drawing/2014/main" id="{28A3268F-4C45-4BFE-9401-DD4850DA96C6}"/>
                </a:ext>
              </a:extLst>
            </p:cNvPr>
            <p:cNvGrpSpPr/>
            <p:nvPr/>
          </p:nvGrpSpPr>
          <p:grpSpPr>
            <a:xfrm>
              <a:off x="3312664" y="3166712"/>
              <a:ext cx="5247776" cy="679274"/>
              <a:chOff x="1322361" y="1228228"/>
              <a:chExt cx="3282628" cy="540004"/>
            </a:xfrm>
          </p:grpSpPr>
          <p:pic>
            <p:nvPicPr>
              <p:cNvPr id="22" name="圖片 7">
                <a:extLst>
                  <a:ext uri="{FF2B5EF4-FFF2-40B4-BE49-F238E27FC236}">
                    <a16:creationId xmlns:a16="http://schemas.microsoft.com/office/drawing/2014/main" id="{C00A6B55-C1CA-4358-AE05-D533ED2CE8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22361" y="1306754"/>
                <a:ext cx="159635" cy="420335"/>
              </a:xfrm>
              <a:prstGeom prst="rect">
                <a:avLst/>
              </a:prstGeom>
            </p:spPr>
          </p:pic>
          <p:pic>
            <p:nvPicPr>
              <p:cNvPr id="23" name="圖片 8">
                <a:extLst>
                  <a:ext uri="{FF2B5EF4-FFF2-40B4-BE49-F238E27FC236}">
                    <a16:creationId xmlns:a16="http://schemas.microsoft.com/office/drawing/2014/main" id="{B40081A7-12E7-4257-82FA-E56313E734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93560" y="1326412"/>
                <a:ext cx="238691" cy="293300"/>
              </a:xfrm>
              <a:prstGeom prst="rect">
                <a:avLst/>
              </a:prstGeom>
            </p:spPr>
          </p:pic>
          <p:sp>
            <p:nvSpPr>
              <p:cNvPr id="24" name="弧形 10">
                <a:extLst>
                  <a:ext uri="{FF2B5EF4-FFF2-40B4-BE49-F238E27FC236}">
                    <a16:creationId xmlns:a16="http://schemas.microsoft.com/office/drawing/2014/main" id="{2E7BD684-2F9E-4602-BC48-0B9A9A33C751}"/>
                  </a:ext>
                </a:extLst>
              </p:cNvPr>
              <p:cNvSpPr/>
              <p:nvPr/>
            </p:nvSpPr>
            <p:spPr>
              <a:xfrm rot="5400000">
                <a:off x="3024581" y="1598451"/>
                <a:ext cx="159341" cy="180221"/>
              </a:xfrm>
              <a:prstGeom prst="arc">
                <a:avLst>
                  <a:gd name="adj1" fmla="val 16200000"/>
                  <a:gd name="adj2" fmla="val 5535708"/>
                </a:avLst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HK" altLang="en-US" dirty="0"/>
              </a:p>
            </p:txBody>
          </p:sp>
          <p:pic>
            <p:nvPicPr>
              <p:cNvPr id="25" name="圖片 11">
                <a:extLst>
                  <a:ext uri="{FF2B5EF4-FFF2-40B4-BE49-F238E27FC236}">
                    <a16:creationId xmlns:a16="http://schemas.microsoft.com/office/drawing/2014/main" id="{D3ACAEFF-E334-4D0C-9EE0-7C95799331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428" t="-1" r="56870" b="-10193"/>
              <a:stretch/>
            </p:blipFill>
            <p:spPr>
              <a:xfrm>
                <a:off x="1921905" y="1284587"/>
                <a:ext cx="303524" cy="403974"/>
              </a:xfrm>
              <a:prstGeom prst="rect">
                <a:avLst/>
              </a:prstGeom>
            </p:spPr>
          </p:pic>
          <p:pic>
            <p:nvPicPr>
              <p:cNvPr id="26" name="圖片 12">
                <a:extLst>
                  <a:ext uri="{FF2B5EF4-FFF2-40B4-BE49-F238E27FC236}">
                    <a16:creationId xmlns:a16="http://schemas.microsoft.com/office/drawing/2014/main" id="{87229EF6-80A1-499E-9559-6EE97676E9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0274" y="1292754"/>
                <a:ext cx="670071" cy="360617"/>
              </a:xfrm>
              <a:prstGeom prst="rect">
                <a:avLst/>
              </a:prstGeom>
            </p:spPr>
          </p:pic>
          <p:pic>
            <p:nvPicPr>
              <p:cNvPr id="27" name="圖片 13">
                <a:extLst>
                  <a:ext uri="{FF2B5EF4-FFF2-40B4-BE49-F238E27FC236}">
                    <a16:creationId xmlns:a16="http://schemas.microsoft.com/office/drawing/2014/main" id="{F872B119-9B68-46C4-A1FB-8DF57D904C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3827" y="1327738"/>
                <a:ext cx="425126" cy="319341"/>
              </a:xfrm>
              <a:prstGeom prst="rect">
                <a:avLst/>
              </a:prstGeom>
            </p:spPr>
          </p:pic>
          <p:pic>
            <p:nvPicPr>
              <p:cNvPr id="28" name="圖片 14">
                <a:extLst>
                  <a:ext uri="{FF2B5EF4-FFF2-40B4-BE49-F238E27FC236}">
                    <a16:creationId xmlns:a16="http://schemas.microsoft.com/office/drawing/2014/main" id="{A1066BDF-F318-49B7-BBBD-DC826CBD2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1761" y="1304223"/>
                <a:ext cx="585119" cy="349149"/>
              </a:xfrm>
              <a:prstGeom prst="rect">
                <a:avLst/>
              </a:prstGeom>
            </p:spPr>
          </p:pic>
          <p:cxnSp>
            <p:nvCxnSpPr>
              <p:cNvPr id="30" name="Straight Connector 5">
                <a:extLst>
                  <a:ext uri="{FF2B5EF4-FFF2-40B4-BE49-F238E27FC236}">
                    <a16:creationId xmlns:a16="http://schemas.microsoft.com/office/drawing/2014/main" id="{2E4E1300-3C70-4230-8EB2-93CE9D02BA02}"/>
                  </a:ext>
                </a:extLst>
              </p:cNvPr>
              <p:cNvCxnSpPr/>
              <p:nvPr/>
            </p:nvCxnSpPr>
            <p:spPr>
              <a:xfrm>
                <a:off x="4604989" y="1228228"/>
                <a:ext cx="0" cy="53208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48975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5AD655-E47D-E74B-94EA-04B8B6F2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887" y="257907"/>
            <a:ext cx="7406640" cy="836502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活动三：认识非洲音乐的基本特色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82280" y="1094410"/>
            <a:ext cx="8405446" cy="420066"/>
          </a:xfrm>
        </p:spPr>
        <p:txBody>
          <a:bodyPr>
            <a:noAutofit/>
          </a:bodyPr>
          <a:lstStyle/>
          <a:p>
            <a:pPr marL="34290" indent="0">
              <a:buNone/>
            </a:pPr>
            <a:r>
              <a:rPr lang="en-US" altLang="zh-TW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1.</a:t>
            </a:r>
            <a:r>
              <a:rPr lang="zh-TW" altLang="en-US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节奏鲜明多变</a:t>
            </a:r>
            <a:endParaRPr lang="en-US" altLang="zh-TW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buNone/>
            </a:pPr>
            <a:r>
              <a:rPr lang="zh-TW" altLang="en-US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具特别的规律，有别于一般基本拍的强弱排列。</a:t>
            </a:r>
            <a:endParaRPr lang="en-US" altLang="zh-TW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buNone/>
            </a:pPr>
            <a:r>
              <a:rPr lang="zh-TW" altLang="en-US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                                               </a:t>
            </a:r>
            <a:endParaRPr lang="en-US" altLang="zh-TW" sz="14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buNone/>
            </a:pPr>
            <a:endParaRPr lang="en-US" altLang="zh-TW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buNone/>
            </a:pPr>
            <a:r>
              <a:rPr lang="en-US" altLang="zh-TW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</a:t>
            </a:r>
            <a:r>
              <a:rPr lang="zh-TW" altLang="en-US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即兴演奏</a:t>
            </a:r>
            <a:endParaRPr lang="en-US" altLang="zh-TW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buNone/>
            </a:pPr>
            <a:r>
              <a:rPr lang="zh-TW" altLang="en-US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演奏者随着音乐的发展，即兴创作节奏及</a:t>
            </a:r>
            <a:r>
              <a:rPr lang="en-US" altLang="zh-TW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/</a:t>
            </a:r>
            <a:r>
              <a:rPr lang="zh-TW" altLang="en-US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或旋律。</a:t>
            </a:r>
            <a:endParaRPr lang="en-US" altLang="zh-TW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lvl="0" indent="0">
              <a:lnSpc>
                <a:spcPct val="150000"/>
              </a:lnSpc>
              <a:buClr>
                <a:srgbClr val="BFE2A7"/>
              </a:buClr>
              <a:buNone/>
            </a:pPr>
            <a:endParaRPr lang="en-US" altLang="zh-TW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lvl="0" indent="0">
              <a:lnSpc>
                <a:spcPct val="150000"/>
              </a:lnSpc>
              <a:buClr>
                <a:srgbClr val="BFE2A7"/>
              </a:buClr>
              <a:buNone/>
            </a:pPr>
            <a:r>
              <a:rPr lang="en-US" altLang="zh-TW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3.</a:t>
            </a:r>
            <a:r>
              <a:rPr lang="en-US" altLang="zh-TW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</a:t>
            </a:r>
            <a:r>
              <a:rPr lang="zh-TW" altLang="en-US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对答式演唱 </a:t>
            </a:r>
            <a:r>
              <a:rPr lang="en-US" altLang="zh-TW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(call and response)</a:t>
            </a:r>
          </a:p>
          <a:p>
            <a:pPr marL="34290" lvl="0" indent="0">
              <a:lnSpc>
                <a:spcPct val="150000"/>
              </a:lnSpc>
              <a:buClr>
                <a:srgbClr val="BFE2A7"/>
              </a:buClr>
              <a:buNone/>
            </a:pPr>
            <a:r>
              <a:rPr lang="zh-TW" altLang="en-US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非洲音乐常以对答的方式演唱及</a:t>
            </a:r>
            <a:r>
              <a:rPr lang="en-US" altLang="zh-TW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/</a:t>
            </a:r>
            <a:r>
              <a:rPr lang="zh-TW" altLang="en-US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或演奏。</a:t>
            </a:r>
            <a:endParaRPr lang="en-US" altLang="zh-TW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39" name="群組 38"/>
          <p:cNvGrpSpPr/>
          <p:nvPr/>
        </p:nvGrpSpPr>
        <p:grpSpPr>
          <a:xfrm>
            <a:off x="637497" y="2083725"/>
            <a:ext cx="3809267" cy="579074"/>
            <a:chOff x="3312664" y="3144798"/>
            <a:chExt cx="5251329" cy="701187"/>
          </a:xfrm>
        </p:grpSpPr>
        <p:cxnSp>
          <p:nvCxnSpPr>
            <p:cNvPr id="41" name="Straight Connector 5">
              <a:extLst>
                <a:ext uri="{FF2B5EF4-FFF2-40B4-BE49-F238E27FC236}">
                  <a16:creationId xmlns:a16="http://schemas.microsoft.com/office/drawing/2014/main" id="{D7D3FB1D-61D5-C34D-8756-CD865105E5F4}"/>
                </a:ext>
              </a:extLst>
            </p:cNvPr>
            <p:cNvCxnSpPr/>
            <p:nvPr/>
          </p:nvCxnSpPr>
          <p:spPr>
            <a:xfrm>
              <a:off x="8557949" y="3144798"/>
              <a:ext cx="6044" cy="6745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2" name="群組 41"/>
            <p:cNvGrpSpPr/>
            <p:nvPr/>
          </p:nvGrpSpPr>
          <p:grpSpPr>
            <a:xfrm>
              <a:off x="3312664" y="3145669"/>
              <a:ext cx="5176086" cy="700316"/>
              <a:chOff x="1322361" y="1211500"/>
              <a:chExt cx="3237784" cy="556732"/>
            </a:xfrm>
          </p:grpSpPr>
          <p:pic>
            <p:nvPicPr>
              <p:cNvPr id="43" name="圖片 4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22361" y="1306754"/>
                <a:ext cx="159635" cy="420335"/>
              </a:xfrm>
              <a:prstGeom prst="rect">
                <a:avLst/>
              </a:prstGeom>
            </p:spPr>
          </p:pic>
          <p:pic>
            <p:nvPicPr>
              <p:cNvPr id="44" name="圖片 4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93560" y="1326412"/>
                <a:ext cx="238691" cy="293300"/>
              </a:xfrm>
              <a:prstGeom prst="rect">
                <a:avLst/>
              </a:prstGeom>
            </p:spPr>
          </p:pic>
          <p:sp>
            <p:nvSpPr>
              <p:cNvPr id="45" name="弧形 44"/>
              <p:cNvSpPr/>
              <p:nvPr/>
            </p:nvSpPr>
            <p:spPr>
              <a:xfrm rot="5400000">
                <a:off x="3024581" y="1598451"/>
                <a:ext cx="159341" cy="180221"/>
              </a:xfrm>
              <a:prstGeom prst="arc">
                <a:avLst>
                  <a:gd name="adj1" fmla="val 16200000"/>
                  <a:gd name="adj2" fmla="val 5535708"/>
                </a:avLst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HK" altLang="en-US" dirty="0"/>
              </a:p>
            </p:txBody>
          </p:sp>
          <p:pic>
            <p:nvPicPr>
              <p:cNvPr id="46" name="圖片 4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428" t="-1" r="56870" b="-10193"/>
              <a:stretch/>
            </p:blipFill>
            <p:spPr>
              <a:xfrm>
                <a:off x="1921905" y="1284587"/>
                <a:ext cx="303524" cy="403974"/>
              </a:xfrm>
              <a:prstGeom prst="rect">
                <a:avLst/>
              </a:prstGeom>
            </p:spPr>
          </p:pic>
          <p:pic>
            <p:nvPicPr>
              <p:cNvPr id="47" name="圖片 4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0274" y="1292754"/>
                <a:ext cx="670071" cy="360617"/>
              </a:xfrm>
              <a:prstGeom prst="rect">
                <a:avLst/>
              </a:prstGeom>
            </p:spPr>
          </p:pic>
          <p:pic>
            <p:nvPicPr>
              <p:cNvPr id="48" name="圖片 4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64841" y="1311619"/>
                <a:ext cx="425126" cy="319341"/>
              </a:xfrm>
              <a:prstGeom prst="rect">
                <a:avLst/>
              </a:prstGeom>
            </p:spPr>
          </p:pic>
          <p:pic>
            <p:nvPicPr>
              <p:cNvPr id="49" name="圖片 4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6395" y="1295061"/>
                <a:ext cx="585119" cy="349149"/>
              </a:xfrm>
              <a:prstGeom prst="rect">
                <a:avLst/>
              </a:prstGeom>
            </p:spPr>
          </p:pic>
          <p:cxnSp>
            <p:nvCxnSpPr>
              <p:cNvPr id="50" name="Straight Connector 5">
                <a:extLst>
                  <a:ext uri="{FF2B5EF4-FFF2-40B4-BE49-F238E27FC236}">
                    <a16:creationId xmlns:a16="http://schemas.microsoft.com/office/drawing/2014/main" id="{D7D3FB1D-61D5-C34D-8756-CD865105E5F4}"/>
                  </a:ext>
                </a:extLst>
              </p:cNvPr>
              <p:cNvCxnSpPr/>
              <p:nvPr/>
            </p:nvCxnSpPr>
            <p:spPr>
              <a:xfrm>
                <a:off x="4560145" y="1211500"/>
                <a:ext cx="0" cy="53208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矩形 2"/>
          <p:cNvSpPr/>
          <p:nvPr/>
        </p:nvSpPr>
        <p:spPr>
          <a:xfrm>
            <a:off x="4584804" y="2142173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kern="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vs</a:t>
            </a:r>
            <a:endParaRPr lang="zh-HK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5170484" y="2012633"/>
            <a:ext cx="3767922" cy="660780"/>
            <a:chOff x="4743405" y="3059005"/>
            <a:chExt cx="3767922" cy="660780"/>
          </a:xfrm>
        </p:grpSpPr>
        <p:grpSp>
          <p:nvGrpSpPr>
            <p:cNvPr id="38" name="群組 37"/>
            <p:cNvGrpSpPr/>
            <p:nvPr/>
          </p:nvGrpSpPr>
          <p:grpSpPr>
            <a:xfrm>
              <a:off x="5044653" y="3059005"/>
              <a:ext cx="3466674" cy="660780"/>
              <a:chOff x="4991527" y="2636158"/>
              <a:chExt cx="3466674" cy="660780"/>
            </a:xfrm>
          </p:grpSpPr>
          <p:grpSp>
            <p:nvGrpSpPr>
              <p:cNvPr id="24" name="群組 23"/>
              <p:cNvGrpSpPr/>
              <p:nvPr/>
            </p:nvGrpSpPr>
            <p:grpSpPr>
              <a:xfrm>
                <a:off x="4991527" y="2636158"/>
                <a:ext cx="3466674" cy="660780"/>
                <a:chOff x="1459578" y="2106523"/>
                <a:chExt cx="5117068" cy="794248"/>
              </a:xfrm>
            </p:grpSpPr>
            <p:sp>
              <p:nvSpPr>
                <p:cNvPr id="35" name="Rectangle 16">
                  <a:extLst>
                    <a:ext uri="{FF2B5EF4-FFF2-40B4-BE49-F238E27FC236}">
                      <a16:creationId xmlns:a16="http://schemas.microsoft.com/office/drawing/2014/main" id="{B8AB2191-5289-A54D-953C-558D803ADA37}"/>
                    </a:ext>
                  </a:extLst>
                </p:cNvPr>
                <p:cNvSpPr/>
                <p:nvPr/>
              </p:nvSpPr>
              <p:spPr>
                <a:xfrm>
                  <a:off x="1459578" y="2106523"/>
                  <a:ext cx="5117068" cy="60797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6" name="群組 25"/>
                <p:cNvGrpSpPr/>
                <p:nvPr/>
              </p:nvGrpSpPr>
              <p:grpSpPr>
                <a:xfrm>
                  <a:off x="2234720" y="2244638"/>
                  <a:ext cx="4271879" cy="656133"/>
                  <a:chOff x="2234720" y="2244638"/>
                  <a:chExt cx="4271879" cy="656133"/>
                </a:xfrm>
              </p:grpSpPr>
              <p:grpSp>
                <p:nvGrpSpPr>
                  <p:cNvPr id="27" name="群組 26"/>
                  <p:cNvGrpSpPr/>
                  <p:nvPr/>
                </p:nvGrpSpPr>
                <p:grpSpPr>
                  <a:xfrm>
                    <a:off x="2234720" y="2244638"/>
                    <a:ext cx="4271879" cy="656133"/>
                    <a:chOff x="2241365" y="2842183"/>
                    <a:chExt cx="4271879" cy="656133"/>
                  </a:xfrm>
                </p:grpSpPr>
                <p:pic>
                  <p:nvPicPr>
                    <p:cNvPr id="31" name="圖片 30"/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241365" y="2913794"/>
                      <a:ext cx="894661" cy="40223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2" name="圖片 31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399690" y="2933953"/>
                      <a:ext cx="894661" cy="419336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33" name="Straight Connector 5">
                      <a:extLst>
                        <a:ext uri="{FF2B5EF4-FFF2-40B4-BE49-F238E27FC236}">
                          <a16:creationId xmlns:a16="http://schemas.microsoft.com/office/drawing/2014/main" id="{D7D3FB1D-61D5-C34D-8756-CD865105E5F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443870" y="2842183"/>
                      <a:ext cx="0" cy="656133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5">
                      <a:extLst>
                        <a:ext uri="{FF2B5EF4-FFF2-40B4-BE49-F238E27FC236}">
                          <a16:creationId xmlns:a16="http://schemas.microsoft.com/office/drawing/2014/main" id="{D7D3FB1D-61D5-C34D-8756-CD865105E5F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513244" y="2842183"/>
                      <a:ext cx="0" cy="656133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" name="群組 27"/>
                  <p:cNvGrpSpPr/>
                  <p:nvPr/>
                </p:nvGrpSpPr>
                <p:grpSpPr>
                  <a:xfrm>
                    <a:off x="3410913" y="2336408"/>
                    <a:ext cx="2326509" cy="453457"/>
                    <a:chOff x="3410913" y="2336408"/>
                    <a:chExt cx="2326509" cy="453457"/>
                  </a:xfrm>
                </p:grpSpPr>
                <p:pic>
                  <p:nvPicPr>
                    <p:cNvPr id="29" name="Picture 18">
                      <a:extLst>
                        <a:ext uri="{FF2B5EF4-FFF2-40B4-BE49-F238E27FC236}">
                          <a16:creationId xmlns:a16="http://schemas.microsoft.com/office/drawing/2014/main" id="{38733A08-E68F-2640-9618-BFE3F8F4117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5511656" y="2340626"/>
                      <a:ext cx="225766" cy="44923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0" name="圖片 29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410913" y="2336408"/>
                      <a:ext cx="589536" cy="423637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pic>
            <p:nvPicPr>
              <p:cNvPr id="37" name="圖片 3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12944" y="2806364"/>
                <a:ext cx="159635" cy="420335"/>
              </a:xfrm>
              <a:prstGeom prst="rect">
                <a:avLst/>
              </a:prstGeom>
            </p:spPr>
          </p:pic>
        </p:grpSp>
        <p:sp>
          <p:nvSpPr>
            <p:cNvPr id="15" name="矩形 14"/>
            <p:cNvSpPr/>
            <p:nvPr/>
          </p:nvSpPr>
          <p:spPr>
            <a:xfrm>
              <a:off x="4743405" y="3188545"/>
              <a:ext cx="7104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kern="100" dirty="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e.g.  </a:t>
              </a:r>
              <a:endParaRPr lang="zh-HK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22326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7589" y="650630"/>
            <a:ext cx="7404653" cy="4712677"/>
          </a:xfrm>
        </p:spPr>
        <p:txBody>
          <a:bodyPr>
            <a:noAutofit/>
          </a:bodyPr>
          <a:lstStyle/>
          <a:p>
            <a:pPr marL="34290" lvl="0" indent="0">
              <a:lnSpc>
                <a:spcPct val="150000"/>
              </a:lnSpc>
              <a:buClr>
                <a:srgbClr val="BFE2A7"/>
              </a:buClr>
              <a:buNone/>
            </a:pPr>
            <a:r>
              <a:rPr lang="en-US" altLang="zh-TW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4. </a:t>
            </a:r>
            <a:r>
              <a:rPr lang="zh-TW" altLang="en-US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敲击乐器种类繁多</a:t>
            </a:r>
            <a:endParaRPr lang="en-US" altLang="zh-TW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buClr>
                <a:srgbClr val="BFE2A7"/>
              </a:buClr>
              <a:buNone/>
            </a:pPr>
            <a:r>
              <a:rPr lang="zh-TW" altLang="en-US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常用的敲击乐器包括非洲鼓 </a:t>
            </a:r>
            <a:r>
              <a:rPr lang="en-US" altLang="zh-TW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(djembe)</a:t>
            </a:r>
            <a:r>
              <a:rPr lang="zh-TW" altLang="en-US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、摇串 </a:t>
            </a:r>
            <a:r>
              <a:rPr lang="en-US" altLang="zh-TW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(rattle)</a:t>
            </a:r>
            <a:r>
              <a:rPr lang="zh-TW" altLang="en-US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、摇瓜</a:t>
            </a:r>
            <a:r>
              <a:rPr lang="en-US" altLang="zh-TW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en-US" altLang="zh-TW" b="1" kern="100" dirty="0" err="1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axatse</a:t>
            </a:r>
            <a:r>
              <a:rPr lang="en-US" altLang="zh-TW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 </a:t>
            </a:r>
            <a:r>
              <a:rPr lang="zh-TW" altLang="en-US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等。试在网上搜寻一些非洲敲击乐器的资料，并回答以下问题。</a:t>
            </a:r>
            <a:endParaRPr lang="en-US" altLang="zh-TW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buClr>
                <a:srgbClr val="BFE2A7"/>
              </a:buClr>
              <a:buNone/>
            </a:pPr>
            <a:r>
              <a:rPr lang="zh-TW" altLang="en-US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</a:t>
            </a:r>
            <a:r>
              <a:rPr lang="en-US" altLang="zh-TW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a)</a:t>
            </a:r>
            <a:r>
              <a:rPr lang="zh-TW" altLang="en-US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该乐器是有固定音高，还是无固定音高？</a:t>
            </a:r>
            <a:endParaRPr lang="en-US" altLang="zh-TW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buClr>
                <a:srgbClr val="BFE2A7"/>
              </a:buClr>
              <a:buNone/>
            </a:pPr>
            <a:r>
              <a:rPr lang="zh-TW" altLang="en-US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</a:t>
            </a:r>
            <a:r>
              <a:rPr lang="en-US" altLang="zh-TW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b) </a:t>
            </a:r>
            <a:r>
              <a:rPr lang="zh-TW" altLang="en-US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该乐器由甚么物料制造？</a:t>
            </a:r>
            <a:endParaRPr lang="en-US" altLang="zh-TW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buClr>
                <a:srgbClr val="BFE2A7"/>
              </a:buClr>
              <a:buNone/>
            </a:pPr>
            <a:r>
              <a:rPr lang="zh-TW" altLang="en-US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</a:t>
            </a:r>
            <a:r>
              <a:rPr lang="en-US" altLang="zh-TW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c) </a:t>
            </a:r>
            <a:r>
              <a:rPr lang="zh-TW" altLang="en-US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该乐器的音色是怎样的？</a:t>
            </a:r>
            <a:endParaRPr lang="en-US" altLang="zh-TW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buClr>
                <a:srgbClr val="BFE2A7"/>
              </a:buClr>
              <a:buNone/>
            </a:pPr>
            <a:r>
              <a:rPr lang="zh-TW" altLang="en-US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</a:t>
            </a:r>
            <a:r>
              <a:rPr lang="en-US" altLang="zh-TW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d) </a:t>
            </a:r>
            <a:r>
              <a:rPr lang="zh-TW" altLang="en-US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该乐器可以甚么方式演奏？</a:t>
            </a:r>
            <a:endParaRPr lang="en-US" altLang="zh-TW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lvl="0" indent="0">
              <a:lnSpc>
                <a:spcPct val="150000"/>
              </a:lnSpc>
              <a:buClr>
                <a:srgbClr val="BFE2A7"/>
              </a:buClr>
              <a:buNone/>
            </a:pPr>
            <a:endParaRPr lang="en-US" altLang="zh-TW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buClr>
                <a:srgbClr val="BFE2A7"/>
              </a:buClr>
              <a:buNone/>
            </a:pPr>
            <a:endParaRPr lang="en-US" altLang="zh-TW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buClr>
                <a:srgbClr val="BFE2A7"/>
              </a:buClr>
              <a:buNone/>
            </a:pPr>
            <a:endParaRPr lang="en-US" altLang="zh-TW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buClr>
                <a:srgbClr val="BFE2A7"/>
              </a:buClr>
              <a:buNone/>
            </a:pPr>
            <a:endParaRPr lang="en-US" altLang="zh-TW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lvl="0" indent="0">
              <a:lnSpc>
                <a:spcPct val="150000"/>
              </a:lnSpc>
              <a:buClr>
                <a:srgbClr val="BFE2A7"/>
              </a:buClr>
              <a:buNone/>
            </a:pPr>
            <a:endParaRPr lang="en-US" altLang="zh-TW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51796973"/>
      </p:ext>
    </p:extLst>
  </p:cSld>
  <p:clrMapOvr>
    <a:masterClrMapping/>
  </p:clrMapOvr>
</p:sld>
</file>

<file path=ppt/theme/theme1.xml><?xml version="1.0" encoding="utf-8"?>
<a:theme xmlns:a="http://schemas.openxmlformats.org/drawingml/2006/main" name="基礎">
  <a:themeElements>
    <a:clrScheme name="自訂 2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FE2A7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1_基礎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DB3E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2_基礎">
  <a:themeElements>
    <a:clrScheme name="灰階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TM03457444[[fn=基礎]]</Template>
  <TotalTime>6692</TotalTime>
  <Words>1125</Words>
  <Application>Microsoft Office PowerPoint</Application>
  <PresentationFormat>On-screen Show (4:3)</PresentationFormat>
  <Paragraphs>160</Paragraphs>
  <Slides>12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微軟正黑體</vt:lpstr>
      <vt:lpstr>Arial</vt:lpstr>
      <vt:lpstr>Arial Rounded MT Bold</vt:lpstr>
      <vt:lpstr>Corbel</vt:lpstr>
      <vt:lpstr>基礎</vt:lpstr>
      <vt:lpstr>1_基礎</vt:lpstr>
      <vt:lpstr>2_基礎</vt:lpstr>
      <vt:lpstr>PowerPoint Presentation</vt:lpstr>
      <vt:lpstr>课题　　：　「歌」乐无穷（二） 学习阶段：　第二学习阶段＊（小学）</vt:lpstr>
      <vt:lpstr>课前准备</vt:lpstr>
      <vt:lpstr>活动一：聆听歌曲 Circle of Life  </vt:lpstr>
      <vt:lpstr>活动二：认识连结线</vt:lpstr>
      <vt:lpstr>PowerPoint Presentation</vt:lpstr>
      <vt:lpstr>PowerPoint Presentation</vt:lpstr>
      <vt:lpstr>活动三：认识非洲音乐的基本特色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參考網頁</dc:title>
  <dc:creator>LEUNG, Yau-cheung Tommy</dc:creator>
  <cp:lastModifiedBy>edbuser</cp:lastModifiedBy>
  <cp:revision>520</cp:revision>
  <dcterms:created xsi:type="dcterms:W3CDTF">2020-02-07T02:00:27Z</dcterms:created>
  <dcterms:modified xsi:type="dcterms:W3CDTF">2026-01-23T08:26:14Z</dcterms:modified>
</cp:coreProperties>
</file>