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84" r:id="rId1"/>
    <p:sldMasterId id="2147483696" r:id="rId2"/>
  </p:sldMasterIdLst>
  <p:sldIdLst>
    <p:sldId id="311" r:id="rId3"/>
    <p:sldId id="318" r:id="rId4"/>
    <p:sldId id="298" r:id="rId5"/>
    <p:sldId id="312" r:id="rId6"/>
    <p:sldId id="315" r:id="rId7"/>
    <p:sldId id="314" r:id="rId8"/>
    <p:sldId id="313" r:id="rId9"/>
    <p:sldId id="317" r:id="rId10"/>
    <p:sldId id="319" r:id="rId11"/>
  </p:sldIdLst>
  <p:sldSz cx="9144000" cy="6858000" type="screen4x3"/>
  <p:notesSz cx="7099300" cy="10234613"/>
  <p:embeddedFontLst>
    <p:embeddedFont>
      <p:font typeface="Corbel" panose="020B0503020204020204" pitchFamily="34" charset="0"/>
      <p:regular r:id="rId12"/>
      <p:bold r:id="rId13"/>
      <p:italic r:id="rId14"/>
      <p:boldItalic r:id="rId15"/>
    </p:embeddedFont>
    <p:embeddedFont>
      <p:font typeface="微軟正黑體" panose="020B0604030504040204" pitchFamily="34" charset="-120"/>
      <p:regular r:id="rId16"/>
      <p:bold r:id="rId17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27F97BB-C833-4FB7-BDE5-3F7075034690}" styleName="佈景主題樣式 2 - 輔色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42" autoAdjust="0"/>
    <p:restoredTop sz="93973" autoAdjust="0"/>
  </p:normalViewPr>
  <p:slideViewPr>
    <p:cSldViewPr snapToGrid="0">
      <p:cViewPr varScale="1">
        <p:scale>
          <a:sx n="74" d="100"/>
          <a:sy n="74" d="100"/>
        </p:scale>
        <p:origin x="72" y="7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font" Target="fonts/font2.fntdata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5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font" Target="fonts/font4.fntdata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font" Target="fonts/font3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8145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8531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87662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2772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4207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09582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68862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35927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3832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01764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3234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69591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40025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93258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1197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3339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1002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5977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4858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9809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0723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0479-DDB5-40C6-A720-C5D93CED23C5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644F-4B87-4514-B8EC-9ABA8507F4E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0685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A3450479-DDB5-40C6-A720-C5D93CED23C5}" type="datetimeFigureOut">
              <a:rPr lang="zh-TW" altLang="en-US" smtClean="0"/>
              <a:pPr/>
              <a:t>2026/1/23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fld id="{A1DC644F-4B87-4514-B8EC-9ABA8507F4E8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32372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A3450479-DDB5-40C6-A720-C5D93CED23C5}" type="datetimeFigureOut">
              <a:rPr lang="zh-TW" altLang="en-US" smtClean="0"/>
              <a:pPr/>
              <a:t>2026/1/23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fld id="{A1DC644F-4B87-4514-B8EC-9ABA8507F4E8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1216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iff"/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f"/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b.gov.hk/sc/curriculum-development/kla/arts-edu/resources/mus-curri/index.html#pm" TargetMode="External"/><Relationship Id="rId2" Type="http://schemas.openxmlformats.org/officeDocument/2006/relationships/hyperlink" Target="https://www.edb.gov.hk/tc/curriculum-development/kla/arts-edu/resources/mus-curri/index.html#p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Horizontal Scroll 10">
            <a:extLst>
              <a:ext uri="{FF2B5EF4-FFF2-40B4-BE49-F238E27FC236}">
                <a16:creationId xmlns:a16="http://schemas.microsoft.com/office/drawing/2014/main" id="{D1F5DC63-7BDA-4646-A230-14216E221BF7}"/>
              </a:ext>
            </a:extLst>
          </p:cNvPr>
          <p:cNvSpPr/>
          <p:nvPr/>
        </p:nvSpPr>
        <p:spPr>
          <a:xfrm>
            <a:off x="1150670" y="2268091"/>
            <a:ext cx="6838849" cy="2232991"/>
          </a:xfrm>
          <a:prstGeom prst="horizontalScroll">
            <a:avLst>
              <a:gd name="adj" fmla="val 1132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众．乐．乐（二）</a:t>
            </a:r>
            <a:endParaRPr lang="en-GB" altLang="zh-TW" sz="54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5A7B8A5-71FA-BE44-9F7C-4E953A02CA2E}"/>
              </a:ext>
            </a:extLst>
          </p:cNvPr>
          <p:cNvSpPr txBox="1">
            <a:spLocks/>
          </p:cNvSpPr>
          <p:nvPr/>
        </p:nvSpPr>
        <p:spPr>
          <a:xfrm>
            <a:off x="832485" y="882376"/>
            <a:ext cx="7475220" cy="2926080"/>
          </a:xfrm>
          <a:prstGeom prst="rect">
            <a:avLst/>
          </a:prstGeom>
        </p:spPr>
        <p:txBody>
          <a:bodyPr anchor="ctr"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altLang="zh-TW" sz="54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02ED1AC-D28C-41D1-A5D8-66BF9DD8689E}"/>
              </a:ext>
            </a:extLst>
          </p:cNvPr>
          <p:cNvSpPr txBox="1">
            <a:spLocks/>
          </p:cNvSpPr>
          <p:nvPr/>
        </p:nvSpPr>
        <p:spPr>
          <a:xfrm>
            <a:off x="1188572" y="712618"/>
            <a:ext cx="6735696" cy="1208529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37160" algn="l" defTabSz="6858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342900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548640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754380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920120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100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300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1500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1700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" indent="0" algn="ctr">
              <a:lnSpc>
                <a:spcPct val="85000"/>
              </a:lnSpc>
              <a:spcBef>
                <a:spcPct val="0"/>
              </a:spcBef>
              <a:buNone/>
            </a:pPr>
            <a:r>
              <a:rPr lang="zh-TW" altLang="en-US" sz="2400" b="1" cap="all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音乐科学与教材料</a:t>
            </a:r>
            <a:endParaRPr lang="en-US" altLang="zh-TW" sz="2400" b="1" cap="all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" indent="0" algn="ctr">
              <a:lnSpc>
                <a:spcPct val="85000"/>
              </a:lnSpc>
              <a:spcBef>
                <a:spcPct val="0"/>
              </a:spcBef>
              <a:buNone/>
            </a:pPr>
            <a:endParaRPr lang="en-GB" altLang="zh-TW" sz="2400" b="1" cap="all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" indent="0" algn="ctr">
              <a:lnSpc>
                <a:spcPct val="85000"/>
              </a:lnSpc>
              <a:spcBef>
                <a:spcPct val="0"/>
              </a:spcBef>
              <a:buNone/>
            </a:pPr>
            <a:r>
              <a:rPr lang="zh-TW" altLang="en-US" sz="2400" b="1" cap="all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第三学习阶段（初中）适用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1AEB01AA-314E-F044-9AA1-CCB84FA90D75}"/>
              </a:ext>
            </a:extLst>
          </p:cNvPr>
          <p:cNvSpPr txBox="1">
            <a:spLocks/>
          </p:cNvSpPr>
          <p:nvPr/>
        </p:nvSpPr>
        <p:spPr>
          <a:xfrm>
            <a:off x="1188572" y="5886796"/>
            <a:ext cx="6735696" cy="678503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37160" algn="l" defTabSz="6858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342900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548640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754380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920120" indent="-13716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100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300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1500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1700000" indent="-171450" algn="l" defTabSz="685800" rtl="0" eaLnBrk="1" latinLnBrk="0" hangingPunct="1">
              <a:lnSpc>
                <a:spcPct val="90000"/>
              </a:lnSpc>
              <a:spcBef>
                <a:spcPts val="150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" indent="0" algn="ctr">
              <a:lnSpc>
                <a:spcPct val="100000"/>
              </a:lnSpc>
              <a:spcBef>
                <a:spcPct val="0"/>
              </a:spcBef>
              <a:buNone/>
            </a:pPr>
            <a:r>
              <a:rPr lang="zh-TW" altLang="en-US" sz="1800" b="1" cap="all" dirty="0">
                <a:solidFill>
                  <a:schemeClr val="accent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教育局 课程发展处 艺术教育组</a:t>
            </a:r>
            <a:endParaRPr lang="en-US" altLang="zh-TW" sz="1800" b="1" cap="all" dirty="0">
              <a:solidFill>
                <a:schemeClr val="accent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32576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標題 1"/>
          <p:cNvSpPr txBox="1">
            <a:spLocks/>
          </p:cNvSpPr>
          <p:nvPr/>
        </p:nvSpPr>
        <p:spPr>
          <a:xfrm>
            <a:off x="628650" y="321849"/>
            <a:ext cx="7886700" cy="5578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3200" b="1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音乐科</a:t>
            </a:r>
            <a:endParaRPr lang="zh-TW" altLang="en-US" sz="2800" dirty="0">
              <a:solidFill>
                <a:srgbClr val="0070C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標題 1"/>
          <p:cNvSpPr>
            <a:spLocks noGrp="1"/>
          </p:cNvSpPr>
          <p:nvPr>
            <p:ph type="title"/>
          </p:nvPr>
        </p:nvSpPr>
        <p:spPr>
          <a:xfrm>
            <a:off x="628650" y="792142"/>
            <a:ext cx="7886700" cy="873511"/>
          </a:xfrm>
        </p:spPr>
        <p:txBody>
          <a:bodyPr anchor="ctr">
            <a:normAutofit/>
          </a:bodyPr>
          <a:lstStyle/>
          <a:p>
            <a:r>
              <a:rPr lang="zh-TW" altLang="en-US" sz="2400" b="1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课题　　：　众．乐．乐（二）</a:t>
            </a:r>
            <a:br>
              <a:rPr lang="zh-TW" altLang="en-US" sz="2400" b="1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2400" b="1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学习阶段：　第三学习阶段（初中）</a:t>
            </a:r>
            <a:endParaRPr lang="zh-TW" altLang="en-US" sz="2400" b="1" dirty="0">
              <a:solidFill>
                <a:srgbClr val="0070C0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8417346"/>
              </p:ext>
            </p:extLst>
          </p:nvPr>
        </p:nvGraphicFramePr>
        <p:xfrm>
          <a:off x="628650" y="1827308"/>
          <a:ext cx="7920235" cy="421199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80235">
                  <a:extLst>
                    <a:ext uri="{9D8B030D-6E8A-4147-A177-3AD203B41FA5}">
                      <a16:colId xmlns:a16="http://schemas.microsoft.com/office/drawing/2014/main" val="4273400302"/>
                    </a:ext>
                  </a:extLst>
                </a:gridCol>
                <a:gridCol w="5940000">
                  <a:extLst>
                    <a:ext uri="{9D8B030D-6E8A-4147-A177-3AD203B41FA5}">
                      <a16:colId xmlns:a16="http://schemas.microsoft.com/office/drawing/2014/main" val="1317791970"/>
                    </a:ext>
                  </a:extLst>
                </a:gridCol>
              </a:tblGrid>
              <a:tr h="123576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建议学习活动</a:t>
                      </a:r>
                      <a:endParaRPr lang="en-GB" sz="2000" b="1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20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演绎歌曲及创作</a:t>
                      </a:r>
                      <a:endParaRPr lang="en-GB" altLang="zh-TW" sz="20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20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讨论及制订一系列准则来评赏演出</a:t>
                      </a:r>
                      <a:endParaRPr lang="en-GB" altLang="zh-TW" sz="20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20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根据预先订定的准则评赏演出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02345107"/>
                  </a:ext>
                </a:extLst>
              </a:tr>
              <a:tr h="772346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拟发展的态度</a:t>
                      </a:r>
                      <a:endParaRPr lang="en-US" sz="2000" b="1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TW" altLang="en-US" sz="20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歌词所表达的正面信息</a:t>
                      </a:r>
                      <a:endParaRPr lang="en-US" sz="20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20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尊重他人的意见</a:t>
                      </a:r>
                      <a:endParaRPr lang="en-GB" sz="20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8313522"/>
                  </a:ext>
                </a:extLst>
              </a:tr>
              <a:tr h="1431545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拟发展的技能</a:t>
                      </a:r>
                      <a:endParaRPr lang="en-US" sz="2000" b="1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20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创造力</a:t>
                      </a:r>
                      <a:endParaRPr lang="en-GB" altLang="zh-TW" sz="20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20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聆听及歌唱技巧</a:t>
                      </a:r>
                      <a:endParaRPr lang="en-GB" sz="20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20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以合适的音乐术语评赏音乐</a:t>
                      </a:r>
                      <a:endParaRPr lang="en-GB" sz="20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20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沟通能力</a:t>
                      </a:r>
                      <a:endParaRPr lang="en-GB" sz="20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41254460"/>
                  </a:ext>
                </a:extLst>
              </a:tr>
              <a:tr h="772346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拟发展的知识</a:t>
                      </a:r>
                      <a:endParaRPr lang="en-US" sz="2000" b="1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20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字词声调与旋律的关系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zh-TW" altLang="en-US" sz="2000" kern="1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音乐元素，例如节奏、力度、调性等</a:t>
                      </a:r>
                      <a:endParaRPr lang="en-GB" sz="2000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29904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4930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2C9020-E597-6A48-896A-3B70731865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5264" y="1267969"/>
            <a:ext cx="7404653" cy="4038600"/>
          </a:xfrm>
        </p:spPr>
        <p:txBody>
          <a:bodyPr>
            <a:noAutofit/>
          </a:bodyPr>
          <a:lstStyle/>
          <a:p>
            <a:pPr marL="491490" indent="-457200">
              <a:buClr>
                <a:schemeClr val="tx1"/>
              </a:buClr>
              <a:buSzPct val="100000"/>
              <a:buAutoNum type="arabicPeriod"/>
            </a:pPr>
            <a:endParaRPr lang="en-GB" altLang="zh-TW" sz="2400" b="1" kern="1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491490" indent="-457200">
              <a:buClr>
                <a:schemeClr val="tx1"/>
              </a:buClr>
              <a:buSzPct val="100000"/>
              <a:buFont typeface="+mj-lt"/>
              <a:buAutoNum type="arabicPeriod"/>
            </a:pPr>
            <a:r>
              <a:rPr lang="zh-TW" altLang="en-US" sz="24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聆听</a:t>
            </a:r>
            <a:r>
              <a:rPr lang="en-US" altLang="zh-TW" sz="24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《</a:t>
            </a:r>
            <a:r>
              <a:rPr lang="zh-TW" altLang="en-US" sz="24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附录一</a:t>
            </a:r>
            <a:r>
              <a:rPr lang="en-US" altLang="zh-TW" sz="24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》</a:t>
            </a:r>
            <a:r>
              <a:rPr lang="zh-TW" altLang="en-US" sz="24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的一首歌曲，并与家人和朋友分享。 可到音乐串流平台，例如 </a:t>
            </a:r>
            <a:r>
              <a:rPr lang="en-HK" altLang="zh-TW" sz="24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YouTube</a:t>
            </a:r>
            <a:r>
              <a:rPr lang="zh-TW" altLang="en-US" sz="24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，</a:t>
            </a:r>
            <a:r>
              <a:rPr lang="en-HK" altLang="zh-TW" sz="24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Spotify</a:t>
            </a:r>
            <a:r>
              <a:rPr lang="zh-TW" altLang="en-US" sz="24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搜寻及聆听有关歌曲。 </a:t>
            </a:r>
            <a:endParaRPr lang="en-US" altLang="zh-TW" sz="2400" b="1" kern="1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34290" indent="0">
              <a:buClr>
                <a:schemeClr val="tx1"/>
              </a:buClr>
              <a:buSzPct val="100000"/>
              <a:buNone/>
            </a:pPr>
            <a:endParaRPr lang="en-US" altLang="zh-TW" sz="1600" b="1" kern="1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491490" indent="-457200">
              <a:lnSpc>
                <a:spcPct val="100000"/>
              </a:lnSpc>
              <a:buClr>
                <a:schemeClr val="tx1"/>
              </a:buClr>
              <a:buSzPct val="100000"/>
              <a:buAutoNum type="arabicPeriod" startAt="2"/>
            </a:pPr>
            <a:r>
              <a:rPr lang="zh-TW" altLang="en-US" sz="24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就从</a:t>
            </a:r>
            <a:r>
              <a:rPr lang="en-US" altLang="zh-TW" sz="24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《</a:t>
            </a:r>
            <a:r>
              <a:rPr lang="zh-TW" altLang="en-US" sz="24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附录一</a:t>
            </a:r>
            <a:r>
              <a:rPr lang="en-US" altLang="zh-TW" sz="24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》</a:t>
            </a:r>
            <a:r>
              <a:rPr lang="zh-TW" altLang="en-US" sz="24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所选的歌曲，想想当中的音乐元素（例如旋律、   拍子、力度、分句法等）如何帮助歌曲营造气氛，并带出不同的信息。</a:t>
            </a:r>
            <a:endParaRPr lang="en-US" altLang="zh-TW" sz="2400" b="1" kern="1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34290" indent="0">
              <a:lnSpc>
                <a:spcPct val="100000"/>
              </a:lnSpc>
              <a:buClr>
                <a:schemeClr val="tx1"/>
              </a:buClr>
              <a:buSzPct val="100000"/>
              <a:buNone/>
            </a:pPr>
            <a:endParaRPr lang="en-GB" altLang="zh-TW" sz="2400" b="1" kern="1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491490" indent="-457200">
              <a:buClr>
                <a:schemeClr val="tx1"/>
              </a:buClr>
              <a:buSzPct val="100000"/>
              <a:buAutoNum type="arabicPeriod" startAt="3"/>
            </a:pPr>
            <a:r>
              <a:rPr lang="zh-TW" altLang="en-US" sz="24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阅读歌词，细味歌词的意思。</a:t>
            </a:r>
            <a:endParaRPr lang="en-US" altLang="zh-TW" sz="2400" b="1" kern="1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491490" indent="-457200">
              <a:buClr>
                <a:schemeClr val="tx1"/>
              </a:buClr>
              <a:buSzPct val="100000"/>
              <a:buAutoNum type="arabicPeriod" startAt="3"/>
            </a:pPr>
            <a:endParaRPr lang="en-US" altLang="zh-TW" sz="2400" b="1" kern="1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491490" indent="-457200">
              <a:buClr>
                <a:schemeClr val="tx1"/>
              </a:buClr>
              <a:buSzPct val="100000"/>
              <a:buFont typeface="Corbel" pitchFamily="34" charset="0"/>
              <a:buAutoNum type="arabicPeriod" startAt="3"/>
            </a:pPr>
            <a:r>
              <a:rPr lang="zh-TW" altLang="en-US" sz="24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试唱歌曲。</a:t>
            </a:r>
            <a:endParaRPr lang="en-GB" altLang="zh-TW" sz="2400" b="1" kern="1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34290" indent="0">
              <a:buClr>
                <a:schemeClr val="tx1"/>
              </a:buClr>
              <a:buSzPct val="100000"/>
              <a:buNone/>
            </a:pPr>
            <a:endParaRPr lang="en-GB" altLang="zh-TW" sz="2400" b="1" kern="1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E963B26-AC16-E043-8AD0-49005E1C8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5264" y="366752"/>
            <a:ext cx="7406640" cy="1356360"/>
          </a:xfrm>
        </p:spPr>
        <p:txBody>
          <a:bodyPr>
            <a:normAutofit/>
          </a:bodyPr>
          <a:lstStyle/>
          <a:p>
            <a:pPr algn="ctr" defTabSz="914400"/>
            <a:r>
              <a:rPr lang="zh-TW" altLang="en-US" sz="3200" b="1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课前准备</a:t>
            </a:r>
            <a:endParaRPr lang="en-US" sz="3200" b="1" dirty="0">
              <a:solidFill>
                <a:srgbClr val="0070C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9FAD27F-CEA2-0C46-8D00-845E6AF8A6F4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rot="703898">
            <a:off x="7848353" y="5504124"/>
            <a:ext cx="365068" cy="51441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AE1DBE3-437E-E842-AD90-BD158C91BFA8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rot="21083631">
            <a:off x="846619" y="604332"/>
            <a:ext cx="303327" cy="644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689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2C9020-E597-6A48-896A-3B70731865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51" y="1920239"/>
            <a:ext cx="7404653" cy="4355123"/>
          </a:xfrm>
        </p:spPr>
        <p:txBody>
          <a:bodyPr>
            <a:normAutofit/>
          </a:bodyPr>
          <a:lstStyle/>
          <a:p>
            <a:pPr marL="491490" indent="-457200">
              <a:buClr>
                <a:schemeClr val="tx1"/>
              </a:buClr>
              <a:buSzPct val="100000"/>
              <a:buAutoNum type="arabicPeriod"/>
            </a:pPr>
            <a:r>
              <a:rPr lang="zh-TW" altLang="en-US" sz="24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聆听歌曲，分析当中运用的音乐元素，并填写</a:t>
            </a:r>
            <a:r>
              <a:rPr lang="en-US" altLang="zh-TW" sz="24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《</a:t>
            </a:r>
            <a:r>
              <a:rPr lang="zh-TW" altLang="en-US" sz="24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附录二</a:t>
            </a:r>
            <a:r>
              <a:rPr lang="en-US" altLang="zh-TW" sz="24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》</a:t>
            </a:r>
            <a:r>
              <a:rPr lang="zh-TW" altLang="en-US" sz="24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的第</a:t>
            </a:r>
            <a:r>
              <a:rPr lang="en-US" altLang="zh-TW" sz="24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1</a:t>
            </a:r>
            <a:r>
              <a:rPr lang="zh-TW" altLang="en-US" sz="24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部分。</a:t>
            </a:r>
            <a:endParaRPr lang="en-GB" altLang="zh-TW" sz="2400" b="1" kern="1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491490" indent="-457200">
              <a:buClr>
                <a:schemeClr val="tx1"/>
              </a:buClr>
              <a:buSzPct val="100000"/>
              <a:buAutoNum type="arabicPeriod"/>
            </a:pPr>
            <a:endParaRPr lang="en-GB" altLang="zh-TW" sz="2400" b="1" kern="1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491490" indent="-457200">
              <a:buClr>
                <a:schemeClr val="tx1"/>
              </a:buClr>
              <a:buSzPct val="100000"/>
              <a:buAutoNum type="arabicPeriod"/>
            </a:pPr>
            <a:r>
              <a:rPr lang="zh-TW" altLang="en-US" sz="24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细阅歌词，想想歌曲拟带出的励志信息。</a:t>
            </a:r>
            <a:endParaRPr lang="en-GB" altLang="zh-TW" sz="2400" b="1" kern="1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491490" indent="-457200">
              <a:buClr>
                <a:schemeClr val="tx1"/>
              </a:buClr>
              <a:buSzPct val="100000"/>
              <a:buAutoNum type="arabicPeriod"/>
            </a:pPr>
            <a:endParaRPr lang="en-US" altLang="zh-TW" sz="2400" b="1" kern="1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491490" indent="-457200">
              <a:buClr>
                <a:schemeClr val="tx1"/>
              </a:buClr>
              <a:buSzPct val="100000"/>
              <a:buFont typeface="Corbel" pitchFamily="34" charset="0"/>
              <a:buAutoNum type="arabicPeriod"/>
            </a:pPr>
            <a:r>
              <a:rPr lang="zh-TW" altLang="en-US" sz="24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思考歌曲音乐元素运用与励志信息的关系，并填写</a:t>
            </a:r>
            <a:r>
              <a:rPr lang="en-US" altLang="zh-TW" sz="24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《</a:t>
            </a:r>
            <a:r>
              <a:rPr lang="zh-TW" altLang="en-US" sz="24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附录二</a:t>
            </a:r>
            <a:r>
              <a:rPr lang="en-US" altLang="zh-TW" sz="24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》</a:t>
            </a:r>
            <a:r>
              <a:rPr lang="zh-TW" altLang="en-US" sz="24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第</a:t>
            </a:r>
            <a:r>
              <a:rPr lang="en-US" altLang="zh-TW" sz="24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2</a:t>
            </a:r>
            <a:r>
              <a:rPr lang="zh-TW" altLang="en-US" sz="24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部分。</a:t>
            </a:r>
            <a:endParaRPr lang="en-GB" altLang="zh-TW" sz="2400" b="1" kern="1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491490" indent="-457200">
              <a:buClr>
                <a:schemeClr val="tx1"/>
              </a:buClr>
              <a:buSzPct val="100000"/>
              <a:buAutoNum type="arabicPeriod"/>
            </a:pPr>
            <a:endParaRPr lang="en-GB" altLang="zh-TW" sz="2400" b="1" kern="1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491490" indent="-457200">
              <a:buClr>
                <a:schemeClr val="tx1"/>
              </a:buClr>
              <a:buSzPct val="100000"/>
              <a:buAutoNum type="arabicPeriod"/>
            </a:pPr>
            <a:r>
              <a:rPr lang="zh-TW" altLang="en-US" sz="24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如所选的是粤语歌曲，字词的声调是否配合旋律？（参考</a:t>
            </a:r>
            <a:r>
              <a:rPr lang="en-US" altLang="zh-TW" sz="24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《</a:t>
            </a:r>
            <a:r>
              <a:rPr lang="zh-TW" altLang="en-US" sz="24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附录三</a:t>
            </a:r>
            <a:r>
              <a:rPr lang="en-US" altLang="zh-TW" sz="24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》</a:t>
            </a:r>
            <a:r>
              <a:rPr lang="zh-TW" altLang="en-US" sz="24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的资料）。</a:t>
            </a:r>
            <a:endParaRPr lang="en-GB" altLang="zh-TW" sz="2400" b="1" kern="1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E963B26-AC16-E043-8AD0-49005E1C8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7250" y="472440"/>
            <a:ext cx="7406640" cy="1356360"/>
          </a:xfrm>
        </p:spPr>
        <p:txBody>
          <a:bodyPr>
            <a:normAutofit/>
          </a:bodyPr>
          <a:lstStyle/>
          <a:p>
            <a:pPr algn="ctr" defTabSz="914400"/>
            <a:r>
              <a:rPr lang="zh-TW" altLang="en-US" sz="3200" b="1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活动一：聆听</a:t>
            </a:r>
            <a:endParaRPr lang="en-US" sz="3200" b="1" dirty="0">
              <a:solidFill>
                <a:srgbClr val="0070C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AC8272F-B468-F14E-9331-3C4ECA73EA9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rot="505052">
            <a:off x="8100403" y="5643017"/>
            <a:ext cx="323000" cy="612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1927DA0-4CE8-824A-ADC7-5FB889FA54A7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rot="20815020">
            <a:off x="911487" y="540066"/>
            <a:ext cx="607708" cy="548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4401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D5A472B0-F6CB-974A-B78D-B1DEB6D3582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rot="380514">
            <a:off x="517265" y="5735757"/>
            <a:ext cx="303327" cy="64457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2C9020-E597-6A48-896A-3B70731865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51" y="1666494"/>
            <a:ext cx="7404653" cy="4813819"/>
          </a:xfrm>
        </p:spPr>
        <p:txBody>
          <a:bodyPr>
            <a:normAutofit/>
          </a:bodyPr>
          <a:lstStyle/>
          <a:p>
            <a:pPr marL="491490" indent="-457200">
              <a:buClr>
                <a:schemeClr val="tx1"/>
              </a:buClr>
              <a:buSzPct val="100000"/>
              <a:buAutoNum type="arabicPeriod"/>
            </a:pPr>
            <a:r>
              <a:rPr lang="zh-TW" altLang="en-US" sz="24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以「同心协力」为题，为</a:t>
            </a:r>
            <a:r>
              <a:rPr lang="en-US" altLang="zh-TW" sz="24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《</a:t>
            </a:r>
            <a:r>
              <a:rPr lang="zh-TW" altLang="en-US" sz="24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附录一</a:t>
            </a:r>
            <a:r>
              <a:rPr lang="en-US" altLang="zh-TW" sz="24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》</a:t>
            </a:r>
            <a:r>
              <a:rPr lang="zh-TW" altLang="en-US" sz="24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的一首歌曲重新填词，注意字词的声调须与旋律配合。</a:t>
            </a:r>
            <a:endParaRPr lang="en-GB" altLang="zh-TW" sz="2400" b="1" kern="1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491490" indent="-457200">
              <a:buClr>
                <a:schemeClr val="tx1"/>
              </a:buClr>
              <a:buSzPct val="100000"/>
              <a:buAutoNum type="arabicPeriod"/>
            </a:pPr>
            <a:endParaRPr lang="en-GB" altLang="zh-TW" sz="2400" b="1" kern="1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491490" indent="-457200">
              <a:buClr>
                <a:schemeClr val="tx1"/>
              </a:buClr>
              <a:buSzPct val="100000"/>
              <a:buFont typeface="Corbel" pitchFamily="34" charset="0"/>
              <a:buAutoNum type="arabicPeriod"/>
            </a:pPr>
            <a:r>
              <a:rPr lang="zh-TW" altLang="en-US" sz="24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与同学和老师讨论及制订一系列准则来评赏演出，例如演唱的音高与节拍是否准确、歌词能否表达主题，以及歌词与旋律是否配合等。</a:t>
            </a:r>
          </a:p>
          <a:p>
            <a:pPr marL="491490" indent="-457200">
              <a:buClr>
                <a:schemeClr val="tx1"/>
              </a:buClr>
              <a:buSzPct val="100000"/>
              <a:buAutoNum type="arabicPeriod"/>
            </a:pPr>
            <a:endParaRPr lang="en-GB" altLang="zh-TW" sz="2400" b="1" kern="1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491490" indent="-457200">
              <a:buClr>
                <a:schemeClr val="tx1"/>
              </a:buClr>
              <a:buSzPct val="100000"/>
              <a:buAutoNum type="arabicPeriod"/>
            </a:pPr>
            <a:r>
              <a:rPr lang="zh-TW" altLang="en-US" sz="24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通过校内网上学习平台与同学分享创作成果。</a:t>
            </a:r>
            <a:endParaRPr lang="en-GB" altLang="zh-TW" sz="2400" b="1" kern="1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491490" indent="-457200">
              <a:buClr>
                <a:schemeClr val="tx1"/>
              </a:buClr>
              <a:buSzPct val="100000"/>
              <a:buAutoNum type="arabicPeriod"/>
            </a:pPr>
            <a:endParaRPr lang="zh-TW" altLang="en-US" sz="2400" b="1" kern="1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491490" indent="-457200">
              <a:buClr>
                <a:schemeClr val="tx1"/>
              </a:buClr>
              <a:buSzPct val="100000"/>
              <a:buAutoNum type="arabicPeriod"/>
            </a:pPr>
            <a:r>
              <a:rPr lang="zh-TW" altLang="en-US" sz="24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根据预先订定的准则，欣赏同学的演出，并给予回馈。</a:t>
            </a:r>
          </a:p>
          <a:p>
            <a:pPr marL="491490" indent="-457200">
              <a:buClr>
                <a:schemeClr val="tx1"/>
              </a:buClr>
              <a:buSzPct val="100000"/>
              <a:buAutoNum type="arabicPeriod"/>
            </a:pPr>
            <a:endParaRPr lang="en-GB" altLang="zh-TW" sz="2400" b="1" kern="1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E963B26-AC16-E043-8AD0-49005E1C8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5264" y="310134"/>
            <a:ext cx="7406640" cy="1194076"/>
          </a:xfrm>
        </p:spPr>
        <p:txBody>
          <a:bodyPr>
            <a:normAutofit/>
          </a:bodyPr>
          <a:lstStyle/>
          <a:p>
            <a:pPr algn="ctr" defTabSz="914400"/>
            <a:r>
              <a:rPr lang="zh-TW" altLang="en-US" sz="3200" b="1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活动二：创作和演奏</a:t>
            </a:r>
            <a:endParaRPr lang="en-US" sz="3200" b="1" dirty="0">
              <a:solidFill>
                <a:srgbClr val="0070C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B67039-B496-0B47-BCDC-0D97A9EE53D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rot="470378">
            <a:off x="7944404" y="816864"/>
            <a:ext cx="317500" cy="34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772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438150" y="1339210"/>
          <a:ext cx="3219450" cy="4358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5975">
                  <a:extLst>
                    <a:ext uri="{9D8B030D-6E8A-4147-A177-3AD203B41FA5}">
                      <a16:colId xmlns:a16="http://schemas.microsoft.com/office/drawing/2014/main" val="2793207921"/>
                    </a:ext>
                  </a:extLst>
                </a:gridCol>
                <a:gridCol w="1133475">
                  <a:extLst>
                    <a:ext uri="{9D8B030D-6E8A-4147-A177-3AD203B41FA5}">
                      <a16:colId xmlns:a16="http://schemas.microsoft.com/office/drawing/2014/main" val="4197093543"/>
                    </a:ext>
                  </a:extLst>
                </a:gridCol>
              </a:tblGrid>
              <a:tr h="321720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华语歌曲</a:t>
                      </a:r>
                      <a:endParaRPr lang="zh-HK" altLang="en-US" sz="17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HK" altLang="en-US" sz="17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6356999"/>
                  </a:ext>
                </a:extLst>
              </a:tr>
              <a:tr h="32172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曲目名称</a:t>
                      </a:r>
                      <a:endParaRPr lang="zh-HK" altLang="en-US" sz="17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原唱</a:t>
                      </a:r>
                      <a:endParaRPr lang="zh-HK" altLang="en-US" sz="17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8300149"/>
                  </a:ext>
                </a:extLst>
              </a:tr>
              <a:tr h="27975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我知道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刘德华</a:t>
                      </a:r>
                      <a:endParaRPr lang="zh-HK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40281635"/>
                  </a:ext>
                </a:extLst>
              </a:tr>
              <a:tr h="27975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等风雨经过</a:t>
                      </a:r>
                      <a:endParaRPr lang="zh-HK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张学友</a:t>
                      </a:r>
                      <a:endParaRPr lang="zh-HK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17889651"/>
                  </a:ext>
                </a:extLst>
              </a:tr>
              <a:tr h="27975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坚信爱会赢</a:t>
                      </a:r>
                      <a:endParaRPr lang="zh-HK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群星</a:t>
                      </a:r>
                      <a:endParaRPr lang="zh-HK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81497887"/>
                  </a:ext>
                </a:extLst>
              </a:tr>
              <a:tr h="27975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香港心</a:t>
                      </a:r>
                      <a:endParaRPr lang="zh-HK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群星</a:t>
                      </a:r>
                      <a:endParaRPr lang="zh-HK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4172007"/>
                  </a:ext>
                </a:extLst>
              </a:tr>
              <a:tr h="27975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明天会更好</a:t>
                      </a:r>
                      <a:endParaRPr lang="zh-HK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群星</a:t>
                      </a:r>
                      <a:endParaRPr lang="zh-HK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047173"/>
                  </a:ext>
                </a:extLst>
              </a:tr>
              <a:tr h="27975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大江大河</a:t>
                      </a:r>
                      <a:endParaRPr lang="zh-HK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王凯</a:t>
                      </a:r>
                      <a:endParaRPr lang="zh-HK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36838489"/>
                  </a:ext>
                </a:extLst>
              </a:tr>
              <a:tr h="27975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红日</a:t>
                      </a:r>
                      <a:endParaRPr lang="zh-HK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李克勤</a:t>
                      </a:r>
                      <a:endParaRPr lang="zh-HK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38222434"/>
                  </a:ext>
                </a:extLst>
              </a:tr>
              <a:tr h="27975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壮志骄阳</a:t>
                      </a:r>
                      <a:endParaRPr lang="zh-HK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张学友</a:t>
                      </a:r>
                      <a:endParaRPr lang="zh-HK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5035503"/>
                  </a:ext>
                </a:extLst>
              </a:tr>
              <a:tr h="27975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喝采</a:t>
                      </a:r>
                      <a:endParaRPr lang="en-US" altLang="zh-TW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陈百强</a:t>
                      </a:r>
                      <a:endParaRPr lang="zh-HK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4522596"/>
                  </a:ext>
                </a:extLst>
              </a:tr>
              <a:tr h="27975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奋斗</a:t>
                      </a:r>
                      <a:endParaRPr lang="en-US" altLang="zh-TW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甄妮</a:t>
                      </a:r>
                      <a:endParaRPr lang="zh-HK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16603662"/>
                  </a:ext>
                </a:extLst>
              </a:tr>
              <a:tr h="27975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生命有价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王馨平</a:t>
                      </a:r>
                      <a:endParaRPr lang="zh-HK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14641052"/>
                  </a:ext>
                </a:extLst>
              </a:tr>
              <a:tr h="27975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生命之曲</a:t>
                      </a:r>
                      <a:endParaRPr lang="en-US" altLang="zh-TW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林子祥</a:t>
                      </a:r>
                      <a:endParaRPr lang="zh-HK" altLang="en-US" sz="14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58347882"/>
                  </a:ext>
                </a:extLst>
              </a:tr>
            </a:tbl>
          </a:graphicData>
        </a:graphic>
      </p:graphicFrame>
      <p:graphicFrame>
        <p:nvGraphicFramePr>
          <p:cNvPr id="9" name="表格 8"/>
          <p:cNvGraphicFramePr>
            <a:graphicFrameLocks noGrp="1"/>
          </p:cNvGraphicFramePr>
          <p:nvPr/>
        </p:nvGraphicFramePr>
        <p:xfrm>
          <a:off x="3771167" y="1339210"/>
          <a:ext cx="5029933" cy="5212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01108">
                  <a:extLst>
                    <a:ext uri="{9D8B030D-6E8A-4147-A177-3AD203B41FA5}">
                      <a16:colId xmlns:a16="http://schemas.microsoft.com/office/drawing/2014/main" val="2793207921"/>
                    </a:ext>
                  </a:extLst>
                </a:gridCol>
                <a:gridCol w="2028825">
                  <a:extLst>
                    <a:ext uri="{9D8B030D-6E8A-4147-A177-3AD203B41FA5}">
                      <a16:colId xmlns:a16="http://schemas.microsoft.com/office/drawing/2014/main" val="4197093543"/>
                    </a:ext>
                  </a:extLst>
                </a:gridCol>
              </a:tblGrid>
              <a:tr h="271577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外语歌曲</a:t>
                      </a:r>
                      <a:endParaRPr lang="zh-HK" altLang="en-US" sz="17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HK" altLang="en-US" sz="17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2217965"/>
                  </a:ext>
                </a:extLst>
              </a:tr>
              <a:tr h="271577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曲目名称</a:t>
                      </a:r>
                      <a:endParaRPr lang="zh-HK" altLang="en-US" sz="17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原唱 </a:t>
                      </a:r>
                      <a:r>
                        <a:rPr lang="en-US" altLang="zh-TW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 </a:t>
                      </a:r>
                      <a:r>
                        <a:rPr lang="zh-TW" altLang="en-US" sz="1700" b="1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原作</a:t>
                      </a:r>
                      <a:endParaRPr lang="zh-HK" altLang="en-US" sz="17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8300149"/>
                  </a:ext>
                </a:extLst>
              </a:tr>
              <a:tr h="271577">
                <a:tc>
                  <a:txBody>
                    <a:bodyPr/>
                    <a:lstStyle/>
                    <a:p>
                      <a:pPr algn="ctr"/>
                      <a:r>
                        <a:rPr lang="en-GB" altLang="zh-HK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 a Wonderful World</a:t>
                      </a:r>
                      <a:endParaRPr lang="zh-TW" altLang="en-US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HK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Louis Armstrong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40281635"/>
                  </a:ext>
                </a:extLst>
              </a:tr>
              <a:tr h="271577">
                <a:tc>
                  <a:txBody>
                    <a:bodyPr/>
                    <a:lstStyle/>
                    <a:p>
                      <a:pPr algn="ctr"/>
                      <a:r>
                        <a:rPr lang="en-GB" altLang="zh-HK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 are the World </a:t>
                      </a:r>
                      <a:endParaRPr lang="zh-HK" altLang="en-US" sz="1300" b="1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HK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Various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17889651"/>
                  </a:ext>
                </a:extLst>
              </a:tr>
              <a:tr h="27157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Heal the World </a:t>
                      </a:r>
                      <a:endParaRPr lang="zh-HK" altLang="en-US" sz="1300" b="1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Michael Jackson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81497887"/>
                  </a:ext>
                </a:extLst>
              </a:tr>
              <a:tr h="271577">
                <a:tc>
                  <a:txBody>
                    <a:bodyPr/>
                    <a:lstStyle/>
                    <a:p>
                      <a:pPr algn="ctr"/>
                      <a:r>
                        <a:rPr lang="en-GB" altLang="zh-HK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 Raise Me Up </a:t>
                      </a:r>
                      <a:endParaRPr lang="zh-HK" altLang="en-US" sz="1300" b="1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HK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Secret Garden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4172007"/>
                  </a:ext>
                </a:extLst>
              </a:tr>
              <a:tr h="27157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Climb Every Mountain </a:t>
                      </a:r>
                      <a:endParaRPr lang="zh-HK" altLang="en-US" sz="1300" b="1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Rodgers &amp; Hammerstein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047173"/>
                  </a:ext>
                </a:extLst>
              </a:tr>
              <a:tr h="27157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 are My Hiding Place </a:t>
                      </a:r>
                      <a:endParaRPr lang="zh-HK" altLang="en-US" sz="1300" b="1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Selah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36838489"/>
                  </a:ext>
                </a:extLst>
              </a:tr>
              <a:tr h="27157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God Will Make a Way </a:t>
                      </a:r>
                      <a:endParaRPr lang="zh-HK" altLang="en-US" sz="1300" b="1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HK" sz="1200" dirty="0"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Don Moen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38222434"/>
                  </a:ext>
                </a:extLst>
              </a:tr>
              <a:tr h="27157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Let It Be </a:t>
                      </a:r>
                      <a:endParaRPr lang="zh-HK" altLang="en-US" sz="1300" b="1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Beatles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5035503"/>
                  </a:ext>
                </a:extLst>
              </a:tr>
              <a:tr h="2715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Bridge Over Troubled Water 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Simon and Garfunkel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4522596"/>
                  </a:ext>
                </a:extLst>
              </a:tr>
              <a:tr h="2715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You’ve Got a Friend 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Carole King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16603662"/>
                  </a:ext>
                </a:extLst>
              </a:tr>
              <a:tr h="271577">
                <a:tc>
                  <a:txBody>
                    <a:bodyPr/>
                    <a:lstStyle/>
                    <a:p>
                      <a:pPr algn="ctr"/>
                      <a:r>
                        <a:rPr kumimoji="0" lang="en-US" altLang="zh-TW" sz="13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Perhaps Love </a:t>
                      </a:r>
                      <a:endParaRPr lang="zh-TW" altLang="en-US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John Denver &amp; Placido Domingo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14641052"/>
                  </a:ext>
                </a:extLst>
              </a:tr>
              <a:tr h="2715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TW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Want to Hold Your Hand</a:t>
                      </a:r>
                      <a:endParaRPr lang="en-US" altLang="zh-TW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Beatles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58347882"/>
                  </a:ext>
                </a:extLst>
              </a:tr>
              <a:tr h="2715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TW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Stand By Me </a:t>
                      </a:r>
                      <a:endParaRPr lang="en-US" altLang="zh-TW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 E. King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1768268"/>
                  </a:ext>
                </a:extLst>
              </a:tr>
              <a:tr h="2715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TW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Don't Worry Be Happy </a:t>
                      </a:r>
                      <a:endParaRPr lang="en-US" altLang="zh-TW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Bobby McFerrin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60714101"/>
                  </a:ext>
                </a:extLst>
              </a:tr>
              <a:tr h="27157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TW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True Colours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TW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Cyndi Lauper</a:t>
                      </a:r>
                      <a:endParaRPr lang="zh-HK" altLang="en-US" sz="1200" dirty="0"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1713593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632EE19B-7D89-C741-9AA8-5CE8E37E487D}"/>
              </a:ext>
            </a:extLst>
          </p:cNvPr>
          <p:cNvSpPr txBox="1">
            <a:spLocks/>
          </p:cNvSpPr>
          <p:nvPr/>
        </p:nvSpPr>
        <p:spPr>
          <a:xfrm>
            <a:off x="857250" y="472440"/>
            <a:ext cx="7406640" cy="6657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zh-TW" altLang="en-US" sz="2800" b="1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附录一：参考曲目</a:t>
            </a:r>
            <a:endParaRPr lang="en-US" sz="2800" b="1" dirty="0">
              <a:solidFill>
                <a:srgbClr val="0070C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2358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66885A01-8DF0-5F4F-A133-C1DDDB7113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1934765"/>
              </p:ext>
            </p:extLst>
          </p:nvPr>
        </p:nvGraphicFramePr>
        <p:xfrm>
          <a:off x="421707" y="1258503"/>
          <a:ext cx="8277725" cy="5196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03173">
                  <a:extLst>
                    <a:ext uri="{9D8B030D-6E8A-4147-A177-3AD203B41FA5}">
                      <a16:colId xmlns:a16="http://schemas.microsoft.com/office/drawing/2014/main" val="699260730"/>
                    </a:ext>
                  </a:extLst>
                </a:gridCol>
                <a:gridCol w="3387276">
                  <a:extLst>
                    <a:ext uri="{9D8B030D-6E8A-4147-A177-3AD203B41FA5}">
                      <a16:colId xmlns:a16="http://schemas.microsoft.com/office/drawing/2014/main" val="961280735"/>
                    </a:ext>
                  </a:extLst>
                </a:gridCol>
                <a:gridCol w="3387276">
                  <a:extLst>
                    <a:ext uri="{9D8B030D-6E8A-4147-A177-3AD203B41FA5}">
                      <a16:colId xmlns:a16="http://schemas.microsoft.com/office/drawing/2014/main" val="3167834464"/>
                    </a:ext>
                  </a:extLst>
                </a:gridCol>
              </a:tblGrid>
              <a:tr h="648000">
                <a:tc>
                  <a:txBody>
                    <a:bodyPr/>
                    <a:lstStyle/>
                    <a:p>
                      <a:pPr algn="ctr"/>
                      <a:endParaRPr lang="en-US" sz="1600" b="1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US" altLang="zh-TW" sz="16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[1]</a:t>
                      </a:r>
                    </a:p>
                    <a:p>
                      <a:pPr lvl="0" algn="ctr"/>
                      <a:r>
                        <a:rPr lang="zh-TW" altLang="en-US" sz="16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音乐元素的运用</a:t>
                      </a:r>
                      <a:endParaRPr lang="en-GB" altLang="zh-TW" sz="1600" b="1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lvl="0" algn="ctr"/>
                      <a:endParaRPr lang="en-US" altLang="zh-TW" sz="1600" b="1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US" altLang="zh-TW" sz="16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[2]</a:t>
                      </a:r>
                    </a:p>
                    <a:p>
                      <a:pPr lvl="0" algn="ctr"/>
                      <a:r>
                        <a:rPr lang="zh-TW" altLang="en-US" sz="1600" b="1" kern="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音乐元素的运用</a:t>
                      </a:r>
                      <a:endParaRPr lang="en-GB" altLang="zh-TW" sz="1600" b="1" kern="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lvl="0" algn="ctr"/>
                      <a:r>
                        <a:rPr lang="zh-TW" altLang="en-US" sz="1600" b="1" kern="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如何帮助带出励志信息</a:t>
                      </a:r>
                      <a:endParaRPr lang="en-US" sz="1600" b="1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3329205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音高</a:t>
                      </a:r>
                      <a:endParaRPr lang="en-US" sz="1600" b="1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63053114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时值／节奏</a:t>
                      </a:r>
                      <a:endParaRPr lang="en-US" sz="1600" b="1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425940340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力度</a:t>
                      </a:r>
                      <a:endParaRPr lang="en-US" sz="1600" b="1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972092633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速度</a:t>
                      </a:r>
                      <a:endParaRPr lang="en-US" sz="1600" b="1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/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12296003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音色</a:t>
                      </a:r>
                      <a:endParaRPr lang="en-US" sz="1600" b="1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878597860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织体</a:t>
                      </a:r>
                      <a:endParaRPr lang="en-US" sz="1600" b="1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053406371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和声</a:t>
                      </a:r>
                      <a:endParaRPr lang="en-US" sz="1600" b="1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743161657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调性</a:t>
                      </a:r>
                      <a:endParaRPr lang="en-US" sz="1600" b="1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938547915"/>
                  </a:ext>
                </a:extLst>
              </a:tr>
              <a:tr h="486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结构／曲式</a:t>
                      </a:r>
                      <a:endParaRPr lang="en-US" sz="1600" b="1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429160"/>
                  </a:ext>
                </a:extLst>
              </a:tr>
            </a:tbl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2E963B26-AC16-E043-8AD0-49005E1C8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7250" y="472440"/>
            <a:ext cx="7406640" cy="665747"/>
          </a:xfrm>
        </p:spPr>
        <p:txBody>
          <a:bodyPr>
            <a:normAutofit/>
          </a:bodyPr>
          <a:lstStyle/>
          <a:p>
            <a:pPr algn="ctr" defTabSz="914400"/>
            <a:r>
              <a:rPr lang="zh-TW" altLang="en-US" sz="2800" b="1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附录二：音乐元素与励志信息的关系</a:t>
            </a:r>
            <a:endParaRPr lang="en-US" sz="2800" b="1" dirty="0">
              <a:solidFill>
                <a:srgbClr val="0070C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71581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2E963B26-AC16-E043-8AD0-49005E1C8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7250" y="472440"/>
            <a:ext cx="7406640" cy="665747"/>
          </a:xfrm>
        </p:spPr>
        <p:txBody>
          <a:bodyPr>
            <a:normAutofit/>
          </a:bodyPr>
          <a:lstStyle/>
          <a:p>
            <a:pPr algn="ctr" defTabSz="914400"/>
            <a:r>
              <a:rPr lang="zh-TW" altLang="en-US" sz="2800" b="1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附录三</a:t>
            </a:r>
            <a:r>
              <a:rPr lang="en-US" altLang="zh-TW" sz="2800" b="1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(1)</a:t>
            </a:r>
            <a:r>
              <a:rPr lang="zh-TW" altLang="en-US" sz="2800" b="1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：粤语歌词声调与音乐旋律</a:t>
            </a:r>
            <a:endParaRPr lang="en-US" sz="2800" b="1" dirty="0">
              <a:solidFill>
                <a:srgbClr val="0070C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8FB613F-85D4-FA4D-B382-9EF4615F48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50" y="1293057"/>
            <a:ext cx="7404653" cy="5084298"/>
          </a:xfrm>
        </p:spPr>
        <p:txBody>
          <a:bodyPr>
            <a:normAutofit/>
          </a:bodyPr>
          <a:lstStyle/>
          <a:p>
            <a:pPr marL="34290" indent="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tx1"/>
              </a:buClr>
              <a:buSzPct val="100000"/>
              <a:buNone/>
            </a:pPr>
            <a:r>
              <a:rPr lang="zh-TW" altLang="en-US" sz="23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分析字词声调是否与旋律配合：</a:t>
            </a:r>
            <a:endParaRPr lang="en-GB" altLang="zh-TW" sz="2300" b="1" kern="1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49149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tx1"/>
              </a:buClr>
              <a:buSzPct val="100000"/>
              <a:buFont typeface="Corbel" pitchFamily="34" charset="0"/>
              <a:buAutoNum type="arabicPeriod"/>
            </a:pPr>
            <a:r>
              <a:rPr lang="zh-TW" altLang="en-US" sz="23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试唱歌曲，并细心留意某些歌词会否因为不同的音高而影响本身声调。</a:t>
            </a:r>
            <a:endParaRPr lang="en-GB" altLang="zh-TW" sz="2300" b="1" kern="1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49149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tx1"/>
              </a:buClr>
              <a:buSzPct val="100000"/>
              <a:buAutoNum type="arabicPeriod"/>
            </a:pPr>
            <a:r>
              <a:rPr lang="zh-TW" altLang="en-US" sz="23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参考后页提供的网址及搜寻网上资料，认识粤语九声、粤语声调的音乐性、粤语流行曲歌词的「协音」与「拗音」等。</a:t>
            </a:r>
            <a:endParaRPr lang="en-US" altLang="zh-TW" sz="2300" b="1" kern="1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  <a:p>
            <a:pPr marL="49149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tx1"/>
              </a:buClr>
              <a:buSzPct val="100000"/>
              <a:buAutoNum type="arabicPeriod"/>
            </a:pPr>
            <a:r>
              <a:rPr lang="zh-TW" altLang="en-US" sz="23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细阅歌词，圈出歌词中的拗音字，想想如何改善拗音的情况。</a:t>
            </a:r>
          </a:p>
          <a:p>
            <a:pPr marL="491490" indent="-457200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chemeClr val="tx1"/>
              </a:buClr>
              <a:buSzPct val="100000"/>
              <a:buAutoNum type="arabicPeriod"/>
            </a:pPr>
            <a:r>
              <a:rPr lang="zh-TW" altLang="en-US" sz="2300" b="1" kern="100" dirty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歌词句尾有否押韵？每段歌词的押韵位置是否一致？旋律和音高有否影响押韵字的声调？</a:t>
            </a:r>
            <a:endParaRPr lang="en-GB" altLang="zh-TW" sz="2300" b="1" kern="100" dirty="0">
              <a:solidFill>
                <a:schemeClr val="tx1"/>
              </a:solidFill>
              <a:latin typeface="Arial" panose="020B0604020202020204" pitchFamily="34" charset="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485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F2FE9B30-B9C8-F146-9F42-89C8161F034B}"/>
              </a:ext>
            </a:extLst>
          </p:cNvPr>
          <p:cNvSpPr txBox="1">
            <a:spLocks/>
          </p:cNvSpPr>
          <p:nvPr/>
        </p:nvSpPr>
        <p:spPr>
          <a:xfrm>
            <a:off x="857250" y="472440"/>
            <a:ext cx="7406640" cy="6657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/>
            <a:r>
              <a:rPr lang="zh-TW" altLang="en-US" sz="2800" b="1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附录三</a:t>
            </a:r>
            <a:r>
              <a:rPr lang="en-US" altLang="zh-TW" sz="2800" b="1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(2)</a:t>
            </a:r>
            <a:r>
              <a:rPr lang="zh-TW" altLang="en-US" sz="2800" b="1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：粤语歌词声调与音乐旋律</a:t>
            </a:r>
            <a:endParaRPr lang="en-US" sz="2800" b="1" dirty="0">
              <a:solidFill>
                <a:srgbClr val="0070C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A01D0A9-7986-DF40-8051-66EA64041C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5173276"/>
              </p:ext>
            </p:extLst>
          </p:nvPr>
        </p:nvGraphicFramePr>
        <p:xfrm>
          <a:off x="662354" y="2025000"/>
          <a:ext cx="7819291" cy="280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55712">
                  <a:extLst>
                    <a:ext uri="{9D8B030D-6E8A-4147-A177-3AD203B41FA5}">
                      <a16:colId xmlns:a16="http://schemas.microsoft.com/office/drawing/2014/main" val="1310455945"/>
                    </a:ext>
                  </a:extLst>
                </a:gridCol>
                <a:gridCol w="4663579">
                  <a:extLst>
                    <a:ext uri="{9D8B030D-6E8A-4147-A177-3AD203B41FA5}">
                      <a16:colId xmlns:a16="http://schemas.microsoft.com/office/drawing/2014/main" val="2475370277"/>
                    </a:ext>
                  </a:extLst>
                </a:gridCol>
              </a:tblGrid>
              <a:tr h="648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kern="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内容</a:t>
                      </a:r>
                      <a:endParaRPr lang="en-US" sz="1800" b="1" kern="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网址</a:t>
                      </a:r>
                      <a:endParaRPr lang="en-GB" sz="1800" b="1" kern="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3875649"/>
                  </a:ext>
                </a:extLst>
              </a:tr>
              <a:tr h="21600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音乐课程配套资源－</a:t>
                      </a:r>
                      <a:endParaRPr lang="en-GB" altLang="zh-TW" sz="1600" b="1" kern="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kern="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</a:rPr>
                        <a:t>流行音乐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HK" sz="1400" b="1" kern="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  <a:hlinkClick r:id="rId2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HK" sz="1400" b="1" kern="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軟正黑體" panose="020B0604030504040204" pitchFamily="34" charset="-120"/>
                          <a:cs typeface="Arial" panose="020B0604020202020204" pitchFamily="34" charset="0"/>
                          <a:hlinkClick r:id="rId3"/>
                        </a:rPr>
                        <a:t>https://www.edb.gov.hk/sc/curriculum-development/kla/arts-edu/resources/mus-curri/index.html#pm</a:t>
                      </a:r>
                      <a:endParaRPr lang="en-US" altLang="zh-HK" sz="1400" b="1" kern="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HK" altLang="en-US" sz="1400" b="1" kern="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軟正黑體" panose="020B0604030504040204" pitchFamily="34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997358"/>
                  </a:ext>
                </a:extLst>
              </a:tr>
            </a:tbl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1A71A9D5-0837-4E48-B73F-AF962E005D3B}"/>
              </a:ext>
            </a:extLst>
          </p:cNvPr>
          <p:cNvSpPr/>
          <p:nvPr/>
        </p:nvSpPr>
        <p:spPr>
          <a:xfrm>
            <a:off x="2274569" y="1142679"/>
            <a:ext cx="4572000" cy="424732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0" algn="ctr" defTabSz="914400">
              <a:lnSpc>
                <a:spcPct val="90000"/>
              </a:lnSpc>
              <a:spcBef>
                <a:spcPct val="0"/>
              </a:spcBef>
            </a:pP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rPr>
              <a:t>参考网页</a:t>
            </a:r>
            <a:endParaRPr lang="en-GB" altLang="zh-TW" sz="2400" b="1" dirty="0">
              <a:latin typeface="微軟正黑體" panose="020B0604030504040204" pitchFamily="34" charset="-120"/>
              <a:ea typeface="微軟正黑體" panose="020B0604030504040204" pitchFamily="34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89892234"/>
      </p:ext>
    </p:extLst>
  </p:cSld>
  <p:clrMapOvr>
    <a:masterClrMapping/>
  </p:clrMapOvr>
</p:sld>
</file>

<file path=ppt/theme/theme1.xml><?xml version="1.0" encoding="utf-8"?>
<a:theme xmlns:a="http://schemas.openxmlformats.org/drawingml/2006/main" name="1_基礎">
  <a:themeElements>
    <a:clrScheme name="自訂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8DB3E2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基礎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基礎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2_基礎">
  <a:themeElements>
    <a:clrScheme name="灰階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基礎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基礎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TM03457444[[fn=基礎]]</Template>
  <TotalTime>3431</TotalTime>
  <Words>972</Words>
  <Application>Microsoft Office PowerPoint</Application>
  <PresentationFormat>On-screen Show (4:3)</PresentationFormat>
  <Paragraphs>137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Corbel</vt:lpstr>
      <vt:lpstr>Arial</vt:lpstr>
      <vt:lpstr>微軟正黑體</vt:lpstr>
      <vt:lpstr>1_基礎</vt:lpstr>
      <vt:lpstr>2_基礎</vt:lpstr>
      <vt:lpstr>PowerPoint Presentation</vt:lpstr>
      <vt:lpstr>课题　　：　众．乐．乐（二） 学习阶段：　第三学习阶段（初中）</vt:lpstr>
      <vt:lpstr>课前准备</vt:lpstr>
      <vt:lpstr>活动一：聆听</vt:lpstr>
      <vt:lpstr>活动二：创作和演奏</vt:lpstr>
      <vt:lpstr>PowerPoint Presentation</vt:lpstr>
      <vt:lpstr>附录二：音乐元素与励志信息的关系</vt:lpstr>
      <vt:lpstr>附录三(1)：粤语歌词声调与音乐旋律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參考網頁</dc:title>
  <dc:creator>LEUNG, Yau-cheung Tommy</dc:creator>
  <cp:lastModifiedBy>edbuser</cp:lastModifiedBy>
  <cp:revision>273</cp:revision>
  <dcterms:created xsi:type="dcterms:W3CDTF">2020-02-07T02:00:27Z</dcterms:created>
  <dcterms:modified xsi:type="dcterms:W3CDTF">2026-01-23T08:33:55Z</dcterms:modified>
</cp:coreProperties>
</file>