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  <p:sldMasterId id="2147483696" r:id="rId3"/>
  </p:sldMasterIdLst>
  <p:sldIdLst>
    <p:sldId id="272" r:id="rId4"/>
    <p:sldId id="274" r:id="rId5"/>
    <p:sldId id="261" r:id="rId6"/>
    <p:sldId id="273" r:id="rId7"/>
    <p:sldId id="264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28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3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634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145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959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339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002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977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858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809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2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156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685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53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766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277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4207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9582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8862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5927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3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7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2250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2341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0025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3258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19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22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7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29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25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95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09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2026/1/23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425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2026/1/23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23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2026/1/23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2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b.gov.hk/tc/curriculum-development/kla/arts-edu/resources/mus-curri/index.html#pm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gbcode.rthk.hk/TuniS/www.rthk.hk/radio/radio4" TargetMode="External"/><Relationship Id="rId13" Type="http://schemas.openxmlformats.org/officeDocument/2006/relationships/hyperlink" Target="https://www.theguardian.com/music/classical-music-and-opera" TargetMode="External"/><Relationship Id="rId3" Type="http://schemas.openxmlformats.org/officeDocument/2006/relationships/hyperlink" Target="https://www.hkphil.org/sc" TargetMode="External"/><Relationship Id="rId7" Type="http://schemas.openxmlformats.org/officeDocument/2006/relationships/hyperlink" Target="https://www.dallassymphony.org/community-education/" TargetMode="External"/><Relationship Id="rId12" Type="http://schemas.openxmlformats.org/officeDocument/2006/relationships/hyperlink" Target="https://www.cpdl.org/wiki/" TargetMode="External"/><Relationship Id="rId2" Type="http://schemas.openxmlformats.org/officeDocument/2006/relationships/hyperlink" Target="https://www.edb.gov.hk/sc/curriculum-development/kla/arts-edu/index.html" TargetMode="External"/><Relationship Id="rId16" Type="http://schemas.openxmlformats.org/officeDocument/2006/relationships/hyperlink" Target="https://www.naxos.com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www.shsymphony.com/symphonypc/index.html#/zh-CN/pc" TargetMode="External"/><Relationship Id="rId11" Type="http://schemas.openxmlformats.org/officeDocument/2006/relationships/hyperlink" Target="https://imslp.org/wiki/Main_Page" TargetMode="External"/><Relationship Id="rId5" Type="http://schemas.openxmlformats.org/officeDocument/2006/relationships/hyperlink" Target="https://www.hkco.org/tc/index.html" TargetMode="External"/><Relationship Id="rId15" Type="http://schemas.openxmlformats.org/officeDocument/2006/relationships/hyperlink" Target="https://www.classicsforkids.com/" TargetMode="External"/><Relationship Id="rId10" Type="http://schemas.openxmlformats.org/officeDocument/2006/relationships/hyperlink" Target="https://www.classicfm.com/" TargetMode="External"/><Relationship Id="rId4" Type="http://schemas.openxmlformats.org/officeDocument/2006/relationships/hyperlink" Target="https://hksl.org/zh-hant/" TargetMode="External"/><Relationship Id="rId9" Type="http://schemas.openxmlformats.org/officeDocument/2006/relationships/hyperlink" Target="https://www.bbc.co.uk/sounds/play/live/bbc_radio_three" TargetMode="External"/><Relationship Id="rId14" Type="http://schemas.openxmlformats.org/officeDocument/2006/relationships/hyperlink" Target="https://www.allmusi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787980"/>
            <a:ext cx="7886700" cy="873511"/>
          </a:xfrm>
        </p:spPr>
        <p:txBody>
          <a:bodyPr anchor="ctr">
            <a:norm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课题　　：　「歌」乐无穷</a:t>
            </a:r>
            <a:b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学习阶段：　第一至二学习阶段（小学）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990120"/>
              </p:ext>
            </p:extLst>
          </p:nvPr>
        </p:nvGraphicFramePr>
        <p:xfrm>
          <a:off x="628650" y="1662798"/>
          <a:ext cx="7920000" cy="4428000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1588505367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18122598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学习重点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建议学习活动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6565"/>
                  </a:ext>
                </a:extLst>
              </a:tr>
              <a:tr h="3960000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以即兴动作配合音乐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表达对音乐的感受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了解歌词表达的</a:t>
                      </a:r>
                      <a:r>
                        <a:rPr lang="zh-CN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</a:t>
                      </a: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信息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认识歌曲与电影的关系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于网上搜寻和聆听后页的一首电影歌曲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发挥想象力，以不同动作随音乐舞动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试唱歌曲，感受音乐带出的气氛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说出歌曲中你最喜欢的部分，并与家人分享原因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阅读歌词和搜集资料，说出歌曲如何带出积极乐观的信息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你认为歌曲怎样帮助表达电影的故事情节？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你最近看过哪出电影？当中有你喜欢的音乐或歌曲吗？试与家人分享 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96357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628650" y="321030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3578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809625"/>
            <a:ext cx="7886700" cy="63341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「歌」乐无穷  </a:t>
            </a:r>
            <a: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 </a:t>
            </a: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参考曲目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983731"/>
              </p:ext>
            </p:extLst>
          </p:nvPr>
        </p:nvGraphicFramePr>
        <p:xfrm>
          <a:off x="628650" y="1440132"/>
          <a:ext cx="8028239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  <a:gridCol w="2027489">
                  <a:extLst>
                    <a:ext uri="{9D8B030D-6E8A-4147-A177-3AD203B41FA5}">
                      <a16:colId xmlns:a16="http://schemas.microsoft.com/office/drawing/2014/main" val="1648765380"/>
                    </a:ext>
                  </a:extLst>
                </a:gridCol>
              </a:tblGrid>
              <a:tr h="204559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电影主题曲</a:t>
                      </a:r>
                      <a:endParaRPr lang="zh-HK" altLang="en-US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7965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歌曲名称</a:t>
                      </a:r>
                      <a:endParaRPr lang="en-US" altLang="zh-TW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HK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歌曲的中文版本同时适用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zh-HK" altLang="en-US" sz="14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7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原唱</a:t>
                      </a:r>
                      <a:endParaRPr lang="zh-HK" altLang="en-US" sz="17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电影</a:t>
                      </a:r>
                      <a:endParaRPr lang="zh-HK" altLang="en-US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Over The Rainbow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Judy Garland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Wizard Of Oz 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绿野仙踪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(1939)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45567718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When You Wish Upon a Star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Cliff Edwards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Pinocchio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木偶奇遇</a:t>
                      </a:r>
                      <a:r>
                        <a:rPr lang="zh-TW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记</a:t>
                      </a:r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(1940)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0967161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My Favorite Things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Julie Andrews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Sound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of Music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仙乐飘飘处处闻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(1965)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31290203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Circle of Life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Carmen </a:t>
                      </a:r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Twillie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&amp; Lebo M.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Lion King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狮子王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(1994)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 err="1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Hakuna</a:t>
                      </a: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400" b="1" dirty="0" err="1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Matata</a:t>
                      </a:r>
                      <a:endParaRPr lang="en-US" altLang="zh-HK" sz="14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Jimmy Cliff &amp; Lebo M.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Lion King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狮子王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(1994)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You’ve Got a Friend In Me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Randy Newman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Toy Story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反斗奇兵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(1995)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1713593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We’re All</a:t>
                      </a:r>
                      <a:r>
                        <a:rPr lang="en-US" altLang="zh-HK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in this Together</a:t>
                      </a:r>
                      <a:endParaRPr lang="en-US" altLang="zh-HK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High</a:t>
                      </a:r>
                      <a:r>
                        <a:rPr lang="en-US" altLang="zh-HK" sz="12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School Musical Cast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High School Musical</a:t>
                      </a:r>
                    </a:p>
                    <a:p>
                      <a:pPr algn="ctr"/>
                      <a:r>
                        <a:rPr lang="zh-HK" alt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歌舞青春 </a:t>
                      </a:r>
                      <a:r>
                        <a:rPr lang="en-US" altLang="zh-HK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(2006)</a:t>
                      </a:r>
                      <a:endParaRPr lang="zh-HK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93819734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 see the Light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Mandy Moore &amp; Zachary Levi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Tangled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魔发奇缘 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(2010)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1762205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Some Things Never Change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Josh Gad, Kristen Bell,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Idina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Menzel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&amp; Jonathan Groff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Frozen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2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冰雪奇缘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(2019)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366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54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628651" y="5697654"/>
            <a:ext cx="7886699" cy="261610"/>
            <a:chOff x="628651" y="5697654"/>
            <a:chExt cx="7372350" cy="261610"/>
          </a:xfrm>
        </p:grpSpPr>
        <p:sp>
          <p:nvSpPr>
            <p:cNvPr id="7" name="文字方塊 6"/>
            <p:cNvSpPr txBox="1"/>
            <p:nvPr/>
          </p:nvSpPr>
          <p:spPr>
            <a:xfrm>
              <a:off x="628651" y="5697654"/>
              <a:ext cx="187706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「流行音乐」的学与教资源：　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2505712" y="5697654"/>
              <a:ext cx="5495289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1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www.edb.gov.hk/tc/curriculum-development/kla/arts-edu/resources/mus-curri/index.html#pm</a:t>
              </a:r>
              <a:r>
                <a:rPr lang="en-US" altLang="zh-TW" sz="11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28650" y="787980"/>
            <a:ext cx="7886700" cy="873511"/>
          </a:xfrm>
        </p:spPr>
        <p:txBody>
          <a:bodyPr anchor="ctr">
            <a:norm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课题　　：　众．乐．乐</a:t>
            </a:r>
            <a:b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学习阶段：　第三至四学习阶段（中学）</a:t>
            </a:r>
          </a:p>
        </p:txBody>
      </p:sp>
      <p:graphicFrame>
        <p:nvGraphicFramePr>
          <p:cNvPr id="12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52603"/>
              </p:ext>
            </p:extLst>
          </p:nvPr>
        </p:nvGraphicFramePr>
        <p:xfrm>
          <a:off x="628650" y="1662798"/>
          <a:ext cx="7920000" cy="3795027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1588505367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181225985"/>
                    </a:ext>
                  </a:extLst>
                </a:gridCol>
              </a:tblGrid>
              <a:tr h="401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学习重点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建议学习活动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6565"/>
                  </a:ext>
                </a:extLst>
              </a:tr>
              <a:tr h="3393927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了解歌曲中运用音乐元素的手法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欣赏歌曲中歌词传递的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信息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配合歌曲的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优美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旋律创作歌词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4112" marR="641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于网上搜寻和聆听后页的歌曲，感受音乐的气氛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试唱歌曲，细味歌词的意思，并与家人</a:t>
                      </a:r>
                      <a:r>
                        <a:rPr lang="en-US" altLang="zh-CN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老师</a:t>
                      </a:r>
                      <a:r>
                        <a:rPr lang="en-US" altLang="zh-CN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同学等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分享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这些悦耳的歌曲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选择一首歌曲，赏析歌曲如何以音乐元素帮助带出励志的信息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以「同心协力」为题，为歌曲重新填词，注意字词的声调须与旋律配合，与家人、同学和老师分享创作成果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4112" marR="641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96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68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29101"/>
              </p:ext>
            </p:extLst>
          </p:nvPr>
        </p:nvGraphicFramePr>
        <p:xfrm>
          <a:off x="438150" y="1339210"/>
          <a:ext cx="3219450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5975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32172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华语歌曲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56999"/>
                  </a:ext>
                </a:extLst>
              </a:tr>
              <a:tr h="3217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曲目名称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我知道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刘德华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等风雨经过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张学友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坚信爱会赢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香港心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明天会更好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大江大河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王凯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红日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李克勤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壮志骄阳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张学友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喝采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陈百强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奋斗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甄妮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生命有价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王馨平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生命之曲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林子祥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210684"/>
              </p:ext>
            </p:extLst>
          </p:nvPr>
        </p:nvGraphicFramePr>
        <p:xfrm>
          <a:off x="3771167" y="1339210"/>
          <a:ext cx="5029933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108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27157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外语歌曲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21796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曲目名称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 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原作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 Wonderful World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 Armstrong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are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Jackson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Raise Me Up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 Garden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Climb Every Mountain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Rodgers &amp; Hammerstein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are My Hiding Place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Selah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God Will Make a Way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Don Moen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 It Be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 Over Troubled Water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Simon and Garfunkel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You’ve Got a Friend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Carole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Perhaps Love 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Denver &amp; Placido Domingo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Want to Hold Your Hand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 By Me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 E.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768268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Don't Worry Be Happy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Bobby McFerrin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71410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True Colours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Cyndi Lauper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713593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28650" y="809625"/>
            <a:ext cx="7886700" cy="63341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众．乐．乐 </a:t>
            </a: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 </a:t>
            </a:r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参考曲目</a:t>
            </a:r>
          </a:p>
        </p:txBody>
      </p:sp>
    </p:spTree>
    <p:extLst>
      <p:ext uri="{BB962C8B-B14F-4D97-AF65-F5344CB8AC3E}">
        <p14:creationId xmlns:p14="http://schemas.microsoft.com/office/powerpoint/2010/main" val="8857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628650" y="1721485"/>
            <a:ext cx="8037830" cy="445516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聆听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于不同的乐团或电台网页搜寻乐器介绍、乐曲简介等资料，并通过聆听不同的音乐选段，加深对音乐的认识。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于网上音乐平台聆听不同类型的音乐，并搜寻乐谱，赏析乐曲。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演奏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于网上学习平台与老师和同学分享演奏的录影片段，邀请老师和同侪给予回馈。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创作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善用网上学习资源，学习不同的音乐创作技巧。</a:t>
            </a:r>
            <a:endParaRPr lang="en-US" altLang="zh-TW" sz="1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运用网上或流动装置的记谱软件或音乐创作程式创作音乐，并于网上学习平台分享创作成果，与老师及同学互动交流。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28650" y="867783"/>
            <a:ext cx="8166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运用电子学习工具学习音乐的例子</a:t>
            </a:r>
          </a:p>
        </p:txBody>
      </p:sp>
    </p:spTree>
    <p:extLst>
      <p:ext uri="{BB962C8B-B14F-4D97-AF65-F5344CB8AC3E}">
        <p14:creationId xmlns:p14="http://schemas.microsoft.com/office/powerpoint/2010/main" val="349174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延伸活动</a:t>
            </a:r>
            <a:endParaRPr lang="zh-HK" altLang="en-US" sz="3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154" y="1833664"/>
            <a:ext cx="7404653" cy="2524328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师生在做运动时，可同时播放这些乐曲或其他曲词皆优美的歌曲和音乐，不单有助纾缓情绪，亦能培养他们感恩，珍惜，积极，乐观的精神。</a:t>
            </a:r>
            <a:endParaRPr lang="zh-HK" altLang="en-US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2472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616800"/>
              </p:ext>
            </p:extLst>
          </p:nvPr>
        </p:nvGraphicFramePr>
        <p:xfrm>
          <a:off x="487680" y="1425602"/>
          <a:ext cx="8307404" cy="4716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93052">
                  <a:extLst>
                    <a:ext uri="{9D8B030D-6E8A-4147-A177-3AD203B41FA5}">
                      <a16:colId xmlns:a16="http://schemas.microsoft.com/office/drawing/2014/main" val="3719702880"/>
                    </a:ext>
                  </a:extLst>
                </a:gridCol>
                <a:gridCol w="2768802">
                  <a:extLst>
                    <a:ext uri="{9D8B030D-6E8A-4147-A177-3AD203B41FA5}">
                      <a16:colId xmlns:a16="http://schemas.microsoft.com/office/drawing/2014/main" val="4103165925"/>
                    </a:ext>
                  </a:extLst>
                </a:gridCol>
                <a:gridCol w="4745550">
                  <a:extLst>
                    <a:ext uri="{9D8B030D-6E8A-4147-A177-3AD203B41FA5}">
                      <a16:colId xmlns:a16="http://schemas.microsoft.com/office/drawing/2014/main" val="2709319832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1400" b="1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相关机构或团体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网址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4177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教育局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教育局艺术教育组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2"/>
                        </a:rPr>
                        <a:t>https://www.edb.gov.hk/sc/curriculum-development/kla/arts-edu/index.html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41442176"/>
                  </a:ext>
                </a:extLst>
              </a:tr>
              <a:tr h="28800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乐团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香港管弦乐团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3"/>
                        </a:rPr>
                        <a:t>https://www.hkphil.org/sc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90489947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香港小交响乐团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4"/>
                        </a:rPr>
                        <a:t>https://hksl.org/zh-hant/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563079712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香港中乐团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5"/>
                        </a:rPr>
                        <a:t>https://www.hkco.org/tc/index.html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954194681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上海交响乐团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6"/>
                        </a:rPr>
                        <a:t>https://www.shsymphony.com/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140294592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Dallas Symphony Orchestra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7"/>
                        </a:rPr>
                        <a:t>https://www.dallassymphony.org/community-education/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887663845"/>
                  </a:ext>
                </a:extLst>
              </a:tr>
              <a:tr h="288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电台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香港电台第四台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8"/>
                        </a:rPr>
                        <a:t>https://gbcode.rthk.hk/TuniS/www.rthk.hk/radio/radio4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104871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英国广播公司音乐频道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9"/>
                        </a:rPr>
                        <a:t>https://www.bbc.co.uk/sounds/play/live/bbc_radio_three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83045093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英国</a:t>
                      </a:r>
                      <a:r>
                        <a:rPr lang="en-GB" altLang="zh-TW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lassicfm</a:t>
                      </a: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电台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0"/>
                        </a:rPr>
                        <a:t>https://www.classicfm.com/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1009431751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乐谱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IMSLP </a:t>
                      </a: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Petrucci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Music Library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1"/>
                        </a:rPr>
                        <a:t>https://imslp.org/wiki/Main_Page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05345313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ChoralWiki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2"/>
                        </a:rPr>
                        <a:t>https://www.cpdl.org/wiki/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878343025"/>
                  </a:ext>
                </a:extLst>
              </a:tr>
              <a:tr h="28800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Guardian – Classical music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3"/>
                        </a:rPr>
                        <a:t>https://www.theguardian.com/music/classical-music-and-opera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28920698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All Music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4"/>
                        </a:rPr>
                        <a:t>https://www.allmusic.com/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90965838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Classics for Kids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5"/>
                        </a:rPr>
                        <a:t>https://www.classicsforkids.com/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566709761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Naxos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6"/>
                        </a:rPr>
                        <a:t>https://www.naxos.com/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693546717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628650" y="867783"/>
            <a:ext cx="8166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音乐学习的参考网页例子</a:t>
            </a:r>
            <a:endParaRPr lang="zh-HK" altLang="en-US" sz="2400" dirty="0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5179669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自訂 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FE2A7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1_基礎">
  <a:themeElements>
    <a:clrScheme name="自訂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DB3E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2_基礎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0</TotalTime>
  <Words>1293</Words>
  <Application>Microsoft Office PowerPoint</Application>
  <PresentationFormat>On-screen Show (4:3)</PresentationFormat>
  <Paragraphs>186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Corbel</vt:lpstr>
      <vt:lpstr>微軟正黑體</vt:lpstr>
      <vt:lpstr>基礎</vt:lpstr>
      <vt:lpstr>1_基礎</vt:lpstr>
      <vt:lpstr>2_基礎</vt:lpstr>
      <vt:lpstr>课题　　：　「歌」乐无穷 学习阶段：　第一至二学习阶段（小学）</vt:lpstr>
      <vt:lpstr>「歌」乐无穷  –  参考曲目</vt:lpstr>
      <vt:lpstr>课题　　：　众．乐．乐 学习阶段：　第三至四学习阶段（中学）</vt:lpstr>
      <vt:lpstr>众．乐．乐  –  参考曲目</vt:lpstr>
      <vt:lpstr>PowerPoint Presentation</vt:lpstr>
      <vt:lpstr>延伸活动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參考網頁</dc:title>
  <dc:creator/>
  <cp:lastModifiedBy/>
  <cp:revision>139</cp:revision>
  <dcterms:created xsi:type="dcterms:W3CDTF">2020-02-07T02:00:27Z</dcterms:created>
  <dcterms:modified xsi:type="dcterms:W3CDTF">2026-01-23T08:33:14Z</dcterms:modified>
</cp:coreProperties>
</file>