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57" r:id="rId4"/>
    <p:sldId id="259" r:id="rId5"/>
    <p:sldId id="274" r:id="rId6"/>
    <p:sldId id="276" r:id="rId7"/>
    <p:sldId id="278" r:id="rId8"/>
    <p:sldId id="282" r:id="rId9"/>
    <p:sldId id="280" r:id="rId10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rossc" initials="m" lastIdx="1" clrIdx="0">
    <p:extLst>
      <p:ext uri="{19B8F6BF-5375-455C-9EA6-DF929625EA0E}">
        <p15:presenceInfo xmlns:p15="http://schemas.microsoft.com/office/powerpoint/2012/main" userId="macros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7C8DC"/>
    <a:srgbClr val="CC5479"/>
    <a:srgbClr val="FF6699"/>
    <a:srgbClr val="FCE8F1"/>
    <a:srgbClr val="FFCCFF"/>
    <a:srgbClr val="9AE2FC"/>
    <a:srgbClr val="CC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6"/>
  </p:normalViewPr>
  <p:slideViewPr>
    <p:cSldViewPr showGuides="1">
      <p:cViewPr varScale="1">
        <p:scale>
          <a:sx n="57" d="100"/>
          <a:sy n="57" d="100"/>
        </p:scale>
        <p:origin x="90" y="111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E4C7-9F0C-4DE8-AD8B-82C2B9B8393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37BE-8A10-468E-8788-9EDB098944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98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A9E3-695A-4003-85CD-414EE66D9018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7E36C-921E-4AF1-8900-F36E24917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8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2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830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574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44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99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‹#›</a:t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18" Type="http://schemas.openxmlformats.org/officeDocument/2006/relationships/image" Target="../media/image21.png"/><Relationship Id="rId3" Type="http://schemas.openxmlformats.org/officeDocument/2006/relationships/image" Target="../media/image13.jpe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7.png"/><Relationship Id="rId19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A+Very+Special+Picnic/0_in3zzcy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49" y="5012765"/>
            <a:ext cx="8134102" cy="179357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0" y="496623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月更新</a:t>
            </a:r>
            <a:endParaRPr lang="zh-HK" altLang="en-US" sz="24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CFA875-00DF-4DAC-B09F-23A6F884137C}"/>
              </a:ext>
            </a:extLst>
          </p:cNvPr>
          <p:cNvSpPr txBox="1"/>
          <p:nvPr/>
        </p:nvSpPr>
        <p:spPr>
          <a:xfrm>
            <a:off x="0" y="265944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 algn="ctr"/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亲亲</a:t>
            </a:r>
            <a:r>
              <a:rPr lang="zh-TW" altLang="en-US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好吗？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1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13" y="137425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视觉艺术科学与教材料</a:t>
            </a:r>
            <a:endParaRPr lang="en-US" altLang="zh-TW" sz="4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初小适用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1636" y="1866812"/>
            <a:ext cx="12239375" cy="957923"/>
            <a:chOff x="-21636" y="1866812"/>
            <a:chExt cx="12239375" cy="957923"/>
          </a:xfrm>
        </p:grpSpPr>
        <p:grpSp>
          <p:nvGrpSpPr>
            <p:cNvPr id="7" name="群組 6"/>
            <p:cNvGrpSpPr/>
            <p:nvPr/>
          </p:nvGrpSpPr>
          <p:grpSpPr>
            <a:xfrm>
              <a:off x="-21636" y="1872492"/>
              <a:ext cx="12239375" cy="952243"/>
              <a:chOff x="-1" y="-1"/>
              <a:chExt cx="12239375" cy="952243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6910782" y="-1"/>
                <a:ext cx="5328592" cy="952243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-1" y="0"/>
                <a:ext cx="6910783" cy="952242"/>
              </a:xfrm>
              <a:prstGeom prst="rect">
                <a:avLst/>
              </a:prstGeom>
              <a:solidFill>
                <a:srgbClr val="F7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3" r="24992" b="24829"/>
            <a:stretch/>
          </p:blipFill>
          <p:spPr>
            <a:xfrm>
              <a:off x="7032104" y="1866812"/>
              <a:ext cx="2880320" cy="952243"/>
            </a:xfrm>
            <a:prstGeom prst="rect">
              <a:avLst/>
            </a:prstGeom>
          </p:spPr>
        </p:pic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A09DDF-B654-495A-95B7-5603FB0FAF2B}"/>
              </a:ext>
            </a:extLst>
          </p:cNvPr>
          <p:cNvSpPr txBox="1"/>
          <p:nvPr/>
        </p:nvSpPr>
        <p:spPr>
          <a:xfrm>
            <a:off x="973862" y="3015202"/>
            <a:ext cx="9946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是次教学让学生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代入小动物的身份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，通过绘画小动物的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「自画像」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，感受被主人遗弃的心情，从而唤起他们对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小动物的爱护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DC4BF7-6945-46E1-AC9D-6A7C62F88680}"/>
              </a:ext>
            </a:extLst>
          </p:cNvPr>
          <p:cNvSpPr txBox="1"/>
          <p:nvPr/>
        </p:nvSpPr>
        <p:spPr>
          <a:xfrm>
            <a:off x="991689" y="2019767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sz="3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亲亲我好吗？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2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80912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54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7722" y="419413"/>
            <a:ext cx="12219722" cy="803638"/>
            <a:chOff x="-27722" y="419413"/>
            <a:chExt cx="12219722" cy="803638"/>
          </a:xfrm>
        </p:grpSpPr>
        <p:grpSp>
          <p:nvGrpSpPr>
            <p:cNvPr id="8" name="群組 7"/>
            <p:cNvGrpSpPr/>
            <p:nvPr/>
          </p:nvGrpSpPr>
          <p:grpSpPr>
            <a:xfrm>
              <a:off x="-27722" y="419413"/>
              <a:ext cx="12219722" cy="803638"/>
              <a:chOff x="-1" y="156660"/>
              <a:chExt cx="12219722" cy="80363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-1" y="156660"/>
                <a:ext cx="12219722" cy="795581"/>
              </a:xfrm>
              <a:prstGeom prst="rect">
                <a:avLst/>
              </a:prstGeom>
              <a:solidFill>
                <a:srgbClr val="F7C8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20" t="11203" r="33989" b="24829"/>
              <a:stretch/>
            </p:blipFill>
            <p:spPr>
              <a:xfrm>
                <a:off x="9808865" y="164698"/>
                <a:ext cx="2266206" cy="795600"/>
              </a:xfrm>
              <a:prstGeom prst="rect">
                <a:avLst/>
              </a:prstGeom>
            </p:spPr>
          </p:pic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5" t="10648" r="24992" b="24829"/>
            <a:stretch/>
          </p:blipFill>
          <p:spPr>
            <a:xfrm>
              <a:off x="6070080" y="424285"/>
              <a:ext cx="3711064" cy="795600"/>
            </a:xfrm>
            <a:prstGeom prst="rect">
              <a:avLst/>
            </a:prstGeom>
          </p:spPr>
        </p:pic>
      </p:grpSp>
      <p:sp>
        <p:nvSpPr>
          <p:cNvPr id="10" name="Rectangle 4100">
            <a:extLst>
              <a:ext uri="{FF2B5EF4-FFF2-40B4-BE49-F238E27FC236}">
                <a16:creationId xmlns:a16="http://schemas.microsoft.com/office/drawing/2014/main" id="{CF48A605-EF2C-49FC-A9BC-07C7B6EEC5D9}"/>
              </a:ext>
            </a:extLst>
          </p:cNvPr>
          <p:cNvSpPr/>
          <p:nvPr/>
        </p:nvSpPr>
        <p:spPr>
          <a:xfrm>
            <a:off x="639054" y="222781"/>
            <a:ext cx="11152261" cy="117409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algn="l"/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sz="32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亲亲我好吗？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4102">
            <a:extLst>
              <a:ext uri="{FF2B5EF4-FFF2-40B4-BE49-F238E27FC236}">
                <a16:creationId xmlns:a16="http://schemas.microsoft.com/office/drawing/2014/main" id="{6465FB70-D42C-4645-B9A3-2F4DE4110D57}"/>
              </a:ext>
            </a:extLst>
          </p:cNvPr>
          <p:cNvSpPr/>
          <p:nvPr/>
        </p:nvSpPr>
        <p:spPr>
          <a:xfrm>
            <a:off x="776273" y="1844825"/>
            <a:ext cx="10072255" cy="43924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 algn="l"/>
            <a:r>
              <a:rPr lang="zh-TW" altLang="en-US" sz="2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视觉艺术知识</a:t>
            </a:r>
          </a:p>
          <a:p>
            <a:pPr lvl="0" algn="l"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认识不同的线条（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曲弧、长短、方向等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及其组合所营造的视觉质感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运用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均衡和大特写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突显主角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en-US" altLang="zh-TW" sz="1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视觉艺术评赏</a:t>
            </a:r>
          </a:p>
          <a:p>
            <a:pPr marL="268288" lvl="0" indent="-268288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欣赏杜勒（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Albrecht Durer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）的绘画</a:t>
            </a:r>
            <a:r>
              <a:rPr lang="en-US" altLang="zh-TW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Young Hare</a:t>
            </a:r>
            <a:r>
              <a:rPr lang="zh-TW" altLang="en-US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Rhinoceros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，分析作品如何运用线条营造视觉质感表现动物，以及均衡和大特写构图突显主角，</a:t>
            </a:r>
            <a:r>
              <a:rPr lang="zh-TW" altLang="zh-HK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并诠释作品的信息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l"/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视觉艺术创作</a:t>
            </a:r>
          </a:p>
          <a:p>
            <a:pPr marL="273050" lvl="0" indent="-27305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为诉说着「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亲亲我好吗？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」的一只小动物绘画「自画像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」，表达其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渴望获领养的心情</a:t>
            </a:r>
          </a:p>
          <a:p>
            <a:pPr marL="273050" lvl="0" indent="-273050" algn="l"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运用幼线麦克笔创作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线描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3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4100">
            <a:extLst>
              <a:ext uri="{FF2B5EF4-FFF2-40B4-BE49-F238E27FC236}">
                <a16:creationId xmlns:a16="http://schemas.microsoft.com/office/drawing/2014/main" id="{CF48A605-EF2C-49FC-A9BC-07C7B6EEC5D9}"/>
              </a:ext>
            </a:extLst>
          </p:cNvPr>
          <p:cNvSpPr/>
          <p:nvPr/>
        </p:nvSpPr>
        <p:spPr>
          <a:xfrm>
            <a:off x="781682" y="1214995"/>
            <a:ext cx="11152261" cy="7018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 lvl="0" algn="l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学习重点：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32640" y="404664"/>
            <a:ext cx="12219721" cy="795600"/>
            <a:chOff x="-1" y="144015"/>
            <a:chExt cx="12219721" cy="795600"/>
          </a:xfrm>
        </p:grpSpPr>
        <p:sp>
          <p:nvSpPr>
            <p:cNvPr id="5" name="矩形 4"/>
            <p:cNvSpPr/>
            <p:nvPr/>
          </p:nvSpPr>
          <p:spPr>
            <a:xfrm>
              <a:off x="-1" y="144015"/>
              <a:ext cx="12219721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6" t="11368" r="24993" b="24829"/>
            <a:stretch/>
          </p:blipFill>
          <p:spPr>
            <a:xfrm>
              <a:off x="4683561" y="144015"/>
              <a:ext cx="2287556" cy="7956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24993" b="24829"/>
            <a:stretch/>
          </p:blipFill>
          <p:spPr>
            <a:xfrm>
              <a:off x="6910783" y="144015"/>
              <a:ext cx="5245336" cy="795600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482307" y="437147"/>
            <a:ext cx="4392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学习活动（一）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4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6073" y="3107409"/>
            <a:ext cx="2107409" cy="37431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r="9473" b="10263"/>
          <a:stretch/>
        </p:blipFill>
        <p:spPr>
          <a:xfrm flipH="1">
            <a:off x="10078824" y="1387929"/>
            <a:ext cx="1920080" cy="24410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86" y="3926702"/>
            <a:ext cx="2807999" cy="2106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55" y="437244"/>
            <a:ext cx="649245" cy="64924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7065" y="1339970"/>
            <a:ext cx="7263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谈谈自己喜欢的小动物，并描述它们带给你的感觉。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提问：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你有没有养过或见过小动物？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当你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拥抱或触摸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小动物时，有甚么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试试描述它们的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质感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>
          <a:xfrm>
            <a:off x="7785877" y="1368087"/>
            <a:ext cx="2004904" cy="2440800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6317" r="5538" b="18642"/>
          <a:stretch/>
        </p:blipFill>
        <p:spPr>
          <a:xfrm flipH="1">
            <a:off x="8789405" y="4112918"/>
            <a:ext cx="320949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4784B6C-27E5-4834-B9B3-51AD3D3C820D}"/>
              </a:ext>
            </a:extLst>
          </p:cNvPr>
          <p:cNvSpPr/>
          <p:nvPr/>
        </p:nvSpPr>
        <p:spPr>
          <a:xfrm>
            <a:off x="0" y="2354149"/>
            <a:ext cx="12192000" cy="4537058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0" y="469648"/>
            <a:ext cx="12192000" cy="802624"/>
            <a:chOff x="0" y="136991"/>
            <a:chExt cx="12192000" cy="802624"/>
          </a:xfrm>
        </p:grpSpPr>
        <p:sp>
          <p:nvSpPr>
            <p:cNvPr id="9" name="矩形 8"/>
            <p:cNvSpPr/>
            <p:nvPr/>
          </p:nvSpPr>
          <p:spPr>
            <a:xfrm>
              <a:off x="0" y="140503"/>
              <a:ext cx="12192000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4" t="11368" r="24993" b="24829"/>
            <a:stretch/>
          </p:blipFill>
          <p:spPr>
            <a:xfrm>
              <a:off x="5231905" y="144015"/>
              <a:ext cx="1747781" cy="7956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24993" b="24829"/>
            <a:stretch/>
          </p:blipFill>
          <p:spPr>
            <a:xfrm>
              <a:off x="6964943" y="136991"/>
              <a:ext cx="5198702" cy="795600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838A590-B1E8-4C5A-B196-E9E70B19CEAD}"/>
              </a:ext>
            </a:extLst>
          </p:cNvPr>
          <p:cNvSpPr txBox="1"/>
          <p:nvPr/>
        </p:nvSpPr>
        <p:spPr>
          <a:xfrm>
            <a:off x="480592" y="1433876"/>
            <a:ext cx="10873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欣赏杜勒（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Albrecht Durer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）的绘画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Young Hare</a:t>
            </a:r>
            <a:r>
              <a:rPr lang="en-US" altLang="zh-TW" sz="2400" i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Rhinoceros</a:t>
            </a:r>
            <a:r>
              <a:rPr lang="en-US" altLang="zh-TW" sz="2400" i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引导学生欣赏两幅作品，并聚焦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观察不同线条所营造的视觉质感。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5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59418"/>
              </p:ext>
            </p:extLst>
          </p:nvPr>
        </p:nvGraphicFramePr>
        <p:xfrm>
          <a:off x="388905" y="3066799"/>
          <a:ext cx="5347055" cy="22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7055">
                  <a:extLst>
                    <a:ext uri="{9D8B030D-6E8A-4147-A177-3AD203B41FA5}">
                      <a16:colId xmlns:a16="http://schemas.microsoft.com/office/drawing/2014/main" val="1145932648"/>
                    </a:ext>
                  </a:extLst>
                </a:gridCol>
              </a:tblGrid>
              <a:tr h="1116750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作品一：</a:t>
                      </a:r>
                    </a:p>
                    <a:p>
                      <a:r>
                        <a:rPr lang="zh-HK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杜勒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Albrecht Durer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1502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Young</a:t>
                      </a:r>
                      <a:r>
                        <a:rPr lang="zh-TW" altLang="en-US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Hare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174476"/>
                  </a:ext>
                </a:extLst>
              </a:tr>
              <a:tr h="1116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作品二：</a:t>
                      </a:r>
                    </a:p>
                    <a:p>
                      <a:r>
                        <a:rPr lang="zh-HK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杜勒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Albrecht Durer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1515</a:t>
                      </a:r>
                      <a:r>
                        <a:rPr lang="zh-TW" altLang="zh-HK" sz="16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en-US" altLang="zh-TW" sz="1600" i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Rhinoceros</a:t>
                      </a:r>
                      <a:endParaRPr lang="en-US" altLang="zh-TW" sz="16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18693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6185026" y="2485101"/>
            <a:ext cx="5621174" cy="3957676"/>
          </a:xfrm>
          <a:prstGeom prst="rect">
            <a:avLst/>
          </a:prstGeom>
          <a:solidFill>
            <a:srgbClr val="F7C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308415" y="2458107"/>
            <a:ext cx="5374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展示两幅作品的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口头描述作品的线条，然后尝试描绘五种不同的线条。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假设你可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轻轻地触摸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这部分时，你会有甚么感觉。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猜一猜这是甚么动物？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学生聚焦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画中动物的质感。 （可提供词语让学生选用，例如刺手、柔软、凹凸、粗糙、细滑、坚硬）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试想想还有甚么动物的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质感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与牠们的相近？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艺术家运用哪些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让观众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于所描绘的动物？（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均衡和大特写构图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63352" y="2636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评赏作品</a:t>
            </a:r>
            <a:endParaRPr lang="zh-HK" altLang="en-US" b="1" dirty="0"/>
          </a:p>
        </p:txBody>
      </p:sp>
      <p:sp>
        <p:nvSpPr>
          <p:cNvPr id="2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297109" y="6396636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pic>
        <p:nvPicPr>
          <p:cNvPr id="25" name="Picture 6" descr="Cartoon Eyes Background png download - 800*400 - Free Transparen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4750" l="9000" r="91222">
                        <a14:foregroundMark x1="21222" y1="31500" x2="21222" y2="31500"/>
                        <a14:foregroundMark x1="23000" y1="16250" x2="23000" y2="16250"/>
                        <a14:foregroundMark x1="67000" y1="14500" x2="67000" y2="14500"/>
                        <a14:foregroundMark x1="74778" y1="43250" x2="74778" y2="43250"/>
                        <a14:foregroundMark x1="35000" y1="55500" x2="35000" y2="55500"/>
                        <a14:foregroundMark x1="39111" y1="48000" x2="39111" y2="48000"/>
                        <a14:foregroundMark x1="80444" y1="48000" x2="80444" y2="48000"/>
                        <a14:foregroundMark x1="78333" y1="45000" x2="78333" y2="45000"/>
                        <a14:foregroundMark x1="75222" y1="55750" x2="75222" y2="55750"/>
                        <a14:foregroundMark x1="62000" y1="42000" x2="62000" y2="42000"/>
                        <a14:foregroundMark x1="63111" y1="26500" x2="63111" y2="26500"/>
                        <a14:foregroundMark x1="69556" y1="28750" x2="69556" y2="28750"/>
                        <a14:foregroundMark x1="75222" y1="24500" x2="75222" y2="24500"/>
                        <a14:foregroundMark x1="77333" y1="27500" x2="77333" y2="27500"/>
                        <a14:foregroundMark x1="80000" y1="31500" x2="80000" y2="31500"/>
                        <a14:foregroundMark x1="82000" y1="35750" x2="82000" y2="3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1851" y="521512"/>
            <a:ext cx="1277477" cy="5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442403" y="485611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学习活动（二）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41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-27722" y="404664"/>
            <a:ext cx="12239376" cy="795601"/>
            <a:chOff x="-1" y="88147"/>
            <a:chExt cx="12239376" cy="795601"/>
          </a:xfrm>
        </p:grpSpPr>
        <p:sp>
          <p:nvSpPr>
            <p:cNvPr id="23" name="矩形 22"/>
            <p:cNvSpPr/>
            <p:nvPr/>
          </p:nvSpPr>
          <p:spPr>
            <a:xfrm>
              <a:off x="-1" y="88147"/>
              <a:ext cx="12239376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9" r="24993" b="30512"/>
            <a:stretch/>
          </p:blipFill>
          <p:spPr>
            <a:xfrm>
              <a:off x="6910783" y="88147"/>
              <a:ext cx="5328592" cy="7920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51" t="6959" r="24992" b="30513"/>
            <a:stretch/>
          </p:blipFill>
          <p:spPr>
            <a:xfrm>
              <a:off x="5187616" y="88148"/>
              <a:ext cx="1827876" cy="79560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4784B6C-27E5-4834-B9B3-51AD3D3C820D}"/>
              </a:ext>
            </a:extLst>
          </p:cNvPr>
          <p:cNvSpPr/>
          <p:nvPr/>
        </p:nvSpPr>
        <p:spPr>
          <a:xfrm>
            <a:off x="0" y="2708919"/>
            <a:ext cx="12192000" cy="4182287"/>
          </a:xfrm>
          <a:prstGeom prst="rect">
            <a:avLst/>
          </a:prstGeom>
          <a:solidFill>
            <a:srgbClr val="FC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76CCFBD-7F0F-4914-82F7-2894260A32CA}"/>
              </a:ext>
            </a:extLst>
          </p:cNvPr>
          <p:cNvSpPr txBox="1"/>
          <p:nvPr/>
        </p:nvSpPr>
        <p:spPr>
          <a:xfrm>
            <a:off x="464616" y="2827180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只供教师参考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1D8814-E62E-49CB-BBD3-4D9E5F2217FF}"/>
              </a:ext>
            </a:extLst>
          </p:cNvPr>
          <p:cNvSpPr txBox="1"/>
          <p:nvPr/>
        </p:nvSpPr>
        <p:spPr>
          <a:xfrm>
            <a:off x="335360" y="1370381"/>
            <a:ext cx="11568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教师展示数张动物图片，学生聚焦于据动物的局部，并尝试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以线条模仿它们的质感。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学生讨论同学描绘的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线条给人的感觉。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学生猜猜各组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线条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所模仿动物的哪些部位。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6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0" y="3559492"/>
            <a:ext cx="1602440" cy="1220907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323"/>
          <a:stretch/>
        </p:blipFill>
        <p:spPr>
          <a:xfrm>
            <a:off x="3972728" y="3536372"/>
            <a:ext cx="165618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0" y="5034978"/>
            <a:ext cx="159707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5"/>
          <a:stretch/>
        </p:blipFill>
        <p:spPr>
          <a:xfrm>
            <a:off x="6135106" y="3536372"/>
            <a:ext cx="158720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6"/>
          <a:stretch/>
        </p:blipFill>
        <p:spPr>
          <a:xfrm>
            <a:off x="8256240" y="3536372"/>
            <a:ext cx="1625372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324"/>
          <a:stretch/>
        </p:blipFill>
        <p:spPr>
          <a:xfrm>
            <a:off x="4007768" y="5015759"/>
            <a:ext cx="1656184" cy="122040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99"/>
          <a:stretch/>
        </p:blipFill>
        <p:spPr>
          <a:xfrm>
            <a:off x="6129740" y="5015759"/>
            <a:ext cx="1611451" cy="1229926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41"/>
          <a:stretch/>
        </p:blipFill>
        <p:spPr>
          <a:xfrm>
            <a:off x="8271472" y="5022717"/>
            <a:ext cx="1584176" cy="1222968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pic>
        <p:nvPicPr>
          <p:cNvPr id="27" name="Picture 2" descr="Vector brush drawing with line "/>
          <p:cNvPicPr>
            <a:picLocks noChangeAspect="1" noChangeArrowheads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58" b="96209" l="10000" r="8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05" y="399114"/>
            <a:ext cx="1398773" cy="78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339130" y="469471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学习活动（三）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438718"/>
            <a:ext cx="12219722" cy="796044"/>
            <a:chOff x="-27722" y="404220"/>
            <a:chExt cx="12219722" cy="796044"/>
          </a:xfrm>
        </p:grpSpPr>
        <p:sp>
          <p:nvSpPr>
            <p:cNvPr id="10" name="矩形 9"/>
            <p:cNvSpPr/>
            <p:nvPr/>
          </p:nvSpPr>
          <p:spPr>
            <a:xfrm>
              <a:off x="-27722" y="404664"/>
              <a:ext cx="12219722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1" t="17054" r="25251" b="20418"/>
            <a:stretch/>
          </p:blipFill>
          <p:spPr>
            <a:xfrm>
              <a:off x="4711604" y="404664"/>
              <a:ext cx="2334169" cy="7956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3" r="30634" b="24829"/>
            <a:stretch/>
          </p:blipFill>
          <p:spPr>
            <a:xfrm>
              <a:off x="6993225" y="404220"/>
              <a:ext cx="5195733" cy="795600"/>
            </a:xfrm>
            <a:prstGeom prst="rect">
              <a:avLst/>
            </a:prstGeom>
          </p:spPr>
        </p:pic>
      </p:grpSp>
      <p:sp>
        <p:nvSpPr>
          <p:cNvPr id="8" name="Title 5123">
            <a:extLst>
              <a:ext uri="{FF2B5EF4-FFF2-40B4-BE49-F238E27FC236}">
                <a16:creationId xmlns:a16="http://schemas.microsoft.com/office/drawing/2014/main" id="{70DDCA56-0DDE-405C-92E3-10A44272F579}"/>
              </a:ext>
            </a:extLst>
          </p:cNvPr>
          <p:cNvSpPr txBox="1">
            <a:spLocks/>
          </p:cNvSpPr>
          <p:nvPr/>
        </p:nvSpPr>
        <p:spPr>
          <a:xfrm>
            <a:off x="604937" y="1612914"/>
            <a:ext cx="11107688" cy="382641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于爱护动物协会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待领养动物网站，选取一只待领养小动物的图片。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学生以动物的身份，以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「亲亲我好吗？ 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为题作画，表达期待尽快找到新主人的心声。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创作时注意：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在上述网站选一只待领养的小动物，说出它的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神情、质感和外形。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想象自己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是该待领养的小动物，替自己画一幅自画像，诉说着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「亲亲我好吗？」的心声。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绘画时留意小动物的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质感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和画面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构图。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运用幼线麦克笔以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线描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的方法绘画。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7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pic>
        <p:nvPicPr>
          <p:cNvPr id="14" name="Picture 4" descr="Idea Vecto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44" y="553016"/>
            <a:ext cx="744724" cy="63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43EB0DA-FCCE-4FA8-941F-559EE0C6D373}"/>
              </a:ext>
            </a:extLst>
          </p:cNvPr>
          <p:cNvSpPr txBox="1"/>
          <p:nvPr/>
        </p:nvSpPr>
        <p:spPr>
          <a:xfrm>
            <a:off x="639335" y="577735"/>
            <a:ext cx="3349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学习活动（四）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7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5371847"/>
            <a:ext cx="12219500" cy="961689"/>
            <a:chOff x="0" y="5939834"/>
            <a:chExt cx="12219500" cy="961689"/>
          </a:xfrm>
        </p:grpSpPr>
        <p:sp>
          <p:nvSpPr>
            <p:cNvPr id="16" name="矩形 15"/>
            <p:cNvSpPr/>
            <p:nvPr/>
          </p:nvSpPr>
          <p:spPr>
            <a:xfrm>
              <a:off x="9363860" y="5949281"/>
              <a:ext cx="2855640" cy="952242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0" y="5939834"/>
              <a:ext cx="10657184" cy="961689"/>
              <a:chOff x="27721" y="5677081"/>
              <a:chExt cx="10657184" cy="961689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27721" y="5677081"/>
                <a:ext cx="5328592" cy="952243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3" b="24829"/>
              <a:stretch/>
            </p:blipFill>
            <p:spPr>
              <a:xfrm>
                <a:off x="5356313" y="5686527"/>
                <a:ext cx="5328592" cy="952243"/>
              </a:xfrm>
              <a:prstGeom prst="rect">
                <a:avLst/>
              </a:prstGeom>
            </p:spPr>
          </p:pic>
        </p:grp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A633F4-C57E-44DD-96EB-086451275F62}"/>
              </a:ext>
            </a:extLst>
          </p:cNvPr>
          <p:cNvSpPr txBox="1"/>
          <p:nvPr/>
        </p:nvSpPr>
        <p:spPr>
          <a:xfrm>
            <a:off x="767408" y="620688"/>
            <a:ext cx="356387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只供教师参考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1DFC00D-39F8-49D5-BF68-7454F296C43C}"/>
              </a:ext>
            </a:extLst>
          </p:cNvPr>
          <p:cNvSpPr txBox="1"/>
          <p:nvPr/>
        </p:nvSpPr>
        <p:spPr>
          <a:xfrm>
            <a:off x="767408" y="148478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学生完成作品例子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8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0" y="628650"/>
            <a:ext cx="332562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2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401152"/>
            <a:ext cx="12216680" cy="795600"/>
            <a:chOff x="0" y="192224"/>
            <a:chExt cx="12249206" cy="7956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68" r="24993" b="27704"/>
            <a:stretch/>
          </p:blipFill>
          <p:spPr>
            <a:xfrm>
              <a:off x="2186643" y="195736"/>
              <a:ext cx="5328592" cy="79208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5451" r="28119" b="24945"/>
            <a:stretch/>
          </p:blipFill>
          <p:spPr>
            <a:xfrm>
              <a:off x="6878845" y="193756"/>
              <a:ext cx="5370361" cy="79406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192224"/>
              <a:ext cx="2855640" cy="795600"/>
            </a:xfrm>
            <a:prstGeom prst="rect">
              <a:avLst/>
            </a:prstGeom>
            <a:solidFill>
              <a:srgbClr val="F7C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Title 5123">
            <a:extLst>
              <a:ext uri="{FF2B5EF4-FFF2-40B4-BE49-F238E27FC236}">
                <a16:creationId xmlns:a16="http://schemas.microsoft.com/office/drawing/2014/main" id="{70DDCA56-0DDE-405C-92E3-10A44272F579}"/>
              </a:ext>
            </a:extLst>
          </p:cNvPr>
          <p:cNvSpPr txBox="1">
            <a:spLocks/>
          </p:cNvSpPr>
          <p:nvPr/>
        </p:nvSpPr>
        <p:spPr>
          <a:xfrm>
            <a:off x="868395" y="1340768"/>
            <a:ext cx="10196157" cy="3816424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620E42-9747-4E25-B6E6-76B321517E81}"/>
              </a:ext>
            </a:extLst>
          </p:cNvPr>
          <p:cNvSpPr txBox="1"/>
          <p:nvPr/>
        </p:nvSpPr>
        <p:spPr>
          <a:xfrm>
            <a:off x="766201" y="217397"/>
            <a:ext cx="6094378" cy="90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延伸学习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smtClean="0">
                <a:latin typeface="Arial" panose="020B0604020202020204" pitchFamily="34" charset="0"/>
              </a:rPr>
              <a:t>9</a:t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7279" y="1339236"/>
            <a:ext cx="10526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学生展示自己的完成作品，向同学介绍「自己」（该小动物）的特征、生活状况和待领养的心情，并表达期望新主人照顾自己的愿望。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观看教育局课程发展处教育多媒体网站短片</a:t>
            </a:r>
            <a:r>
              <a:rPr lang="en-US" altLang="zh-TW" sz="2400" dirty="0"/>
              <a:t>A Very Special Picnic</a:t>
            </a:r>
            <a:r>
              <a:rPr lang="en-US" altLang="zh-TW" sz="2400" baseline="30000" dirty="0"/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，加强学生认识如何爱护和照顾小动物。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7AFC20C-EAC2-4F59-9B9B-4FD99D28D1CD}"/>
              </a:ext>
            </a:extLst>
          </p:cNvPr>
          <p:cNvSpPr txBox="1"/>
          <p:nvPr/>
        </p:nvSpPr>
        <p:spPr>
          <a:xfrm>
            <a:off x="766201" y="5644388"/>
            <a:ext cx="1152128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教育局课程发展处教育多媒体 </a:t>
            </a:r>
            <a:r>
              <a:rPr lang="en-US" altLang="zh-TW" sz="1400" i="1" dirty="0"/>
              <a:t>A Very Special Picnic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emm.edcity.hk/media/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A+Very+Special+Picnic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/0_in3zzcye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40" y="5103212"/>
            <a:ext cx="1082352" cy="1082352"/>
          </a:xfrm>
          <a:prstGeom prst="rect">
            <a:avLst/>
          </a:prstGeom>
        </p:spPr>
      </p:pic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HK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  视觉艺术科学与教材料</a:t>
            </a:r>
            <a:endParaRPr lang="zh-TW" altLang="en-US" dirty="0">
              <a:solidFill>
                <a:srgbClr val="CC547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爱护动物 </a:t>
            </a:r>
            <a:r>
              <a:rPr lang="en-US" altLang="zh-TW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solidFill>
                  <a:srgbClr val="CC54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亲亲我好吗？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1755" y="19304"/>
            <a:ext cx="1180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 艺术教育组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15C312B-3B69-4637-9980-4F9533E8FD55}"/>
              </a:ext>
            </a:extLst>
          </p:cNvPr>
          <p:cNvSpPr txBox="1"/>
          <p:nvPr/>
        </p:nvSpPr>
        <p:spPr>
          <a:xfrm>
            <a:off x="9336360" y="0"/>
            <a:ext cx="2844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www.edb.gov.hk/arts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372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5238</TotalTime>
  <Words>1297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有你我生命不一樣，有你我生命再燃亮， 有你我不害怕困難，有你我有滿足的喜樂  我在深處裏求告你，你在天上聽我禱告， 你是我堅固避難所；我讚美你直到永遠。  太陽還存，月亮還在， 人要敬畏你直到萬代。 我從前風聞有你，現在我親眼看見你。 </dc:title>
  <dc:creator>Sze-wing Cici CHEUNG</dc:creator>
  <cp:lastModifiedBy>edbuser</cp:lastModifiedBy>
  <cp:revision>156</cp:revision>
  <cp:lastPrinted>2021-08-18T09:11:07Z</cp:lastPrinted>
  <dcterms:created xsi:type="dcterms:W3CDTF">2019-08-10T04:30:07Z</dcterms:created>
  <dcterms:modified xsi:type="dcterms:W3CDTF">2026-01-23T04:23:51Z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