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9" r:id="rId3"/>
    <p:sldId id="257" r:id="rId4"/>
    <p:sldId id="258" r:id="rId5"/>
    <p:sldId id="260" r:id="rId6"/>
    <p:sldId id="261" r:id="rId7"/>
    <p:sldId id="288" r:id="rId8"/>
    <p:sldId id="291" r:id="rId9"/>
    <p:sldId id="292" r:id="rId10"/>
    <p:sldId id="293" r:id="rId11"/>
    <p:sldId id="264" r:id="rId12"/>
  </p:sldIdLst>
  <p:sldSz cx="12192000" cy="6858000"/>
  <p:notesSz cx="9926638" cy="6797675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ACB0"/>
    <a:srgbClr val="CCFF33"/>
    <a:srgbClr val="FF3399"/>
    <a:srgbClr val="33CCCC"/>
    <a:srgbClr val="00CC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7" d="100"/>
          <a:sy n="57" d="100"/>
        </p:scale>
        <p:origin x="108" y="12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1948B1-7B89-4E1E-BF83-223CEDE5404E}" type="datetimeFigureOut">
              <a:rPr lang="zh-TW" altLang="en-US" smtClean="0"/>
              <a:t>2026/1/23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5DD008-E7A6-4D4E-A68C-AB20444A70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10267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7AB60C-AB3B-4F25-A5FD-BEDC8B0698C5}" type="datetimeFigureOut">
              <a:rPr lang="zh-TW" altLang="en-US" smtClean="0"/>
              <a:t>2026/1/23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828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992664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AA29D4-5AE5-47EA-8125-3CA41356DA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8894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HK" altLang="en-US"/>
              <a:t>高小  視覺藝術科學與教材料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愛護動物：你動我靜，看到鳥</a:t>
            </a:r>
            <a:r>
              <a:rPr lang="en-US" altLang="zh-TW"/>
              <a:t>!</a:t>
            </a:r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16F05-AE75-4F53-9623-8A0570D63A5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22915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HK" altLang="en-US"/>
              <a:t>高小  視覺藝術科學與教材料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愛護動物：你動我靜，看到鳥</a:t>
            </a:r>
            <a:r>
              <a:rPr lang="en-US" altLang="zh-TW"/>
              <a:t>!</a:t>
            </a:r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16F05-AE75-4F53-9623-8A0570D63A5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40842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HK" altLang="en-US"/>
              <a:t>高小  視覺藝術科學與教材料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愛護動物：你動我靜，看到鳥</a:t>
            </a:r>
            <a:r>
              <a:rPr lang="en-US" altLang="zh-TW"/>
              <a:t>!</a:t>
            </a:r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16F05-AE75-4F53-9623-8A0570D63A5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57490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HK" altLang="en-US"/>
              <a:t>高小  視覺藝術科學與教材料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愛護動物：你動我靜，看到鳥</a:t>
            </a:r>
            <a:r>
              <a:rPr lang="en-US" altLang="zh-TW"/>
              <a:t>!</a:t>
            </a:r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16F05-AE75-4F53-9623-8A0570D63A5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56133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HK" altLang="en-US"/>
              <a:t>高小  視覺藝術科學與教材料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愛護動物：你動我靜，看到鳥</a:t>
            </a:r>
            <a:r>
              <a:rPr lang="en-US" altLang="zh-TW"/>
              <a:t>!</a:t>
            </a:r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16F05-AE75-4F53-9623-8A0570D63A5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47338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HK" altLang="en-US"/>
              <a:t>高小  視覺藝術科學與教材料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愛護動物：你動我靜，看到鳥</a:t>
            </a:r>
            <a:r>
              <a:rPr lang="en-US" altLang="zh-TW"/>
              <a:t>!</a:t>
            </a:r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16F05-AE75-4F53-9623-8A0570D63A5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61693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HK" altLang="en-US"/>
              <a:t>高小  視覺藝術科學與教材料</a:t>
            </a: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愛護動物：你動我靜，看到鳥</a:t>
            </a:r>
            <a:r>
              <a:rPr lang="en-US" altLang="zh-TW"/>
              <a:t>!</a:t>
            </a:r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16F05-AE75-4F53-9623-8A0570D63A5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58070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HK" altLang="en-US"/>
              <a:t>高小  視覺藝術科學與教材料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愛護動物：你動我靜，看到鳥</a:t>
            </a:r>
            <a:r>
              <a:rPr lang="en-US" altLang="zh-TW"/>
              <a:t>!</a:t>
            </a:r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16F05-AE75-4F53-9623-8A0570D63A5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16568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HK" altLang="en-US"/>
              <a:t>高小  視覺藝術科學與教材料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愛護動物：你動我靜，看到鳥</a:t>
            </a:r>
            <a:r>
              <a:rPr lang="en-US" altLang="zh-TW"/>
              <a:t>!</a:t>
            </a:r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16F05-AE75-4F53-9623-8A0570D63A5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99563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HK" altLang="en-US"/>
              <a:t>高小  視覺藝術科學與教材料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愛護動物：你動我靜，看到鳥</a:t>
            </a:r>
            <a:r>
              <a:rPr lang="en-US" altLang="zh-TW"/>
              <a:t>!</a:t>
            </a:r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16F05-AE75-4F53-9623-8A0570D63A5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50634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HK" altLang="en-US"/>
              <a:t>高小  視覺藝術科學與教材料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愛護動物：你動我靜，看到鳥</a:t>
            </a:r>
            <a:r>
              <a:rPr lang="en-US" altLang="zh-TW"/>
              <a:t>!</a:t>
            </a:r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16F05-AE75-4F53-9623-8A0570D63A5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76287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HK" altLang="en-US"/>
              <a:t>高小  視覺藝術科學與教材料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TW" altLang="en-US"/>
              <a:t>愛護動物：你動我靜，看到鳥</a:t>
            </a:r>
            <a:r>
              <a:rPr lang="en-US" altLang="zh-TW"/>
              <a:t>!</a:t>
            </a:r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916F05-AE75-4F53-9623-8A0570D63A5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54377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9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Birds Silhouette Black Vector Clipart, Birds Vector, Bird Vector, Birds  Clipart PNG and Vector with Transparent Background for Free Download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000" r="94219">
                        <a14:foregroundMark x1="38281" y1="36563" x2="38281" y2="36563"/>
                        <a14:foregroundMark x1="69375" y1="62187" x2="69375" y2="621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8788" y="-298323"/>
            <a:ext cx="3122205" cy="3122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文字方塊 10">
            <a:extLst>
              <a:ext uri="{FF2B5EF4-FFF2-40B4-BE49-F238E27FC236}">
                <a16:creationId xmlns:a16="http://schemas.microsoft.com/office/drawing/2014/main" id="{115C312B-3B69-4637-9980-4F9533E8FD55}"/>
              </a:ext>
            </a:extLst>
          </p:cNvPr>
          <p:cNvSpPr txBox="1"/>
          <p:nvPr/>
        </p:nvSpPr>
        <p:spPr>
          <a:xfrm>
            <a:off x="0" y="4966239"/>
            <a:ext cx="1219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HK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2026</a:t>
            </a:r>
            <a:r>
              <a:rPr lang="zh-TW" alt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月更新</a:t>
            </a:r>
            <a:endParaRPr lang="zh-HK" altLang="en-US" sz="24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30CFA875-00DF-4DAC-B09F-23A6F884137C}"/>
              </a:ext>
            </a:extLst>
          </p:cNvPr>
          <p:cNvSpPr txBox="1"/>
          <p:nvPr/>
        </p:nvSpPr>
        <p:spPr>
          <a:xfrm>
            <a:off x="0" y="2659440"/>
            <a:ext cx="12192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7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爱护动物 </a:t>
            </a:r>
            <a:r>
              <a:rPr lang="en-US" altLang="zh-TW" sz="7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</a:p>
          <a:p>
            <a:pPr algn="ctr"/>
            <a:r>
              <a:rPr lang="zh-TW" altLang="en-US" sz="7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你动我静，看到</a:t>
            </a:r>
            <a:r>
              <a:rPr lang="zh-TW" altLang="en-US" sz="7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鸟</a:t>
            </a:r>
            <a:r>
              <a:rPr lang="en-US" altLang="zh-TW" sz="7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endParaRPr lang="en-US" altLang="zh-TW" sz="7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5013" y="1374250"/>
            <a:ext cx="1219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视觉艺术科学与教材料</a:t>
            </a:r>
            <a:endParaRPr lang="en-US" altLang="zh-TW" sz="40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3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高小适用</a:t>
            </a: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115C312B-3B69-4637-9980-4F9533E8FD55}"/>
              </a:ext>
            </a:extLst>
          </p:cNvPr>
          <p:cNvSpPr txBox="1"/>
          <p:nvPr/>
        </p:nvSpPr>
        <p:spPr>
          <a:xfrm>
            <a:off x="1755" y="19304"/>
            <a:ext cx="118093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教育局 课程发展处 艺术教育组</a:t>
            </a:r>
            <a:endParaRPr lang="en-US" altLang="zh-TW" sz="20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115C312B-3B69-4637-9980-4F9533E8FD55}"/>
              </a:ext>
            </a:extLst>
          </p:cNvPr>
          <p:cNvSpPr txBox="1"/>
          <p:nvPr/>
        </p:nvSpPr>
        <p:spPr>
          <a:xfrm>
            <a:off x="9336360" y="0"/>
            <a:ext cx="28445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zh-HK" sz="2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www.edb.gov.hk/arts</a:t>
            </a:r>
            <a:endParaRPr lang="en-US" altLang="zh-TW" sz="20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941325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16F05-AE75-4F53-9623-8A0570D63A58}" type="slidenum">
              <a:rPr lang="zh-HK" altLang="en-US" smtClean="0"/>
              <a:t>10</a:t>
            </a:fld>
            <a:endParaRPr lang="zh-HK" altLang="en-US" dirty="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04A633F4-C57E-44DD-96EB-086451275F62}"/>
              </a:ext>
            </a:extLst>
          </p:cNvPr>
          <p:cNvSpPr txBox="1"/>
          <p:nvPr/>
        </p:nvSpPr>
        <p:spPr>
          <a:xfrm>
            <a:off x="767408" y="620688"/>
            <a:ext cx="3563879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[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只供教师参考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]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11DFC00D-39F8-49D5-BF68-7454F296C43C}"/>
              </a:ext>
            </a:extLst>
          </p:cNvPr>
          <p:cNvSpPr txBox="1"/>
          <p:nvPr/>
        </p:nvSpPr>
        <p:spPr>
          <a:xfrm>
            <a:off x="767408" y="1484784"/>
            <a:ext cx="60975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学生完成作品例子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7"/>
          <a:stretch/>
        </p:blipFill>
        <p:spPr>
          <a:xfrm>
            <a:off x="1331819" y="2219614"/>
            <a:ext cx="3621996" cy="2864224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72" t="16275" r="3006" b="14445"/>
          <a:stretch/>
        </p:blipFill>
        <p:spPr>
          <a:xfrm>
            <a:off x="5782300" y="2219614"/>
            <a:ext cx="4742200" cy="2623556"/>
          </a:xfrm>
          <a:prstGeom prst="rect">
            <a:avLst/>
          </a:prstGeo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115C312B-3B69-4637-9980-4F9533E8FD55}"/>
              </a:ext>
            </a:extLst>
          </p:cNvPr>
          <p:cNvSpPr txBox="1"/>
          <p:nvPr/>
        </p:nvSpPr>
        <p:spPr>
          <a:xfrm>
            <a:off x="1755" y="19304"/>
            <a:ext cx="118093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000" dirty="0">
                <a:solidFill>
                  <a:srgbClr val="A7ACB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教育局 课程发展处 艺术教育组</a:t>
            </a:r>
            <a:endParaRPr lang="en-US" altLang="zh-TW" sz="2000" dirty="0">
              <a:solidFill>
                <a:srgbClr val="A7ACB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115C312B-3B69-4637-9980-4F9533E8FD55}"/>
              </a:ext>
            </a:extLst>
          </p:cNvPr>
          <p:cNvSpPr txBox="1"/>
          <p:nvPr/>
        </p:nvSpPr>
        <p:spPr>
          <a:xfrm>
            <a:off x="9336360" y="0"/>
            <a:ext cx="28445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zh-HK" sz="2000" dirty="0">
                <a:solidFill>
                  <a:srgbClr val="A7ACB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www.edb.gov.hk/arts</a:t>
            </a:r>
            <a:endParaRPr lang="en-US" altLang="zh-TW" sz="2000" dirty="0">
              <a:solidFill>
                <a:srgbClr val="A7ACB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日期版面配置區 4">
            <a:extLst>
              <a:ext uri="{FF2B5EF4-FFF2-40B4-BE49-F238E27FC236}">
                <a16:creationId xmlns:a16="http://schemas.microsoft.com/office/drawing/2014/main" id="{7F575911-8CC9-4F39-95A8-940CDEC303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zh-HK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高小  视觉艺术科学与教材料</a:t>
            </a:r>
          </a:p>
        </p:txBody>
      </p:sp>
      <p:sp>
        <p:nvSpPr>
          <p:cNvPr id="14" name="頁尾版面配置區 5">
            <a:extLst>
              <a:ext uri="{FF2B5EF4-FFF2-40B4-BE49-F238E27FC236}">
                <a16:creationId xmlns:a16="http://schemas.microsoft.com/office/drawing/2014/main" id="{B4B1618B-337A-4C2B-B5CB-51E140B17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爱护动物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你动我静，看到鸟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endParaRPr lang="zh-HK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060297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838200" y="109067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zh-HK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延伸学习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b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b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HK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16F05-AE75-4F53-9623-8A0570D63A58}" type="slidenum">
              <a:rPr lang="zh-HK" altLang="en-US" smtClean="0"/>
              <a:t>11</a:t>
            </a:fld>
            <a:endParaRPr lang="zh-HK" altLang="en-US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40FBEEDD-A4C9-4CDF-A682-C81622844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HK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高小  视觉艺术科学与教材料</a:t>
            </a: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4F8B027D-3EF1-4584-9CA7-2416E3264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爱护动物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你动我静，看到鸟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endParaRPr lang="zh-HK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32328" y="1618300"/>
            <a:ext cx="102870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多阅读与雀鸟有关的书籍，增加对雀鸟的认识，培养他们爱护动物的态度。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尝试以诗书画结合的艺术形式创作，表达对保护动物的感受。</a:t>
            </a:r>
            <a:endParaRPr lang="zh-HK" altLang="en-US" sz="2400" dirty="0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115C312B-3B69-4637-9980-4F9533E8FD55}"/>
              </a:ext>
            </a:extLst>
          </p:cNvPr>
          <p:cNvSpPr txBox="1"/>
          <p:nvPr/>
        </p:nvSpPr>
        <p:spPr>
          <a:xfrm>
            <a:off x="1755" y="19304"/>
            <a:ext cx="118093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000" dirty="0">
                <a:solidFill>
                  <a:srgbClr val="A7ACB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教育局 课程发展处 艺术教育组</a:t>
            </a:r>
            <a:endParaRPr lang="en-US" altLang="zh-TW" sz="2000" dirty="0">
              <a:solidFill>
                <a:srgbClr val="A7ACB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115C312B-3B69-4637-9980-4F9533E8FD55}"/>
              </a:ext>
            </a:extLst>
          </p:cNvPr>
          <p:cNvSpPr txBox="1"/>
          <p:nvPr/>
        </p:nvSpPr>
        <p:spPr>
          <a:xfrm>
            <a:off x="9336360" y="0"/>
            <a:ext cx="28445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zh-HK" sz="2000" dirty="0">
                <a:solidFill>
                  <a:srgbClr val="A7ACB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www.edb.gov.hk/arts</a:t>
            </a:r>
            <a:endParaRPr lang="en-US" altLang="zh-TW" sz="2000" dirty="0">
              <a:solidFill>
                <a:srgbClr val="A7ACB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6980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16F05-AE75-4F53-9623-8A0570D63A58}" type="slidenum">
              <a:rPr lang="zh-HK" altLang="en-US" smtClean="0"/>
              <a:t>2</a:t>
            </a:fld>
            <a:endParaRPr lang="zh-HK" altLang="en-US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6297F01F-104B-4F39-95AC-696847589E4C}"/>
              </a:ext>
            </a:extLst>
          </p:cNvPr>
          <p:cNvSpPr txBox="1"/>
          <p:nvPr/>
        </p:nvSpPr>
        <p:spPr>
          <a:xfrm>
            <a:off x="3173506" y="2739981"/>
            <a:ext cx="779929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zh-TW" altLang="en-US" sz="360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是次教学让学生欣赏花鸟画和自然界的雀鸟，通过绘画雀鸟的姿态，培养人鸟和谐、与自然共存的生活态度。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60EAE5C2-5D67-4B6D-B7F4-D6771BF39926}"/>
              </a:ext>
            </a:extLst>
          </p:cNvPr>
          <p:cNvSpPr txBox="1"/>
          <p:nvPr/>
        </p:nvSpPr>
        <p:spPr>
          <a:xfrm>
            <a:off x="1054750" y="709176"/>
            <a:ext cx="11137250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爱护动物 </a:t>
            </a:r>
            <a:r>
              <a:rPr lang="en-US" altLang="zh-TW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— </a:t>
            </a: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你动我静，看到</a:t>
            </a:r>
            <a:r>
              <a:rPr lang="zh-TW" altLang="en-US" sz="44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鸟</a:t>
            </a:r>
            <a:r>
              <a:rPr lang="en-US" altLang="zh-TW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</a:p>
          <a:p>
            <a:endParaRPr lang="en-US" altLang="zh-TW" sz="5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日期版面配置區 13">
            <a:extLst>
              <a:ext uri="{FF2B5EF4-FFF2-40B4-BE49-F238E27FC236}">
                <a16:creationId xmlns:a16="http://schemas.microsoft.com/office/drawing/2014/main" id="{78C7152A-0908-4D01-8C81-40C0FD5E0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HK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高小  视觉艺术科学与教材料</a:t>
            </a:r>
          </a:p>
        </p:txBody>
      </p:sp>
      <p:sp>
        <p:nvSpPr>
          <p:cNvPr id="15" name="頁尾版面配置區 14">
            <a:extLst>
              <a:ext uri="{FF2B5EF4-FFF2-40B4-BE49-F238E27FC236}">
                <a16:creationId xmlns:a16="http://schemas.microsoft.com/office/drawing/2014/main" id="{24BCCC40-5351-4A6B-BFF8-C85D9E5C2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29456"/>
            <a:ext cx="4114800" cy="365125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爱护动物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你动我静，看到鸟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</a:p>
        </p:txBody>
      </p:sp>
      <p:pic>
        <p:nvPicPr>
          <p:cNvPr id="2050" name="Picture 2" descr="Download Simple Pictures - Cute Bird Vector Png - Free Transparent PNG  Clipart Images Download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542" y="2521769"/>
            <a:ext cx="2085975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115C312B-3B69-4637-9980-4F9533E8FD55}"/>
              </a:ext>
            </a:extLst>
          </p:cNvPr>
          <p:cNvSpPr txBox="1"/>
          <p:nvPr/>
        </p:nvSpPr>
        <p:spPr>
          <a:xfrm>
            <a:off x="1755" y="19304"/>
            <a:ext cx="118093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000" dirty="0">
                <a:solidFill>
                  <a:srgbClr val="A7ACB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教育局 课程发展处 艺术教育组</a:t>
            </a:r>
            <a:endParaRPr lang="en-US" altLang="zh-TW" sz="2000" dirty="0">
              <a:solidFill>
                <a:srgbClr val="A7ACB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115C312B-3B69-4637-9980-4F9533E8FD55}"/>
              </a:ext>
            </a:extLst>
          </p:cNvPr>
          <p:cNvSpPr txBox="1"/>
          <p:nvPr/>
        </p:nvSpPr>
        <p:spPr>
          <a:xfrm>
            <a:off x="9336360" y="0"/>
            <a:ext cx="28445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zh-HK" sz="2000" dirty="0">
                <a:solidFill>
                  <a:srgbClr val="A7ACB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www.edb.gov.hk/arts</a:t>
            </a:r>
            <a:endParaRPr lang="en-US" altLang="zh-TW" sz="2000" dirty="0">
              <a:solidFill>
                <a:srgbClr val="A7ACB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50269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爱护动物 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— 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你动我静，看到</a:t>
            </a:r>
            <a:r>
              <a:rPr lang="zh-TW" altLang="en-US" sz="36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鸟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751121"/>
            <a:ext cx="11093824" cy="510320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zh-TW" altLang="zh-HK" sz="3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学习重点：</a:t>
            </a:r>
            <a:endParaRPr lang="zh-TW" altLang="zh-HK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zh-TW" altLang="zh-HK" sz="24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视觉艺术知识</a:t>
            </a:r>
          </a:p>
          <a:p>
            <a:pPr lvl="0">
              <a:lnSpc>
                <a:spcPct val="120000"/>
              </a:lnSpc>
            </a:pP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理解和应用以笔墨绘描的不同点、线（粗细、干湿、轻重、钝锐、连断）所表现的质感和立体感</a:t>
            </a:r>
          </a:p>
          <a:p>
            <a:pPr lvl="0">
              <a:lnSpc>
                <a:spcPct val="120000"/>
              </a:lnSpc>
            </a:pP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分析三角构图产生均衡和协调的视觉效果</a:t>
            </a:r>
            <a:endParaRPr lang="zh-TW" altLang="zh-HK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zh-TW" altLang="zh-HK" sz="240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视觉艺术评赏</a:t>
            </a:r>
          </a:p>
          <a:p>
            <a:pPr lvl="0">
              <a:lnSpc>
                <a:spcPct val="120000"/>
              </a:lnSpc>
            </a:pP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欣赏和比较宋代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鹡鸰荷叶图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疏荷沙鸟图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和崔白的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寒雀图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zh-HK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卷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，分析其点线的运用、用色和构图，并诠释作品的信息和寓意</a:t>
            </a:r>
            <a:endParaRPr lang="en-US" altLang="zh-TW" sz="2600" b="1" dirty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zh-TW" altLang="zh-HK" sz="2400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视觉艺术创作</a:t>
            </a:r>
          </a:p>
          <a:p>
            <a:pPr lvl="0">
              <a:lnSpc>
                <a:spcPct val="120000"/>
              </a:lnSpc>
            </a:pP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描绘静静地观鸟时所看到雀鸟的各种姿态，刻画其中一瞥，并表现雀鸟的神态</a:t>
            </a:r>
          </a:p>
          <a:p>
            <a:pPr lvl="0">
              <a:lnSpc>
                <a:spcPct val="120000"/>
              </a:lnSpc>
            </a:pP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运用勾勒和晕染的技巧，以水墨和国画颜料绘画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16F05-AE75-4F53-9623-8A0570D63A58}" type="slidenum">
              <a:rPr lang="zh-HK" altLang="en-US" smtClean="0"/>
              <a:t>3</a:t>
            </a:fld>
            <a:endParaRPr lang="zh-HK" altLang="en-US" dirty="0"/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7F575911-8CC9-4F39-95A8-940CDEC30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HK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高小  视觉艺术科学与教材料</a:t>
            </a:r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B4B1618B-337A-4C2B-B5CB-51E140B17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爱护动物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你动我静，看到鸟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endParaRPr lang="zh-HK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115C312B-3B69-4637-9980-4F9533E8FD55}"/>
              </a:ext>
            </a:extLst>
          </p:cNvPr>
          <p:cNvSpPr txBox="1"/>
          <p:nvPr/>
        </p:nvSpPr>
        <p:spPr>
          <a:xfrm>
            <a:off x="1755" y="19304"/>
            <a:ext cx="118093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000" dirty="0">
                <a:solidFill>
                  <a:srgbClr val="A7ACB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教育局 课程发展处 艺术教育组</a:t>
            </a:r>
            <a:endParaRPr lang="en-US" altLang="zh-TW" sz="2000" dirty="0">
              <a:solidFill>
                <a:srgbClr val="A7ACB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115C312B-3B69-4637-9980-4F9533E8FD55}"/>
              </a:ext>
            </a:extLst>
          </p:cNvPr>
          <p:cNvSpPr txBox="1"/>
          <p:nvPr/>
        </p:nvSpPr>
        <p:spPr>
          <a:xfrm>
            <a:off x="9336360" y="0"/>
            <a:ext cx="28445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zh-HK" sz="2000" dirty="0">
                <a:solidFill>
                  <a:srgbClr val="A7ACB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www.edb.gov.hk/arts</a:t>
            </a:r>
            <a:endParaRPr lang="en-US" altLang="zh-TW" sz="2000" dirty="0">
              <a:solidFill>
                <a:srgbClr val="A7ACB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32861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596984"/>
            <a:ext cx="10632141" cy="20891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学习活动（一）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以一、两首与雀鸟有关的诗词引发学生联想，谈谈诗词所表达的情怀和中心思想，然后着学生把诗词中所描写的雀鸟及其情景简单画出来。</a:t>
            </a:r>
            <a:endParaRPr lang="zh-HK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838200" y="2231663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诗词例子</a:t>
            </a:r>
            <a:endParaRPr lang="zh-HK" alt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172" name="Picture 4" descr="Idea Vector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442" y="370722"/>
            <a:ext cx="744724" cy="744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16F05-AE75-4F53-9623-8A0570D63A58}" type="slidenum">
              <a:rPr lang="zh-HK" altLang="en-US" smtClean="0"/>
              <a:t>4</a:t>
            </a:fld>
            <a:endParaRPr lang="zh-HK" altLang="en-US" dirty="0"/>
          </a:p>
        </p:txBody>
      </p:sp>
      <p:sp>
        <p:nvSpPr>
          <p:cNvPr id="17" name="書卷 (水平) 16"/>
          <p:cNvSpPr/>
          <p:nvPr/>
        </p:nvSpPr>
        <p:spPr>
          <a:xfrm>
            <a:off x="1070678" y="2368540"/>
            <a:ext cx="4437529" cy="3607453"/>
          </a:xfrm>
          <a:prstGeom prst="horizont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HK" dirty="0"/>
              <a:t>.</a:t>
            </a:r>
            <a:endParaRPr lang="zh-HK" altLang="en-US" dirty="0"/>
          </a:p>
        </p:txBody>
      </p:sp>
      <p:sp>
        <p:nvSpPr>
          <p:cNvPr id="18" name="矩形 17"/>
          <p:cNvSpPr/>
          <p:nvPr/>
        </p:nvSpPr>
        <p:spPr>
          <a:xfrm>
            <a:off x="1625119" y="3128648"/>
            <a:ext cx="362058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孤雁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杜甫</a:t>
            </a:r>
          </a:p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孤雁不饮啄，飞鸣声念群。</a:t>
            </a:r>
          </a:p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谁怜一片影，相失万重云？</a:t>
            </a:r>
          </a:p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望尽似犹见，哀多如更闻。</a:t>
            </a:r>
          </a:p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野鸦无意绪，鸣噪自纷纷。</a:t>
            </a:r>
          </a:p>
        </p:txBody>
      </p:sp>
      <p:sp>
        <p:nvSpPr>
          <p:cNvPr id="20" name="書卷 (水平) 19"/>
          <p:cNvSpPr/>
          <p:nvPr/>
        </p:nvSpPr>
        <p:spPr>
          <a:xfrm>
            <a:off x="6386748" y="1569801"/>
            <a:ext cx="4967052" cy="4703229"/>
          </a:xfrm>
          <a:prstGeom prst="horizont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9" name="矩形 18"/>
          <p:cNvSpPr/>
          <p:nvPr/>
        </p:nvSpPr>
        <p:spPr>
          <a:xfrm>
            <a:off x="7268912" y="2214612"/>
            <a:ext cx="399403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HK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《燕诗》白居易</a:t>
            </a:r>
          </a:p>
          <a:p>
            <a:r>
              <a:rPr lang="zh-TW" altLang="zh-HK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梁上有双燕，翩翩雄与雌。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HK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衔泥两椽间，一巢生四儿。</a:t>
            </a:r>
          </a:p>
          <a:p>
            <a:r>
              <a:rPr lang="zh-TW" altLang="zh-HK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四儿日夜长，索食声孜孜。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HK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青虫不易捕，黄口无饱期。</a:t>
            </a:r>
          </a:p>
          <a:p>
            <a:r>
              <a:rPr lang="zh-TW" altLang="zh-HK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嘴爪虽欲敝，心力不知疲。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HK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须臾十来往，犹恐巢中饥。</a:t>
            </a:r>
          </a:p>
          <a:p>
            <a:r>
              <a:rPr lang="zh-TW" altLang="zh-HK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辛勤三十日，母瘦雏渐肥。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HK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喃喃教言语，一一刷毛衣。</a:t>
            </a: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115C312B-3B69-4637-9980-4F9533E8FD55}"/>
              </a:ext>
            </a:extLst>
          </p:cNvPr>
          <p:cNvSpPr txBox="1"/>
          <p:nvPr/>
        </p:nvSpPr>
        <p:spPr>
          <a:xfrm>
            <a:off x="1755" y="19304"/>
            <a:ext cx="118093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000" dirty="0">
                <a:solidFill>
                  <a:srgbClr val="A7ACB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教育局 课程发展处 艺术教育组</a:t>
            </a:r>
            <a:endParaRPr lang="en-US" altLang="zh-TW" sz="2000" dirty="0">
              <a:solidFill>
                <a:srgbClr val="A7ACB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115C312B-3B69-4637-9980-4F9533E8FD55}"/>
              </a:ext>
            </a:extLst>
          </p:cNvPr>
          <p:cNvSpPr txBox="1"/>
          <p:nvPr/>
        </p:nvSpPr>
        <p:spPr>
          <a:xfrm>
            <a:off x="9336360" y="0"/>
            <a:ext cx="28445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zh-HK" sz="2000" dirty="0">
                <a:solidFill>
                  <a:srgbClr val="A7ACB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www.edb.gov.hk/arts</a:t>
            </a:r>
            <a:endParaRPr lang="en-US" altLang="zh-TW" sz="2000" dirty="0">
              <a:solidFill>
                <a:srgbClr val="A7ACB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日期版面配置區 4">
            <a:extLst>
              <a:ext uri="{FF2B5EF4-FFF2-40B4-BE49-F238E27FC236}">
                <a16:creationId xmlns:a16="http://schemas.microsoft.com/office/drawing/2014/main" id="{7F575911-8CC9-4F39-95A8-940CDEC303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zh-HK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高小  视觉艺术科学与教材料</a:t>
            </a:r>
          </a:p>
        </p:txBody>
      </p:sp>
      <p:sp>
        <p:nvSpPr>
          <p:cNvPr id="22" name="頁尾版面配置區 5">
            <a:extLst>
              <a:ext uri="{FF2B5EF4-FFF2-40B4-BE49-F238E27FC236}">
                <a16:creationId xmlns:a16="http://schemas.microsoft.com/office/drawing/2014/main" id="{B4B1618B-337A-4C2B-B5CB-51E140B17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爱护动物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你动我静，看到鸟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endParaRPr lang="zh-HK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35140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1907991"/>
            <a:ext cx="12192000" cy="445830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HK" altLang="en-US" dirty="0"/>
          </a:p>
        </p:txBody>
      </p:sp>
      <p:sp>
        <p:nvSpPr>
          <p:cNvPr id="8" name="內容版面配置區 2"/>
          <p:cNvSpPr>
            <a:spLocks noGrp="1"/>
          </p:cNvSpPr>
          <p:nvPr>
            <p:ph idx="1"/>
          </p:nvPr>
        </p:nvSpPr>
        <p:spPr>
          <a:xfrm>
            <a:off x="753036" y="469958"/>
            <a:ext cx="10515600" cy="13886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学习活动（二）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评赏花鸟画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评赏宋代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鹡鸰荷叶图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疏荷沙鸟图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和崔白的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寒雀图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HK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卷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，描述画中所见，分析其点线的运用、用色和构图，并尝试讨论作品的信息和寓意。</a:t>
            </a:r>
            <a:endParaRPr lang="zh-HK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158203" y="1984759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评赏作品</a:t>
            </a:r>
            <a:endParaRPr lang="zh-HK" alt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213218" y="2024064"/>
            <a:ext cx="5889136" cy="41922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6279778" y="2174323"/>
            <a:ext cx="572844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提问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画中谁是主角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试描述和比较它（们）的外观和姿态。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画中各题材（例如：鸟儿、枯荷、果实、树木枝干）的质感如何？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这些质感用了哪些不同的点和线产生？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是否也产生立体感？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整幅画给你甚么感觉？为甚么？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（引导学生观察画中各物件的位置）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花、鸟、枝叶、昆虫等分别位于画面哪些地方？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（解释「经营位置」：牠</a:t>
            </a:r>
            <a:r>
              <a:rPr lang="zh-TW" altLang="en-US" dirty="0"/>
              <a:t>／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它们形成三角形，表现平稳的感觉；布局亦讲求呼应）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设色对作品信息的表达和气氛的营造有没有帮助？为甚么？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试猜想作品要表达甚么信息。为甚么文人分别画了鹡鸰和麻雀？有何寓意？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zh-HK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102" name="Picture 6" descr="Cartoon Eyes Background png download - 800*400 - Free Transparent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000" b="94750" l="9000" r="91222">
                        <a14:foregroundMark x1="21222" y1="31500" x2="21222" y2="31500"/>
                        <a14:foregroundMark x1="23000" y1="16250" x2="23000" y2="16250"/>
                        <a14:foregroundMark x1="67000" y1="14500" x2="67000" y2="14500"/>
                        <a14:foregroundMark x1="74778" y1="43250" x2="74778" y2="43250"/>
                        <a14:foregroundMark x1="35000" y1="55500" x2="35000" y2="55500"/>
                        <a14:foregroundMark x1="39111" y1="48000" x2="39111" y2="48000"/>
                        <a14:foregroundMark x1="80444" y1="48000" x2="80444" y2="48000"/>
                        <a14:foregroundMark x1="78333" y1="45000" x2="78333" y2="45000"/>
                        <a14:foregroundMark x1="75222" y1="55750" x2="75222" y2="55750"/>
                        <a14:foregroundMark x1="62000" y1="42000" x2="62000" y2="42000"/>
                        <a14:foregroundMark x1="63111" y1="26500" x2="63111" y2="26500"/>
                        <a14:foregroundMark x1="69556" y1="28750" x2="69556" y2="28750"/>
                        <a14:foregroundMark x1="75222" y1="24500" x2="75222" y2="24500"/>
                        <a14:foregroundMark x1="77333" y1="27500" x2="77333" y2="27500"/>
                        <a14:foregroundMark x1="80000" y1="31500" x2="80000" y2="31500"/>
                        <a14:foregroundMark x1="82000" y1="35750" x2="82000" y2="35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96564" y="369115"/>
            <a:ext cx="1277477" cy="567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8610600" y="5864644"/>
            <a:ext cx="2743200" cy="365125"/>
          </a:xfrm>
        </p:spPr>
        <p:txBody>
          <a:bodyPr/>
          <a:lstStyle/>
          <a:p>
            <a:fld id="{89916F05-AE75-4F53-9623-8A0570D63A58}" type="slidenum">
              <a:rPr lang="zh-HK" altLang="en-US" smtClean="0"/>
              <a:t>5</a:t>
            </a:fld>
            <a:endParaRPr lang="zh-HK" altLang="en-US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ECD6FA05-A238-47D4-A423-EE7E15491C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9350" y="6428099"/>
            <a:ext cx="2743200" cy="365125"/>
          </a:xfrm>
        </p:spPr>
        <p:txBody>
          <a:bodyPr/>
          <a:lstStyle/>
          <a:p>
            <a:r>
              <a:rPr lang="zh-HK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高小  视觉艺术科学与教材料</a:t>
            </a: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4021FCD0-8BF5-4823-994D-A695CC326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72967" y="6428090"/>
            <a:ext cx="4114800" cy="365125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爱护动物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你动我静，看到鸟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endParaRPr lang="zh-HK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18" name="表格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5731180"/>
              </p:ext>
            </p:extLst>
          </p:nvPr>
        </p:nvGraphicFramePr>
        <p:xfrm>
          <a:off x="202382" y="2499561"/>
          <a:ext cx="5661208" cy="33502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61208">
                  <a:extLst>
                    <a:ext uri="{9D8B030D-6E8A-4147-A177-3AD203B41FA5}">
                      <a16:colId xmlns:a16="http://schemas.microsoft.com/office/drawing/2014/main" val="1145932648"/>
                    </a:ext>
                  </a:extLst>
                </a:gridCol>
              </a:tblGrid>
              <a:tr h="1116750">
                <a:tc>
                  <a:txBody>
                    <a:bodyPr/>
                    <a:lstStyle/>
                    <a:p>
                      <a:r>
                        <a:rPr lang="zh-TW" altLang="en-US" sz="16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作品一：</a:t>
                      </a:r>
                    </a:p>
                    <a:p>
                      <a:r>
                        <a:rPr lang="en-US" altLang="zh-TW" sz="16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《</a:t>
                      </a:r>
                      <a:r>
                        <a:rPr lang="zh-TW" altLang="en-US" sz="16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鹡鸰荷叶图</a:t>
                      </a:r>
                      <a:r>
                        <a:rPr lang="en-US" altLang="zh-TW" sz="16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》</a:t>
                      </a:r>
                      <a:r>
                        <a:rPr lang="zh-TW" altLang="en-US" sz="16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页，宋，佚名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70174476"/>
                  </a:ext>
                </a:extLst>
              </a:tr>
              <a:tr h="11167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作品二：</a:t>
                      </a:r>
                    </a:p>
                    <a:p>
                      <a:r>
                        <a:rPr lang="zh-TW" altLang="zh-HK" sz="16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《疏荷沙鸟图》页</a:t>
                      </a:r>
                      <a:r>
                        <a:rPr lang="zh-TW" altLang="en-US" sz="16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</a:t>
                      </a:r>
                      <a:r>
                        <a:rPr lang="zh-TW" altLang="zh-HK" sz="16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宋</a:t>
                      </a:r>
                      <a:r>
                        <a:rPr lang="zh-TW" altLang="en-US" sz="16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</a:t>
                      </a:r>
                      <a:r>
                        <a:rPr lang="zh-TW" altLang="zh-HK" sz="16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佚名</a:t>
                      </a:r>
                      <a:endParaRPr lang="en-US" altLang="zh-TW" sz="1600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1618693"/>
                  </a:ext>
                </a:extLst>
              </a:tr>
              <a:tr h="11167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作品三：</a:t>
                      </a:r>
                      <a:endParaRPr lang="en-US" altLang="zh-TW" sz="16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HK" sz="16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《寒雀图》卷</a:t>
                      </a:r>
                      <a:r>
                        <a:rPr lang="zh-TW" altLang="en-US" sz="16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</a:t>
                      </a:r>
                      <a:r>
                        <a:rPr lang="zh-TW" altLang="zh-HK" sz="16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北宋</a:t>
                      </a:r>
                      <a:r>
                        <a:rPr lang="zh-TW" altLang="en-US" sz="16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</a:t>
                      </a:r>
                      <a:r>
                        <a:rPr lang="zh-TW" altLang="zh-HK" sz="16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崔白</a:t>
                      </a:r>
                      <a:endParaRPr lang="zh-TW" altLang="en-US" sz="16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07939132"/>
                  </a:ext>
                </a:extLst>
              </a:tr>
            </a:tbl>
          </a:graphicData>
        </a:graphic>
      </p:graphicFrame>
      <p:sp>
        <p:nvSpPr>
          <p:cNvPr id="15" name="文字方塊 14">
            <a:extLst>
              <a:ext uri="{FF2B5EF4-FFF2-40B4-BE49-F238E27FC236}">
                <a16:creationId xmlns:a16="http://schemas.microsoft.com/office/drawing/2014/main" id="{115C312B-3B69-4637-9980-4F9533E8FD55}"/>
              </a:ext>
            </a:extLst>
          </p:cNvPr>
          <p:cNvSpPr txBox="1"/>
          <p:nvPr/>
        </p:nvSpPr>
        <p:spPr>
          <a:xfrm>
            <a:off x="1755" y="19304"/>
            <a:ext cx="118093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000" dirty="0">
                <a:solidFill>
                  <a:srgbClr val="A7ACB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教育局 课程发展处 艺术教育组</a:t>
            </a:r>
            <a:endParaRPr lang="en-US" altLang="zh-TW" sz="2000" dirty="0">
              <a:solidFill>
                <a:srgbClr val="A7ACB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115C312B-3B69-4637-9980-4F9533E8FD55}"/>
              </a:ext>
            </a:extLst>
          </p:cNvPr>
          <p:cNvSpPr txBox="1"/>
          <p:nvPr/>
        </p:nvSpPr>
        <p:spPr>
          <a:xfrm>
            <a:off x="9336360" y="0"/>
            <a:ext cx="28445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zh-HK" sz="2000" dirty="0">
                <a:solidFill>
                  <a:srgbClr val="A7ACB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www.edb.gov.hk/arts</a:t>
            </a:r>
            <a:endParaRPr lang="en-US" altLang="zh-TW" sz="2000" dirty="0">
              <a:solidFill>
                <a:srgbClr val="A7ACB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66030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HK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18559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[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只供教师参考</a:t>
            </a:r>
            <a:r>
              <a:rPr lang="en-GB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]</a:t>
            </a:r>
            <a:endParaRPr lang="zh-HK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16F05-AE75-4F53-9623-8A0570D63A58}" type="slidenum">
              <a:rPr lang="zh-HK" altLang="en-US" smtClean="0"/>
              <a:t>6</a:t>
            </a:fld>
            <a:endParaRPr lang="zh-HK" altLang="en-US" dirty="0"/>
          </a:p>
        </p:txBody>
      </p:sp>
      <p:sp>
        <p:nvSpPr>
          <p:cNvPr id="6" name="日期版面配置區 5">
            <a:extLst>
              <a:ext uri="{FF2B5EF4-FFF2-40B4-BE49-F238E27FC236}">
                <a16:creationId xmlns:a16="http://schemas.microsoft.com/office/drawing/2014/main" id="{203684DC-3C9D-4A6C-8231-4849B55C1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HK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高小  视觉艺术科学与教材料</a:t>
            </a:r>
          </a:p>
        </p:txBody>
      </p:sp>
      <p:sp>
        <p:nvSpPr>
          <p:cNvPr id="7" name="頁尾版面配置區 6">
            <a:extLst>
              <a:ext uri="{FF2B5EF4-FFF2-40B4-BE49-F238E27FC236}">
                <a16:creationId xmlns:a16="http://schemas.microsoft.com/office/drawing/2014/main" id="{AF09CA80-4A67-4501-8281-C644D08A8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爱护动物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你动我静，看到鸟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endParaRPr lang="zh-HK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內容版面配置區 2"/>
          <p:cNvSpPr>
            <a:spLocks noGrp="1"/>
          </p:cNvSpPr>
          <p:nvPr>
            <p:ph idx="1"/>
          </p:nvPr>
        </p:nvSpPr>
        <p:spPr>
          <a:xfrm>
            <a:off x="838200" y="1516343"/>
            <a:ext cx="10161494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小知识：花鸟画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花鸟画是中国画重要的一种，以描绘动植物为主体，常以自然界的花鸟草木入画，作品多传递出一种蓬勃的生命能量和精神，并表达文人对生命的创造与繁衍的歌颂和崇拜。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花鸟画是一个广泛的概念，除花卉、禽鸟，还包括了畜兽、虫鱼、蔬果、树林等不同的题材，其作品集写生、抒情、寓意于一身。 大体而言，中国花鸟主要以线条为造型手段，以色彩为装饰方法，通过位置的经营布局构成画面的形式美和意境美，其表现还讲究平衡、协调和过渡。</a:t>
            </a:r>
          </a:p>
          <a:p>
            <a:pPr marL="0" indent="0">
              <a:lnSpc>
                <a:spcPct val="100000"/>
              </a:lnSpc>
              <a:buNone/>
            </a:pPr>
            <a:endParaRPr lang="zh-HK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102" name="Picture 6" descr="花鳥圖】素材模板_圖片免費下載- Pikbest"/>
          <p:cNvPicPr>
            <a:picLocks noChangeAspect="1" noChangeArrowheads="1"/>
          </p:cNvPicPr>
          <p:nvPr/>
        </p:nvPicPr>
        <p:blipFill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412" b="99118" l="10000" r="92353">
                        <a14:foregroundMark x1="58235" y1="63824" x2="58235" y2="63824"/>
                        <a14:foregroundMark x1="57941" y1="61471" x2="57941" y2="61471"/>
                        <a14:foregroundMark x1="56765" y1="58824" x2="56765" y2="58824"/>
                        <a14:foregroundMark x1="58235" y1="58824" x2="58235" y2="58824"/>
                        <a14:foregroundMark x1="59706" y1="59412" x2="59706" y2="59412"/>
                        <a14:foregroundMark x1="60882" y1="59706" x2="60882" y2="59706"/>
                        <a14:foregroundMark x1="60882" y1="59706" x2="60882" y2="59706"/>
                        <a14:foregroundMark x1="60000" y1="63824" x2="60000" y2="63824"/>
                        <a14:foregroundMark x1="60000" y1="63824" x2="60000" y2="63824"/>
                        <a14:foregroundMark x1="56176" y1="60294" x2="56176" y2="60294"/>
                        <a14:foregroundMark x1="56176" y1="61765" x2="56176" y2="61765"/>
                        <a14:foregroundMark x1="56176" y1="61765" x2="56176" y2="61765"/>
                      </a14:backgroundRemoval>
                    </a14:imgEffect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030642" y="2629180"/>
            <a:ext cx="3194033" cy="3547783"/>
          </a:xfrm>
          <a:prstGeom prst="rect">
            <a:avLst/>
          </a:prstGeom>
          <a:noFill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115C312B-3B69-4637-9980-4F9533E8FD55}"/>
              </a:ext>
            </a:extLst>
          </p:cNvPr>
          <p:cNvSpPr txBox="1"/>
          <p:nvPr/>
        </p:nvSpPr>
        <p:spPr>
          <a:xfrm>
            <a:off x="1755" y="19304"/>
            <a:ext cx="118093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000" dirty="0">
                <a:solidFill>
                  <a:srgbClr val="A7ACB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教育局 课程发展处 艺术教育组</a:t>
            </a:r>
            <a:endParaRPr lang="en-US" altLang="zh-TW" sz="2000" dirty="0">
              <a:solidFill>
                <a:srgbClr val="A7ACB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15C312B-3B69-4637-9980-4F9533E8FD55}"/>
              </a:ext>
            </a:extLst>
          </p:cNvPr>
          <p:cNvSpPr txBox="1"/>
          <p:nvPr/>
        </p:nvSpPr>
        <p:spPr>
          <a:xfrm>
            <a:off x="9336360" y="0"/>
            <a:ext cx="28445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zh-HK" sz="2000" dirty="0">
                <a:solidFill>
                  <a:srgbClr val="A7ACB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www.edb.gov.hk/arts</a:t>
            </a:r>
            <a:endParaRPr lang="en-US" altLang="zh-TW" sz="2000" dirty="0">
              <a:solidFill>
                <a:srgbClr val="A7ACB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53531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2"/>
          <p:cNvSpPr>
            <a:spLocks noGrp="1"/>
          </p:cNvSpPr>
          <p:nvPr>
            <p:ph idx="1"/>
          </p:nvPr>
        </p:nvSpPr>
        <p:spPr>
          <a:xfrm>
            <a:off x="998536" y="1084289"/>
            <a:ext cx="9783763" cy="4022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学习活动（三）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HK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在课余时间，</a:t>
            </a:r>
            <a:r>
              <a:rPr lang="zh-HK" altLang="zh-HK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观察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并</a:t>
            </a:r>
            <a:r>
              <a:rPr lang="zh-HK" altLang="zh-HK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运用數码器材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zh-TW" altLang="zh-HK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例如手机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）拍摄一些雀鸟的照</a:t>
            </a:r>
            <a:r>
              <a:rPr lang="zh-HK" altLang="zh-HK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片</a:t>
            </a:r>
            <a:r>
              <a:rPr lang="zh-TW" altLang="zh-HK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 algn="just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示学生：一般来说，大多数鸟类最活跃的时候是在日出后的最初几个小时，以及在傍晚或日落前的几个小时。拍摄的时候，切勿用闪光灯，并与雀鸟保持一定距离，令它们不会感到被滋扰，建议使用自动对焦和连拍功能，以捕捉它们一瞬间的动作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 algn="just">
              <a:buNone/>
            </a:pPr>
            <a:endParaRPr lang="zh-HK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16F05-AE75-4F53-9623-8A0570D63A58}" type="slidenum">
              <a:rPr lang="zh-HK" altLang="en-US" smtClean="0"/>
              <a:t>7</a:t>
            </a:fld>
            <a:endParaRPr lang="zh-HK" altLang="en-US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65D96BD9-B862-4184-B476-FEF62B14E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HK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高小  视觉艺术科学与教材料</a:t>
            </a: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E5B195DF-09A0-49A0-BDE8-0B5870FB5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爱护动物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你动我静，看到鸟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endParaRPr lang="zh-HK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AutoShape 2" descr="Photo Camera Vector Icon. Cam Vector Icon. Photo Camera Illustration Symbol  For Web Sites Or Mobile Devise. Stock Vector - Illustration of graphic,  equipment: 150331519"/>
          <p:cNvSpPr>
            <a:spLocks noChangeAspect="1" noChangeArrowheads="1"/>
          </p:cNvSpPr>
          <p:nvPr/>
        </p:nvSpPr>
        <p:spPr bwMode="auto">
          <a:xfrm>
            <a:off x="155575" y="-852488"/>
            <a:ext cx="1685925" cy="178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pic>
        <p:nvPicPr>
          <p:cNvPr id="6" name="Picture 4" descr="Photo camera vector icon. Cam vector icon. Photo camera illustration symbol for web sites or mobile devise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500" b="92000" l="4000" r="94500">
                        <a14:foregroundMark x1="31875" y1="28000" x2="31875" y2="28000"/>
                        <a14:foregroundMark x1="47375" y1="35000" x2="47375" y2="35000"/>
                        <a14:foregroundMark x1="49125" y1="41000" x2="49125" y2="41000"/>
                        <a14:foregroundMark x1="76500" y1="41250" x2="76500" y2="41250"/>
                        <a14:backgroundMark x1="22875" y1="45500" x2="22875" y2="45500"/>
                        <a14:backgroundMark x1="33125" y1="35250" x2="33125" y2="35250"/>
                        <a14:backgroundMark x1="33375" y1="35250" x2="33375" y2="35250"/>
                        <a14:backgroundMark x1="43000" y1="31250" x2="43000" y2="31250"/>
                        <a14:backgroundMark x1="49125" y1="29875" x2="49125" y2="29875"/>
                        <a14:backgroundMark x1="62500" y1="30750" x2="63125" y2="31375"/>
                        <a14:backgroundMark x1="66625" y1="31375" x2="66625" y2="31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611" y="719012"/>
            <a:ext cx="973978" cy="973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3" t="38931" r="523" b="3626"/>
          <a:stretch/>
        </p:blipFill>
        <p:spPr>
          <a:xfrm>
            <a:off x="8153400" y="3859403"/>
            <a:ext cx="2424953" cy="1908264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115C312B-3B69-4637-9980-4F9533E8FD55}"/>
              </a:ext>
            </a:extLst>
          </p:cNvPr>
          <p:cNvSpPr txBox="1"/>
          <p:nvPr/>
        </p:nvSpPr>
        <p:spPr>
          <a:xfrm>
            <a:off x="1755" y="19304"/>
            <a:ext cx="118093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000" dirty="0">
                <a:solidFill>
                  <a:srgbClr val="A7ACB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教育局 课程发展处 艺术教育组</a:t>
            </a:r>
            <a:endParaRPr lang="en-US" altLang="zh-TW" sz="2000" dirty="0">
              <a:solidFill>
                <a:srgbClr val="A7ACB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115C312B-3B69-4637-9980-4F9533E8FD55}"/>
              </a:ext>
            </a:extLst>
          </p:cNvPr>
          <p:cNvSpPr txBox="1"/>
          <p:nvPr/>
        </p:nvSpPr>
        <p:spPr>
          <a:xfrm>
            <a:off x="9336360" y="0"/>
            <a:ext cx="28445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zh-HK" sz="2000" dirty="0">
                <a:solidFill>
                  <a:srgbClr val="A7ACB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www.edb.gov.hk/arts</a:t>
            </a:r>
            <a:endParaRPr lang="en-US" altLang="zh-TW" sz="2000" dirty="0">
              <a:solidFill>
                <a:srgbClr val="A7ACB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32198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2"/>
          <p:cNvSpPr>
            <a:spLocks noGrp="1"/>
          </p:cNvSpPr>
          <p:nvPr>
            <p:ph idx="1"/>
          </p:nvPr>
        </p:nvSpPr>
        <p:spPr>
          <a:xfrm>
            <a:off x="1093022" y="1023903"/>
            <a:ext cx="9620986" cy="4022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学习活动（四）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媒介探索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仔细观察和分享照</a:t>
            </a:r>
            <a:r>
              <a:rPr lang="zh-HK" altLang="zh-HK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片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中雀鸟不同部位的羽毛形状及其迭列的关系，以熟悉鸟类羽毛的组织与秩序。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以毛笔和水墨试画照</a:t>
            </a:r>
            <a:r>
              <a:rPr lang="zh-HK" altLang="zh-HK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片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中的雀鸟。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教师示范</a:t>
            </a:r>
            <a:r>
              <a:rPr lang="zh-TW" altLang="zh-HK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画鸟的顺序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和禽鸟的基本画法。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设色试验：在水墨的基础上上色。（提示：水墨画以水墨为主，颜色为辅，过分用色反而会失去水墨画的特色）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16F05-AE75-4F53-9623-8A0570D63A58}" type="slidenum">
              <a:rPr lang="zh-HK" altLang="en-US" smtClean="0"/>
              <a:t>8</a:t>
            </a:fld>
            <a:endParaRPr lang="zh-HK" altLang="en-US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65D96BD9-B862-4184-B476-FEF62B14E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HK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高小  视觉艺术科学与教材料</a:t>
            </a: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E5B195DF-09A0-49A0-BDE8-0B5870FB5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爱护动物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你动我静，看到鸟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endParaRPr lang="zh-HK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AutoShape 2" descr="Photo Camera Vector Icon. Cam Vector Icon. Photo Camera Illustration Symbol  For Web Sites Or Mobile Devise. Stock Vector - Illustration of graphic,  equipment: 150331519"/>
          <p:cNvSpPr>
            <a:spLocks noChangeAspect="1" noChangeArrowheads="1"/>
          </p:cNvSpPr>
          <p:nvPr/>
        </p:nvSpPr>
        <p:spPr bwMode="auto">
          <a:xfrm>
            <a:off x="155575" y="-852488"/>
            <a:ext cx="1685925" cy="178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pic>
        <p:nvPicPr>
          <p:cNvPr id="7170" name="Picture 2" descr="Vector brush drawing with line "/>
          <p:cNvPicPr>
            <a:picLocks noChangeAspect="1" noChangeArrowheads="1"/>
          </p:cNvPicPr>
          <p:nvPr/>
        </p:nvPicPr>
        <p:blipFill>
          <a:blip r:embed="rId2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858" b="96209" l="10000" r="84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683" y="669997"/>
            <a:ext cx="1799663" cy="1012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115C312B-3B69-4637-9980-4F9533E8FD55}"/>
              </a:ext>
            </a:extLst>
          </p:cNvPr>
          <p:cNvSpPr txBox="1"/>
          <p:nvPr/>
        </p:nvSpPr>
        <p:spPr>
          <a:xfrm>
            <a:off x="1755" y="19304"/>
            <a:ext cx="118093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000" dirty="0">
                <a:solidFill>
                  <a:srgbClr val="A7ACB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教育局 课程发展处 艺术教育组</a:t>
            </a:r>
            <a:endParaRPr lang="en-US" altLang="zh-TW" sz="2000" dirty="0">
              <a:solidFill>
                <a:srgbClr val="A7ACB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15C312B-3B69-4637-9980-4F9533E8FD55}"/>
              </a:ext>
            </a:extLst>
          </p:cNvPr>
          <p:cNvSpPr txBox="1"/>
          <p:nvPr/>
        </p:nvSpPr>
        <p:spPr>
          <a:xfrm>
            <a:off x="9336360" y="0"/>
            <a:ext cx="28445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zh-HK" sz="2000" dirty="0">
                <a:solidFill>
                  <a:srgbClr val="A7ACB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www.edb.gov.hk/arts</a:t>
            </a:r>
            <a:endParaRPr lang="en-US" altLang="zh-TW" sz="2000" dirty="0">
              <a:solidFill>
                <a:srgbClr val="A7ACB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07014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2"/>
          <p:cNvSpPr>
            <a:spLocks noGrp="1"/>
          </p:cNvSpPr>
          <p:nvPr>
            <p:ph idx="1"/>
          </p:nvPr>
        </p:nvSpPr>
        <p:spPr>
          <a:xfrm>
            <a:off x="838200" y="1174988"/>
            <a:ext cx="10117347" cy="4022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学习活动（五）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创作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构思个人创作，包括选材、题材的宾主关系、构图和用色等。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思考画中主角是甚么雀鸟，它（们）在哪儿，在做甚么，有没有特定的情感和信息想通过绘画表达出来。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运用勾勒和晕染的技巧，以水墨和国画颜料描绘观鸟时所看到的雀鸟的各种姿态，刻画其中一瞥，并表现雀鸟的神态。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zh-HK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16F05-AE75-4F53-9623-8A0570D63A58}" type="slidenum">
              <a:rPr lang="zh-HK" altLang="en-US" smtClean="0"/>
              <a:t>9</a:t>
            </a:fld>
            <a:endParaRPr lang="zh-HK" altLang="en-US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65D96BD9-B862-4184-B476-FEF62B14E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HK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高小  视觉艺术科学与教材料</a:t>
            </a: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E5B195DF-09A0-49A0-BDE8-0B5870FB5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爱护动物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你动我静，看到鸟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endParaRPr lang="zh-HK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AutoShape 2" descr="Photo Camera Vector Icon. Cam Vector Icon. Photo Camera Illustration Symbol  For Web Sites Or Mobile Devise. Stock Vector - Illustration of graphic,  equipment: 150331519"/>
          <p:cNvSpPr>
            <a:spLocks noChangeAspect="1" noChangeArrowheads="1"/>
          </p:cNvSpPr>
          <p:nvPr/>
        </p:nvSpPr>
        <p:spPr bwMode="auto">
          <a:xfrm>
            <a:off x="155575" y="-852488"/>
            <a:ext cx="1685925" cy="178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pic>
        <p:nvPicPr>
          <p:cNvPr id="9" name="Picture 4" descr="Painting icon image Royalty Free Vector Image - VectorStoc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95" b="8653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549" y="1083088"/>
            <a:ext cx="774518" cy="604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115C312B-3B69-4637-9980-4F9533E8FD55}"/>
              </a:ext>
            </a:extLst>
          </p:cNvPr>
          <p:cNvSpPr txBox="1"/>
          <p:nvPr/>
        </p:nvSpPr>
        <p:spPr>
          <a:xfrm>
            <a:off x="1755" y="19304"/>
            <a:ext cx="118093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000" dirty="0">
                <a:solidFill>
                  <a:srgbClr val="A7ACB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教育局 课程发展处 艺术教育组</a:t>
            </a:r>
            <a:endParaRPr lang="en-US" altLang="zh-TW" sz="2000" dirty="0">
              <a:solidFill>
                <a:srgbClr val="A7ACB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115C312B-3B69-4637-9980-4F9533E8FD55}"/>
              </a:ext>
            </a:extLst>
          </p:cNvPr>
          <p:cNvSpPr txBox="1"/>
          <p:nvPr/>
        </p:nvSpPr>
        <p:spPr>
          <a:xfrm>
            <a:off x="9336360" y="0"/>
            <a:ext cx="28445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zh-HK" sz="2000" dirty="0">
                <a:solidFill>
                  <a:srgbClr val="A7ACB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www.edb.gov.hk/arts</a:t>
            </a:r>
            <a:endParaRPr lang="en-US" altLang="zh-TW" sz="2000" dirty="0">
              <a:solidFill>
                <a:srgbClr val="A7ACB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406635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1339</TotalTime>
  <Words>1900</Words>
  <Application>Microsoft Office PowerPoint</Application>
  <PresentationFormat>Widescreen</PresentationFormat>
  <Paragraphs>127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微軟正黑體</vt:lpstr>
      <vt:lpstr>標楷體</vt:lpstr>
      <vt:lpstr>Arial</vt:lpstr>
      <vt:lpstr>Calibri</vt:lpstr>
      <vt:lpstr>Calibri Light</vt:lpstr>
      <vt:lpstr>Office 佈景主題</vt:lpstr>
      <vt:lpstr>PowerPoint Presentation</vt:lpstr>
      <vt:lpstr>PowerPoint Presentation</vt:lpstr>
      <vt:lpstr>爱护动物 — 你动我静，看到鸟!</vt:lpstr>
      <vt:lpstr>PowerPoint Presentation</vt:lpstr>
      <vt:lpstr>PowerPoint Presentation</vt:lpstr>
      <vt:lpstr>[只供教师参考]</vt:lpstr>
      <vt:lpstr>PowerPoint Presentation</vt:lpstr>
      <vt:lpstr>PowerPoint Presentation</vt:lpstr>
      <vt:lpstr>PowerPoint Presentation</vt:lpstr>
      <vt:lpstr>PowerPoint Presentation</vt:lpstr>
      <vt:lpstr>延伸学习 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視覺藝術科學與教材料</dc:title>
  <dc:creator>Windows 使用者</dc:creator>
  <cp:lastModifiedBy>edbuser</cp:lastModifiedBy>
  <cp:revision>138</cp:revision>
  <cp:lastPrinted>2020-08-06T10:14:19Z</cp:lastPrinted>
  <dcterms:created xsi:type="dcterms:W3CDTF">2020-08-05T02:38:00Z</dcterms:created>
  <dcterms:modified xsi:type="dcterms:W3CDTF">2026-01-23T04:31:03Z</dcterms:modified>
</cp:coreProperties>
</file>