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3" r:id="rId2"/>
    <p:sldId id="304" r:id="rId3"/>
    <p:sldId id="257" r:id="rId4"/>
    <p:sldId id="258" r:id="rId5"/>
    <p:sldId id="260" r:id="rId6"/>
    <p:sldId id="290" r:id="rId7"/>
    <p:sldId id="261" r:id="rId8"/>
    <p:sldId id="305" r:id="rId9"/>
    <p:sldId id="302" r:id="rId10"/>
    <p:sldId id="262" r:id="rId11"/>
    <p:sldId id="264" r:id="rId12"/>
  </p:sldIdLst>
  <p:sldSz cx="12192000" cy="6858000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81"/>
    <a:srgbClr val="77B6F5"/>
    <a:srgbClr val="499DF1"/>
    <a:srgbClr val="1071D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948B1-7B89-4E1E-BF83-223CEDE5404E}" type="datetimeFigureOut">
              <a:rPr lang="zh-TW" altLang="en-US" smtClean="0"/>
              <a:t>2026/1/23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DD008-E7A6-4D4E-A68C-AB20444A7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AB60C-AB3B-4F25-A5FD-BEDC8B0698C5}" type="datetimeFigureOut">
              <a:rPr lang="zh-TW" altLang="en-US" smtClean="0"/>
              <a:t>2026/1/23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29D4-5AE5-47EA-8125-3CA41356DA4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2540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CFA875-00DF-4DAC-B09F-23A6F884137C}"/>
              </a:ext>
            </a:extLst>
          </p:cNvPr>
          <p:cNvSpPr txBox="1"/>
          <p:nvPr/>
        </p:nvSpPr>
        <p:spPr>
          <a:xfrm>
            <a:off x="2540000" y="2718727"/>
            <a:ext cx="9640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endParaRPr lang="zh-HK" altLang="en-US" sz="72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TW" altLang="en-US" smtClean="0">
                <a:latin typeface="Arial" panose="020B0604020202020204" pitchFamily="34" charset="0"/>
              </a:rPr>
              <a:t>1</a:t>
            </a:fld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39999" y="1411237"/>
            <a:ext cx="96520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视觉艺术科学与教材料</a:t>
            </a:r>
            <a:endParaRPr lang="en-US" altLang="zh-TW" sz="36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初中适用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48380"/>
            <a:ext cx="1471176" cy="2016207"/>
          </a:xfrm>
          <a:prstGeom prst="rect">
            <a:avLst/>
          </a:prstGeom>
          <a:ln w="952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003" r="3280" b="1795"/>
          <a:stretch/>
        </p:blipFill>
        <p:spPr>
          <a:xfrm>
            <a:off x="508001" y="3516971"/>
            <a:ext cx="1450856" cy="206063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133544"/>
            <a:ext cx="1471176" cy="131447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5648961"/>
            <a:ext cx="1471175" cy="113706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2540000" y="48380"/>
            <a:ext cx="3740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2540000" y="5151619"/>
            <a:ext cx="9640912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HK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月更新</a:t>
            </a:r>
            <a:endParaRPr lang="en-US" altLang="zh-TW" sz="24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39999" y="3734673"/>
            <a:ext cx="9652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但愿不再流浪</a:t>
            </a:r>
          </a:p>
        </p:txBody>
      </p:sp>
    </p:spTree>
    <p:extLst>
      <p:ext uri="{BB962C8B-B14F-4D97-AF65-F5344CB8AC3E}">
        <p14:creationId xmlns:p14="http://schemas.microsoft.com/office/powerpoint/2010/main" val="100745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574198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活动（六）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918970"/>
            <a:ext cx="6166917" cy="4351655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把一张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纸（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 x 29.7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厘米），平均分为八格，制作成一本小志。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教师可介绍两、三种制作小志的折纸型式让学生选择。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构思八格绘画的内容和简单文字，注意小志的整体统一感。</a:t>
            </a:r>
          </a:p>
          <a:p>
            <a:pPr algn="just"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干性或混合媒介绘画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，运用轮廓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线和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简化的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技巧绘画。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10</a:t>
            </a:fld>
            <a:endParaRPr lang="zh-HK" altLang="en-US" dirty="0"/>
          </a:p>
        </p:txBody>
      </p:sp>
      <p:sp>
        <p:nvSpPr>
          <p:cNvPr id="9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85772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0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667022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539">
            <a:off x="7314212" y="1040035"/>
            <a:ext cx="1627751" cy="219141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4A633F4-C57E-44DD-96EB-086451275F62}"/>
              </a:ext>
            </a:extLst>
          </p:cNvPr>
          <p:cNvSpPr txBox="1"/>
          <p:nvPr/>
        </p:nvSpPr>
        <p:spPr>
          <a:xfrm>
            <a:off x="9158124" y="930693"/>
            <a:ext cx="3563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只供教师参考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]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DFC00D-39F8-49D5-BF68-7454F296C43C}"/>
              </a:ext>
            </a:extLst>
          </p:cNvPr>
          <p:cNvSpPr txBox="1"/>
          <p:nvPr/>
        </p:nvSpPr>
        <p:spPr>
          <a:xfrm>
            <a:off x="9251057" y="503847"/>
            <a:ext cx="2221486" cy="40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完成作品例子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037"/>
          <a:stretch/>
        </p:blipFill>
        <p:spPr>
          <a:xfrm rot="456353">
            <a:off x="9354801" y="1480098"/>
            <a:ext cx="2571786" cy="1852982"/>
          </a:xfrm>
          <a:prstGeom prst="rect">
            <a:avLst/>
          </a:prstGeom>
          <a:effectLst>
            <a:outerShdw blurRad="50800" dist="76200" dir="294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2074" r="2638" b="2667"/>
          <a:stretch/>
        </p:blipFill>
        <p:spPr>
          <a:xfrm>
            <a:off x="7991098" y="3806431"/>
            <a:ext cx="3041134" cy="21631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62580" y="59555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展开的八页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346808" y="325573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阅读时的小志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28292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延伸学习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838200" y="1357467"/>
            <a:ext cx="10795000" cy="2535025"/>
          </a:xfrm>
        </p:spPr>
        <p:txBody>
          <a:bodyPr>
            <a:noAutofit/>
          </a:bodyPr>
          <a:lstStyle/>
          <a:p>
            <a:pPr marL="422910" indent="-422910">
              <a:lnSpc>
                <a:spcPct val="120000"/>
              </a:lnSpc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zh-HK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除了毕卡索，</a:t>
            </a:r>
            <a:r>
              <a:rPr lang="zh-HK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学生可以尝试</a:t>
            </a:r>
            <a:r>
              <a:rPr lang="zh-CN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寻找</a:t>
            </a:r>
            <a:r>
              <a:rPr lang="zh-TW" altLang="zh-CN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其他喜欢动物的艺术家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和其动物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与同学分享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444500">
              <a:buNone/>
            </a:pPr>
            <a:r>
              <a:rPr lang="zh-HK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参考</a:t>
            </a:r>
            <a:r>
              <a:rPr lang="zh-TW" altLang="zh-HK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书籍</a:t>
            </a:r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HK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184150"/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Hodge</a:t>
            </a:r>
            <a:r>
              <a:rPr lang="zh-TW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(2018).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Artists and Their Pets: True Stories of Famous Artists and Their Animal Friends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. Baltimore: </a:t>
            </a:r>
            <a:r>
              <a:rPr lang="en-US" altLang="zh-HK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Duopress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</p:txBody>
      </p:sp>
      <p:sp>
        <p:nvSpPr>
          <p:cNvPr id="12" name="矩形 11"/>
          <p:cNvSpPr/>
          <p:nvPr/>
        </p:nvSpPr>
        <p:spPr>
          <a:xfrm>
            <a:off x="5055577" y="6267796"/>
            <a:ext cx="6993548" cy="494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11</a:t>
            </a:fld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838200" y="3885507"/>
            <a:ext cx="8210006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910" indent="-422910">
              <a:lnSpc>
                <a:spcPct val="120000"/>
              </a:lnSpc>
              <a:spcBef>
                <a:spcPts val="1000"/>
              </a:spcBef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探讨香港弃养动物的情况，以引发创作意念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设计手机贴图，以唤起人们去爱护动物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32435" indent="-432435">
              <a:lnSpc>
                <a:spcPts val="1000"/>
              </a:lnSpc>
              <a:buNone/>
            </a:pPr>
            <a:endParaRPr lang="en-US" altLang="zh-TW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2910" indent="-42291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en-US" altLang="zh-TW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想象你与宠物交换以视觉形式记录的日记，从而表达你与宠物的情谊。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98" y="3702391"/>
            <a:ext cx="1776804" cy="2435063"/>
          </a:xfrm>
          <a:prstGeom prst="rect">
            <a:avLst/>
          </a:prstGeom>
        </p:spPr>
      </p:pic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4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1636" y="0"/>
            <a:ext cx="122136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-21636" y="1872493"/>
            <a:ext cx="12213636" cy="9522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A09DDF-B654-495A-95B7-5603FB0FAF2B}"/>
              </a:ext>
            </a:extLst>
          </p:cNvPr>
          <p:cNvSpPr txBox="1"/>
          <p:nvPr/>
        </p:nvSpPr>
        <p:spPr>
          <a:xfrm>
            <a:off x="1127448" y="2924944"/>
            <a:ext cx="102263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是次教学通过绘画动物故事的插图，唤起学生对被遗弃动物的关注，并培养他们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尊重动物生命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的价值观和态度。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DC4BF7-6945-46E1-AC9D-6A7C62F88680}"/>
              </a:ext>
            </a:extLst>
          </p:cNvPr>
          <p:cNvSpPr txBox="1"/>
          <p:nvPr/>
        </p:nvSpPr>
        <p:spPr>
          <a:xfrm>
            <a:off x="991689" y="2019767"/>
            <a:ext cx="6093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sz="3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但愿不再流浪</a:t>
            </a: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TW" altLang="en-US" smtClean="0">
                <a:latin typeface="Arial" panose="020B0604020202020204" pitchFamily="34" charset="0"/>
              </a:rPr>
              <a:t>2</a:t>
            </a:fld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4609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427345" y="6356350"/>
            <a:ext cx="4114800" cy="365125"/>
          </a:xfrm>
        </p:spPr>
        <p:txBody>
          <a:bodyPr/>
          <a:lstStyle/>
          <a:p>
            <a:pPr algn="ctr" defTabSz="914400">
              <a:buClrTx/>
              <a:buSzTx/>
              <a:buFontTx/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264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061" y="569930"/>
            <a:ext cx="11413777" cy="644334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zh-TW" altLang="zh-HK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学习重点：</a:t>
            </a:r>
            <a:endParaRPr lang="zh-TW" altLang="zh-HK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80000"/>
              </a:lnSpc>
              <a:spcBef>
                <a:spcPts val="2000"/>
              </a:spcBef>
              <a:buNone/>
            </a:pPr>
            <a:r>
              <a:rPr lang="zh-TW" altLang="zh-HK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视觉艺术知识</a:t>
            </a:r>
          </a:p>
          <a:p>
            <a:pPr lvl="0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认识不同线条（轻、重、短促、流畅等）予人的不同感觉，并欣赏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线条的表现力</a:t>
            </a:r>
          </a:p>
          <a:p>
            <a:pPr lvl="0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运用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统一和变化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，营造画面的和谐和趣味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zh-TW" altLang="zh-HK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视觉艺术评赏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评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赏毕卡索的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Study for Mercure 1924  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Three </a:t>
            </a:r>
            <a:r>
              <a:rPr lang="en-US" altLang="zh-TW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HK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ancers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以及马蒂斯的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Ten </a:t>
            </a:r>
            <a:r>
              <a:rPr lang="en-US" altLang="zh-TW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ancers</a:t>
            </a:r>
            <a:r>
              <a:rPr lang="zh-TW" altLang="en-US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Untitled from Ten Dancers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zh-TW" altLang="en-US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tudy after Dance </a:t>
            </a:r>
            <a:r>
              <a:rPr lang="en-US" altLang="zh-TW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欣赏线条的流畅性和表现力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，并比较作品呈现的不同表现手法</a:t>
            </a:r>
          </a:p>
          <a:p>
            <a:pPr lvl="0">
              <a:lnSpc>
                <a:spcPct val="10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评赏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插画师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Onion Peterman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的三本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Zine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小志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分析她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如何运用统一和变化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，以产生和谐和趣味，并诠释作品的信息</a:t>
            </a:r>
          </a:p>
          <a:p>
            <a:pPr marL="0" lv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zh-TW" altLang="zh-HK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视觉艺术创作</a:t>
            </a:r>
          </a:p>
          <a:p>
            <a:pPr lvl="0">
              <a:lnSpc>
                <a:spcPct val="80000"/>
              </a:lnSpc>
            </a:pPr>
            <a:r>
              <a:rPr lang="zh-TW" altLang="zh-HK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以「一只流浪动物的故事」为题</a:t>
            </a:r>
            <a:r>
              <a:rPr lang="zh-TW" altLang="zh-HK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创作一本</a:t>
            </a:r>
            <a:r>
              <a:rPr lang="zh-TW" altLang="en-US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小志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唤起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人们</a:t>
            </a:r>
            <a:r>
              <a:rPr lang="zh-TW" altLang="en-US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对动物的同情心</a:t>
            </a:r>
            <a:endParaRPr lang="en-US" altLang="zh-TW" sz="2400" b="1" spc="-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80000"/>
              </a:lnSpc>
            </a:pP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运用干性或混合媒介绘描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，并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轮廓线和简化的技巧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，表达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动物的姿态</a:t>
            </a:r>
            <a:r>
              <a:rPr lang="zh-TW" altLang="en-US" dirty="0"/>
              <a:t>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个性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80000"/>
              </a:lnSpc>
            </a:pPr>
            <a:endParaRPr lang="zh-TW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3</a:t>
            </a:fld>
            <a:endParaRPr lang="zh-HK" altLang="en-US" dirty="0"/>
          </a:p>
        </p:txBody>
      </p:sp>
      <p:sp>
        <p:nvSpPr>
          <p:cNvPr id="12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22897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3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61022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304096"/>
            <a:ext cx="12192000" cy="355390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670" y="26119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活动（一）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3434" y="1522095"/>
            <a:ext cx="10565131" cy="435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学生带来一张小动物的全身照片。教师引导学生以同一照片作几次不同的轮廓绘描，并尝试以简化的方法表达。提示学生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专注观察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动物的外形和予人的感觉，无需写实，放松心情，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画出流畅的线条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，而过程中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使用橡皮擦胶。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35638" y="3537895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例子：一位学生带来家中宠物照片和她的绘描</a:t>
            </a:r>
            <a:endParaRPr lang="zh-HK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4</a:t>
            </a:fld>
            <a:endParaRPr lang="zh-HK" altLang="en-US" dirty="0"/>
          </a:p>
        </p:txBody>
      </p:sp>
      <p:pic>
        <p:nvPicPr>
          <p:cNvPr id="15" name="Content Placeholder 14" descr="IMG_20210809_2151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156" r="7059" b="16593"/>
          <a:stretch>
            <a:fillRect/>
          </a:stretch>
        </p:blipFill>
        <p:spPr>
          <a:xfrm>
            <a:off x="254000" y="4180840"/>
            <a:ext cx="1814830" cy="1609725"/>
          </a:xfrm>
          <a:prstGeom prst="rect">
            <a:avLst/>
          </a:prstGeom>
        </p:spPr>
      </p:pic>
      <p:pic>
        <p:nvPicPr>
          <p:cNvPr id="16" name="Picture 15" descr="continuous l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55" y="4411345"/>
            <a:ext cx="1802765" cy="156972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226310" y="59880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以一连续线条画</a:t>
            </a:r>
          </a:p>
        </p:txBody>
      </p:sp>
      <p:pic>
        <p:nvPicPr>
          <p:cNvPr id="18" name="Picture 17" descr="left hand"/>
          <p:cNvPicPr>
            <a:picLocks noChangeAspect="1"/>
          </p:cNvPicPr>
          <p:nvPr/>
        </p:nvPicPr>
        <p:blipFill>
          <a:blip r:embed="rId5"/>
          <a:srcRect l="3720" t="6140" r="7316"/>
          <a:stretch>
            <a:fillRect/>
          </a:stretch>
        </p:blipFill>
        <p:spPr>
          <a:xfrm>
            <a:off x="4187190" y="4164330"/>
            <a:ext cx="1837690" cy="156273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4434840" y="577405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以左手绘画</a:t>
            </a:r>
          </a:p>
        </p:txBody>
      </p:sp>
      <p:pic>
        <p:nvPicPr>
          <p:cNvPr id="20" name="Picture 19" descr="blind draw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185" y="4672330"/>
            <a:ext cx="1860550" cy="145542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6187440" y="3733800"/>
            <a:ext cx="194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以盲画方式，眼睛只望相片，完全不看画纸绘画</a:t>
            </a:r>
          </a:p>
        </p:txBody>
      </p:sp>
      <p:pic>
        <p:nvPicPr>
          <p:cNvPr id="22" name="Picture 21" descr="change medi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630" y="3905885"/>
            <a:ext cx="1680210" cy="1537335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8215630" y="5522595"/>
            <a:ext cx="1945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约十秒更换绘描工具，如沾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墨水的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竹技、针笔、灶萤光笔</a:t>
            </a:r>
          </a:p>
        </p:txBody>
      </p:sp>
      <p:pic>
        <p:nvPicPr>
          <p:cNvPr id="24" name="Picture 23" descr="change line patter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7285" y="4672330"/>
            <a:ext cx="1970405" cy="163195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10043795" y="3745865"/>
            <a:ext cx="194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约十秒使用另一种线条，或以点／字母形成线条</a:t>
            </a:r>
          </a:p>
        </p:txBody>
      </p:sp>
      <p:sp>
        <p:nvSpPr>
          <p:cNvPr id="26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5689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27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93814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9574" y="3046278"/>
            <a:ext cx="12192000" cy="38064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659765" y="540829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活动（二）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59765" y="1253069"/>
            <a:ext cx="11034220" cy="1987344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教师选择一本有关动物的故事书（例如</a:t>
            </a:r>
            <a:r>
              <a:rPr lang="en-US" altLang="zh-TW" sz="2100" i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Mr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Dog and Faraway Fox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），先遮去书中原本的插图，并在原本插图的位置以简单的文字写出插图内容作提示，然后向学生讲出故事大纲。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教师分配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各人画出「被遮去」的插图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。提示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学生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1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插图须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配合故事内容，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(ii)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留意动物的外形特征和动态，以及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(iii)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运用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流畅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线条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和有信心地绘画。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最后结集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各人的成果，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重现绘本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333587" y="3189060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被遮去原本插图的其中两页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2190" y="662512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5</a:t>
            </a:fld>
            <a:endParaRPr lang="zh-HK" altLang="en-US" dirty="0"/>
          </a:p>
        </p:txBody>
      </p:sp>
      <p:sp>
        <p:nvSpPr>
          <p:cNvPr id="5" name="文字方塊 9"/>
          <p:cNvSpPr txBox="1"/>
          <p:nvPr/>
        </p:nvSpPr>
        <p:spPr>
          <a:xfrm>
            <a:off x="6634761" y="320639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运用流畅的线条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重画插图的两页</a:t>
            </a:r>
          </a:p>
        </p:txBody>
      </p:sp>
      <p:sp>
        <p:nvSpPr>
          <p:cNvPr id="16" name="向右箭號 15"/>
          <p:cNvSpPr/>
          <p:nvPr/>
        </p:nvSpPr>
        <p:spPr>
          <a:xfrm>
            <a:off x="5176007" y="4630723"/>
            <a:ext cx="939567" cy="6375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3557360"/>
            <a:ext cx="3832498" cy="2709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85" y="3554772"/>
            <a:ext cx="3833769" cy="2710312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051548"/>
            <a:ext cx="12192000" cy="38064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674631"/>
              </p:ext>
            </p:extLst>
          </p:nvPr>
        </p:nvGraphicFramePr>
        <p:xfrm>
          <a:off x="838200" y="3611245"/>
          <a:ext cx="5716596" cy="29085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27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8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243">
                <a:tc rowSpan="2"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作品一：</a:t>
                      </a:r>
                      <a:endParaRPr lang="en-US" altLang="zh-TW" sz="1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毕卡索的 </a:t>
                      </a:r>
                      <a:r>
                        <a:rPr lang="en-US" altLang="zh-TW" sz="14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Three dancers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</a:t>
                      </a:r>
                      <a:r>
                        <a:rPr lang="zh-TW" altLang="en-US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zh-TW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lang="en-US" altLang="zh-TW" sz="1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马蒂斯的</a:t>
                      </a:r>
                      <a:r>
                        <a:rPr 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HK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Ten </a:t>
                      </a:r>
                      <a:r>
                        <a:rPr lang="en-US" altLang="zh-TW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Dancers</a:t>
                      </a:r>
                      <a:endParaRPr lang="en-US" sz="1400" i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796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</a:t>
                      </a: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四</a:t>
                      </a: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en-US" altLang="zh-CN" sz="140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马蒂斯的 </a:t>
                      </a:r>
                      <a:r>
                        <a:rPr lang="en-US" altLang="zh-HK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Untitled from Ten Dancers</a:t>
                      </a:r>
                      <a:endParaRPr lang="en-US" altLang="zh-HK" sz="14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710">
                <a:tc row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HK" sz="1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作品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</a:t>
                      </a:r>
                      <a:r>
                        <a:rPr lang="zh-TW" altLang="zh-HK" sz="1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endParaRPr lang="en-US" sz="1400" i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毕卡索的</a:t>
                      </a:r>
                      <a:r>
                        <a:rPr lang="en-US" alt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 </a:t>
                      </a:r>
                      <a:r>
                        <a:rPr lang="en-US" altLang="zh-TW" sz="14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Study for Mercure</a:t>
                      </a:r>
                      <a:r>
                        <a:rPr lang="en-US" altLang="zh-TW" sz="1400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(1924)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48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</a:t>
                      </a: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五</a:t>
                      </a: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en-US" altLang="zh-CN" sz="140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马蒂斯的 </a:t>
                      </a:r>
                      <a:r>
                        <a:rPr lang="zh-TW" altLang="en-US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Study after Dance </a:t>
                      </a:r>
                      <a:r>
                        <a:rPr lang="en-US" altLang="zh-TW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(</a:t>
                      </a:r>
                      <a:r>
                        <a:rPr lang="zh-TW" altLang="en-US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I</a:t>
                      </a:r>
                      <a:r>
                        <a:rPr lang="en-US" altLang="zh-TW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)</a:t>
                      </a:r>
                      <a:endParaRPr lang="en-US" altLang="zh-HK" sz="14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71088" y="655855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活动（三）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771088" y="1389272"/>
            <a:ext cx="11164372" cy="1904164"/>
          </a:xfrm>
        </p:spPr>
        <p:txBody>
          <a:bodyPr>
            <a:noAutofit/>
          </a:bodyPr>
          <a:lstStyle/>
          <a:p>
            <a:pPr marL="0" indent="0" algn="just">
              <a:lnSpc>
                <a:spcPts val="3000"/>
              </a:lnSpc>
              <a:buNone/>
            </a:pPr>
            <a:r>
              <a:rPr lang="zh-TW" altLang="zh-HK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评赏毕卡索的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Study for Mercure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 </a:t>
            </a:r>
            <a:r>
              <a:rPr lang="zh-TW" altLang="zh-HK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</a:t>
            </a:r>
            <a:r>
              <a:rPr lang="en-US" altLang="zh-HK" sz="21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Three 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D</a:t>
            </a:r>
            <a:r>
              <a:rPr lang="en-US" altLang="zh-HK" sz="21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ancers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 ，</a:t>
            </a:r>
            <a:r>
              <a:rPr lang="zh-TW" altLang="en-US" sz="2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以及马蒂斯的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Ten Dancers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、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Untitled from Ten Dancers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 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Study after Dance 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I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欣赏线条的流畅性和表现力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，比较作品所呈现的不同表现手法，并诠释所传递的信息。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是次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让学生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先创作后评赏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是希望学生放胆绘画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，发展直觉。评赏后亦可让学生再描绘之前的插图，并与之前所画插图比较。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38200" y="31122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评赏作品的例子</a:t>
            </a:r>
            <a:endParaRPr lang="zh-HK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6663055" y="3611245"/>
            <a:ext cx="5386070" cy="2863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720840" y="3698875"/>
            <a:ext cx="52146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提问：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细看作品一和作品二，毕加索如何以不同的线条表达？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作品一和作品二同样是毕加索的作品，比较两者的线条，那幅更需要信心，何以见得？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比较作品三、四、五的表现手法有何不同？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既是处理同一题材，马蒂斯为何如此处理？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5587" y="736954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6</a:t>
            </a:fld>
            <a:endParaRPr lang="zh-HK" altLang="en-US" dirty="0"/>
          </a:p>
        </p:txBody>
      </p:sp>
      <p:sp>
        <p:nvSpPr>
          <p:cNvPr id="20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480175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21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480175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92440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zh-TW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补充参考资料</a:t>
            </a:r>
            <a:r>
              <a:rPr lang="en-GB" altLang="zh-TW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117967"/>
            <a:ext cx="9022715" cy="4351655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小知识：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毕加索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与他的宠物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很多艺术家都喜欢动物，就如毕卡索和马蒂斯。而毕卡索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1887-</a:t>
            </a:r>
            <a:r>
              <a:rPr 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1973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）一生便饲养过很多宠物，包括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不同品种的狗、猫、鸽子、还有鹦鹉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、猫头鹰、老鼠和山羊，是位名副其实的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动物痴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。它们在毕卡索家中和工作室随意走动，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更多次成为这位多产艺术家的创作对象。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毕卡索终其一生不断探索以不同表现手法和媒介创作。在二十世纪初他接触非洲原始艺术而大受感动，创作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开始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不追求写实，走向抽象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，且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越来越简炼。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看看他画的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公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牛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，大家便发现他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对公牛的描绘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</a:t>
            </a:r>
            <a:r>
              <a:rPr lang="zh-TW" altLang="zh-HK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由复杂的结构和造型，发展成流畅、简洁的线条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，最终虽然只剩下一线条，却是充分有力，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又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表达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出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动物的神髓。</a:t>
            </a:r>
            <a:endParaRPr lang="zh-TW" alt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7</a:t>
            </a:fld>
            <a:endParaRPr lang="zh-HK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98525" y="5396230"/>
            <a:ext cx="8962390" cy="890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5239969"/>
              </p:ext>
            </p:extLst>
          </p:nvPr>
        </p:nvGraphicFramePr>
        <p:xfrm>
          <a:off x="973123" y="5469622"/>
          <a:ext cx="8774884" cy="7317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77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作品：</a:t>
                      </a:r>
                      <a:r>
                        <a:rPr 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毕卡索的 </a:t>
                      </a:r>
                      <a:r>
                        <a:rPr lang="en-US" sz="16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Bull  </a:t>
                      </a:r>
                      <a:r>
                        <a:rPr lang="en-US" sz="1600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(1945)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75" y="1476648"/>
            <a:ext cx="1711960" cy="2204797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05815" y="46152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活动（四）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637967"/>
            <a:ext cx="10732398" cy="4351655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浏览香港其中一个协助动物的机构之网页，在里面找一只待领养的动物，把它的照片列印出来，并尝试寻找这只动物的资料。以这只动物为主角，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基于找到的资料和运用想象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，创作以「一只流浪动物的故事」为题的小志，以八格（包括封面）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构思故事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运用插图和结合文字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来描绘，以唤起读者对被遗弃动物的同情心。</a:t>
            </a:r>
          </a:p>
          <a:p>
            <a:pPr algn="just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想一想：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小动物为何被人遗弃？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它被遗弃后的遭遇？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牠的感受如何？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之后发生甚么事情？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8</a:t>
            </a:fld>
            <a:endParaRPr lang="zh-HK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848857" y="1703601"/>
            <a:ext cx="27217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185319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566569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76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702006"/>
            <a:ext cx="12192000" cy="418528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79477" y="555187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活动（五）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791270" y="1375149"/>
            <a:ext cx="10990460" cy="19041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评赏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插画师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Onion Peterman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的小志，了解其创作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经历，分析她如何在小志运用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统一和变化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的组织原理，以产生和谐和趣味，并诠释作品的信息。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5615" y="631001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9</a:t>
            </a:fld>
            <a:endParaRPr lang="zh-HK" altLang="en-US" dirty="0"/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视觉艺术科学与教材料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爱护动物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但愿不再流浪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课程发展处 艺术教育组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0">
            <a:extLst>
              <a:ext uri="{FF2B5EF4-FFF2-40B4-BE49-F238E27FC236}">
                <a16:creationId xmlns:a16="http://schemas.microsoft.com/office/drawing/2014/main" id="{A1A0264B-A1D9-46D1-B590-86BBFD223427}"/>
              </a:ext>
            </a:extLst>
          </p:cNvPr>
          <p:cNvSpPr/>
          <p:nvPr/>
        </p:nvSpPr>
        <p:spPr>
          <a:xfrm>
            <a:off x="809549" y="2705699"/>
            <a:ext cx="7182898" cy="2541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  <a:spcBef>
                <a:spcPts val="1000"/>
              </a:spcBef>
              <a:tabLst>
                <a:tab pos="3044190" algn="l"/>
              </a:tabLst>
            </a:pP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小志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是指一种非专业、可以独立自主发行、册数有限的出版物。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它是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藉由一些对某种文化现象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例如音乐、文学、生活风格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的共同爱好者，为了分享自己的兴趣所产生出来的刊物，又称小册、同人志等。在创作上没有任何限制，无论</a:t>
            </a:r>
            <a:r>
              <a:rPr lang="zh-HK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形式、开本、排版，还是文字都是非常自由的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5E85FD23-8FEA-4098-83BC-264FF7A997D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 contrast="6000"/>
          </a:blip>
          <a:srcRect l="1459" t="48212" r="74295" b="25186"/>
          <a:stretch>
            <a:fillRect/>
          </a:stretch>
        </p:blipFill>
        <p:spPr>
          <a:xfrm rot="20760000">
            <a:off x="8471196" y="3280073"/>
            <a:ext cx="1422080" cy="2080217"/>
          </a:xfrm>
          <a:prstGeom prst="rect">
            <a:avLst/>
          </a:prstGeom>
        </p:spPr>
      </p:pic>
      <p:pic>
        <p:nvPicPr>
          <p:cNvPr id="20" name="Content Placeholder 2">
            <a:extLst>
              <a:ext uri="{FF2B5EF4-FFF2-40B4-BE49-F238E27FC236}">
                <a16:creationId xmlns:a16="http://schemas.microsoft.com/office/drawing/2014/main" id="{2AC31F43-A13E-49A8-B364-F0F956F0FDC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8000" contrast="18000"/>
          </a:blip>
          <a:srcRect l="16579" t="11169" r="60128" b="63724"/>
          <a:stretch>
            <a:fillRect/>
          </a:stretch>
        </p:blipFill>
        <p:spPr>
          <a:xfrm rot="1050787">
            <a:off x="10421520" y="4142698"/>
            <a:ext cx="1396747" cy="2007824"/>
          </a:xfrm>
          <a:prstGeom prst="rect">
            <a:avLst/>
          </a:prstGeom>
        </p:spPr>
      </p:pic>
      <p:pic>
        <p:nvPicPr>
          <p:cNvPr id="21" name="Content Placeholder 2">
            <a:extLst>
              <a:ext uri="{FF2B5EF4-FFF2-40B4-BE49-F238E27FC236}">
                <a16:creationId xmlns:a16="http://schemas.microsoft.com/office/drawing/2014/main" id="{15FAC1DE-D4E8-482F-B697-9B919F7DAB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 contrast="6000"/>
          </a:blip>
          <a:srcRect l="75793" t="46870" b="27550"/>
          <a:stretch>
            <a:fillRect/>
          </a:stretch>
        </p:blipFill>
        <p:spPr>
          <a:xfrm>
            <a:off x="9908510" y="2029277"/>
            <a:ext cx="1329462" cy="1874631"/>
          </a:xfrm>
          <a:prstGeom prst="rect">
            <a:avLst/>
          </a:prstGeom>
        </p:spPr>
      </p:pic>
      <p:sp>
        <p:nvSpPr>
          <p:cNvPr id="22" name="文字方塊 11">
            <a:extLst>
              <a:ext uri="{FF2B5EF4-FFF2-40B4-BE49-F238E27FC236}">
                <a16:creationId xmlns:a16="http://schemas.microsoft.com/office/drawing/2014/main" id="{6373C9C6-0553-4561-9824-1CDCEF97E307}"/>
              </a:ext>
            </a:extLst>
          </p:cNvPr>
          <p:cNvSpPr txBox="1"/>
          <p:nvPr/>
        </p:nvSpPr>
        <p:spPr>
          <a:xfrm>
            <a:off x="8610600" y="5872568"/>
            <a:ext cx="171426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[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只供教师参考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2159</Words>
  <Application>Microsoft Office PowerPoint</Application>
  <PresentationFormat>Widescreen</PresentationFormat>
  <Paragraphs>137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微軟正黑體</vt:lpstr>
      <vt:lpstr>Arial</vt:lpstr>
      <vt:lpstr>Calibri</vt:lpstr>
      <vt:lpstr>Calibri Light</vt:lpstr>
      <vt:lpstr>Office 佈景主題</vt:lpstr>
      <vt:lpstr>PowerPoint Presentation</vt:lpstr>
      <vt:lpstr>PowerPoint Presentation</vt:lpstr>
      <vt:lpstr>PowerPoint Presentation</vt:lpstr>
      <vt:lpstr>活动（一）</vt:lpstr>
      <vt:lpstr>活动（二）</vt:lpstr>
      <vt:lpstr>活动（三）</vt:lpstr>
      <vt:lpstr>[补充参考资料]</vt:lpstr>
      <vt:lpstr>活动（四）</vt:lpstr>
      <vt:lpstr>活动（五）</vt:lpstr>
      <vt:lpstr>活动（六）</vt:lpstr>
      <vt:lpstr>延伸学习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視覺藝術科學與教材料</dc:title>
  <dc:creator>Windows 使用者</dc:creator>
  <cp:lastModifiedBy>edbuser</cp:lastModifiedBy>
  <cp:revision>180</cp:revision>
  <cp:lastPrinted>2020-08-06T10:14:00Z</cp:lastPrinted>
  <dcterms:created xsi:type="dcterms:W3CDTF">2020-08-05T02:38:00Z</dcterms:created>
  <dcterms:modified xsi:type="dcterms:W3CDTF">2026-01-23T04:31:20Z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