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23"/>
  </p:handoutMasterIdLst>
  <p:sldIdLst>
    <p:sldId id="256" r:id="rId2"/>
    <p:sldId id="265" r:id="rId3"/>
    <p:sldId id="262" r:id="rId4"/>
    <p:sldId id="268" r:id="rId5"/>
    <p:sldId id="266" r:id="rId6"/>
    <p:sldId id="267" r:id="rId7"/>
    <p:sldId id="269" r:id="rId8"/>
    <p:sldId id="270" r:id="rId9"/>
    <p:sldId id="271" r:id="rId10"/>
    <p:sldId id="272" r:id="rId11"/>
    <p:sldId id="273" r:id="rId12"/>
    <p:sldId id="275" r:id="rId13"/>
    <p:sldId id="295" r:id="rId14"/>
    <p:sldId id="296" r:id="rId15"/>
    <p:sldId id="297" r:id="rId16"/>
    <p:sldId id="298" r:id="rId17"/>
    <p:sldId id="299" r:id="rId18"/>
    <p:sldId id="300" r:id="rId19"/>
    <p:sldId id="301" r:id="rId20"/>
    <p:sldId id="302" r:id="rId21"/>
    <p:sldId id="276" r:id="rId22"/>
  </p:sldIdLst>
  <p:sldSz cx="12192000" cy="6858000"/>
  <p:notesSz cx="9928225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96" d="100"/>
          <a:sy n="96" d="100"/>
        </p:scale>
        <p:origin x="497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2231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5623697" y="1"/>
            <a:ext cx="4302231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8CA6A6-59B1-4F9E-96DD-865E2BBAA65F}" type="datetimeFigureOut">
              <a:rPr lang="zh-TW" altLang="en-US" smtClean="0"/>
              <a:t>2026/1/6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302231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5623697" y="6456612"/>
            <a:ext cx="4302231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1DC0FE-8DB0-4259-8288-1857071B08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4003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D27E31A7-7F73-4F8C-8A84-F6432C72236B}" type="datetimeFigureOut">
              <a:rPr lang="zh-TW" altLang="en-US" smtClean="0"/>
              <a:t>2026/1/6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1F4597AE-3322-4C23-9752-02F6BE34FB2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09746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E31A7-7F73-4F8C-8A84-F6432C72236B}" type="datetimeFigureOut">
              <a:rPr lang="zh-TW" altLang="en-US" smtClean="0"/>
              <a:t>2026/1/6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597AE-3322-4C23-9752-02F6BE34FB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1084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E31A7-7F73-4F8C-8A84-F6432C72236B}" type="datetimeFigureOut">
              <a:rPr lang="zh-TW" altLang="en-US" smtClean="0"/>
              <a:t>2026/1/6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597AE-3322-4C23-9752-02F6BE34FB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07608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E31A7-7F73-4F8C-8A84-F6432C72236B}" type="datetimeFigureOut">
              <a:rPr lang="zh-TW" altLang="en-US" smtClean="0"/>
              <a:t>2026/1/6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597AE-3322-4C23-9752-02F6BE34FB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7280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D27E31A7-7F73-4F8C-8A84-F6432C72236B}" type="datetimeFigureOut">
              <a:rPr lang="zh-TW" altLang="en-US" smtClean="0"/>
              <a:t>2026/1/6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1F4597AE-3322-4C23-9752-02F6BE34FB21}" type="slidenum">
              <a:rPr lang="zh-TW" altLang="en-US" smtClean="0"/>
              <a:t>‹#›</a:t>
            </a:fld>
            <a:endParaRPr lang="zh-TW" alt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8790138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E31A7-7F73-4F8C-8A84-F6432C72236B}" type="datetimeFigureOut">
              <a:rPr lang="zh-TW" altLang="en-US" smtClean="0"/>
              <a:t>2026/1/6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597AE-3322-4C23-9752-02F6BE34FB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8073587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E31A7-7F73-4F8C-8A84-F6432C72236B}" type="datetimeFigureOut">
              <a:rPr lang="zh-TW" altLang="en-US" smtClean="0"/>
              <a:t>2026/1/6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597AE-3322-4C23-9752-02F6BE34FB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367292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E31A7-7F73-4F8C-8A84-F6432C72236B}" type="datetimeFigureOut">
              <a:rPr lang="zh-TW" altLang="en-US" smtClean="0"/>
              <a:t>2026/1/6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597AE-3322-4C23-9752-02F6BE34FB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2804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E31A7-7F73-4F8C-8A84-F6432C72236B}" type="datetimeFigureOut">
              <a:rPr lang="zh-TW" altLang="en-US" smtClean="0"/>
              <a:t>2026/1/6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597AE-3322-4C23-9752-02F6BE34FB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325741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D27E31A7-7F73-4F8C-8A84-F6432C72236B}" type="datetimeFigureOut">
              <a:rPr lang="zh-TW" altLang="en-US" smtClean="0"/>
              <a:t>2026/1/6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1F4597AE-3322-4C23-9752-02F6BE34FB2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464002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D27E31A7-7F73-4F8C-8A84-F6432C72236B}" type="datetimeFigureOut">
              <a:rPr lang="zh-TW" altLang="en-US" smtClean="0"/>
              <a:t>2026/1/6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1F4597AE-3322-4C23-9752-02F6BE34FB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9225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744850"/>
            <a:ext cx="10178322" cy="96038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dirty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27E31A7-7F73-4F8C-8A84-F6432C72236B}" type="datetimeFigureOut">
              <a:rPr lang="zh-TW" altLang="en-US" smtClean="0"/>
              <a:t>2026/1/6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1F4597AE-3322-4C23-9752-02F6BE34FB2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47057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標楷體" panose="03000509000000000000" pitchFamily="65" charset="-120"/>
          <a:ea typeface="標楷體" panose="03000509000000000000" pitchFamily="65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94901" y="1584208"/>
            <a:ext cx="10318418" cy="4394988"/>
          </a:xfrm>
        </p:spPr>
        <p:txBody>
          <a:bodyPr/>
          <a:lstStyle/>
          <a:p>
            <a:r>
              <a:rPr lang="zh-TW" altLang="zh-TW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中华</a:t>
            </a:r>
            <a:r>
              <a:rPr lang="zh-HK" altLang="zh-TW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经典名句</a:t>
            </a:r>
            <a:r>
              <a:rPr lang="en-US" altLang="zh-TW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2023/24</a:t>
            </a:r>
            <a:br>
              <a:rPr lang="en-US" altLang="zh-TW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zh-TW" alt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名联选粹</a:t>
            </a:r>
            <a:br>
              <a:rPr lang="en-US" altLang="zh-TW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altLang="zh-TW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zh-TW" alt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小游戏</a:t>
            </a:r>
            <a:br>
              <a:rPr lang="en-US" altLang="zh-TW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zh-CN" alt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格言类</a:t>
            </a:r>
            <a:br>
              <a:rPr lang="zh-TW" altLang="zh-TW" sz="5400" dirty="0"/>
            </a:br>
            <a:endParaRPr lang="zh-TW" altLang="en-US" sz="5400" dirty="0"/>
          </a:p>
        </p:txBody>
      </p:sp>
    </p:spTree>
    <p:extLst>
      <p:ext uri="{BB962C8B-B14F-4D97-AF65-F5344CB8AC3E}">
        <p14:creationId xmlns:p14="http://schemas.microsoft.com/office/powerpoint/2010/main" val="24711520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配对游戏（答案）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368056" y="1928554"/>
            <a:ext cx="10178322" cy="3751534"/>
          </a:xfrm>
        </p:spPr>
        <p:txBody>
          <a:bodyPr/>
          <a:lstStyle/>
          <a:p>
            <a:pPr marL="0" indent="0">
              <a:buNone/>
            </a:pPr>
            <a:r>
              <a:rPr lang="en-US" altLang="zh-TW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zh-TW" sz="4000" dirty="0"/>
              <a:t>.	</a:t>
            </a:r>
            <a:r>
              <a:rPr lang="zh-TW" altLang="en-US" sz="4000" dirty="0"/>
              <a:t>书山有路勤为径</a:t>
            </a:r>
            <a:endParaRPr lang="zh-TW" altLang="en-US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4646884"/>
              </p:ext>
            </p:extLst>
          </p:nvPr>
        </p:nvGraphicFramePr>
        <p:xfrm>
          <a:off x="0" y="3014612"/>
          <a:ext cx="12192000" cy="15794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327322347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3966809417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135413876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734932647"/>
                    </a:ext>
                  </a:extLst>
                </a:gridCol>
              </a:tblGrid>
              <a:tr h="1579417">
                <a:tc>
                  <a:txBody>
                    <a:bodyPr/>
                    <a:lstStyle/>
                    <a:p>
                      <a:r>
                        <a:rPr lang="zh-CN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甲</a:t>
                      </a:r>
                      <a:endParaRPr lang="en-US" altLang="zh-CN" sz="3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r>
                        <a:rPr lang="zh-TW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人到无求品自高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乙</a:t>
                      </a:r>
                      <a:endParaRPr lang="en-US" altLang="zh-CN" sz="3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r>
                        <a:rPr lang="zh-TW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作事惟思利及人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丙</a:t>
                      </a:r>
                      <a:endParaRPr lang="en-US" altLang="zh-CN" sz="3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r>
                        <a:rPr lang="zh-TW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人情练达即文章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3200" dirty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丁</a:t>
                      </a:r>
                      <a:endParaRPr lang="en-US" altLang="zh-CN" sz="3200" dirty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r>
                        <a:rPr lang="zh-TW" altLang="en-US" sz="3200" dirty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学海无涯苦作舟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46970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55632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配对游戏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368056" y="1928554"/>
            <a:ext cx="10178322" cy="3751534"/>
          </a:xfrm>
        </p:spPr>
        <p:txBody>
          <a:bodyPr/>
          <a:lstStyle/>
          <a:p>
            <a:pPr marL="0" indent="0">
              <a:buNone/>
            </a:pPr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altLang="zh-TW" sz="4000" dirty="0"/>
              <a:t>.	</a:t>
            </a:r>
            <a:r>
              <a:rPr lang="zh-TW" altLang="en-US" sz="4000" dirty="0"/>
              <a:t>虚心竹有低头叶</a:t>
            </a:r>
            <a:endParaRPr lang="zh-TW" altLang="en-US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7067084"/>
              </p:ext>
            </p:extLst>
          </p:nvPr>
        </p:nvGraphicFramePr>
        <p:xfrm>
          <a:off x="0" y="3014612"/>
          <a:ext cx="12192000" cy="15794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327322347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3966809417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135413876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734932647"/>
                    </a:ext>
                  </a:extLst>
                </a:gridCol>
              </a:tblGrid>
              <a:tr h="1579417">
                <a:tc>
                  <a:txBody>
                    <a:bodyPr/>
                    <a:lstStyle/>
                    <a:p>
                      <a:r>
                        <a:rPr lang="zh-CN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甲</a:t>
                      </a:r>
                      <a:endParaRPr lang="en-US" altLang="zh-CN" sz="3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r>
                        <a:rPr lang="zh-TW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人到无求品自高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乙</a:t>
                      </a:r>
                      <a:endParaRPr lang="en-US" altLang="zh-CN" sz="3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r>
                        <a:rPr lang="zh-TW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傲骨梅无仰面花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丙</a:t>
                      </a:r>
                      <a:endParaRPr lang="en-US" altLang="zh-CN" sz="3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r>
                        <a:rPr lang="zh-TW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人情练达即文章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丁</a:t>
                      </a:r>
                      <a:endParaRPr lang="en-US" altLang="zh-CN" sz="3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r>
                        <a:rPr lang="zh-TW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作事惟思利及人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4697029"/>
                  </a:ext>
                </a:extLst>
              </a:tr>
            </a:tbl>
          </a:graphicData>
        </a:graphic>
      </p:graphicFrame>
      <p:sp>
        <p:nvSpPr>
          <p:cNvPr id="5" name="矩形 4"/>
          <p:cNvSpPr/>
          <p:nvPr/>
        </p:nvSpPr>
        <p:spPr>
          <a:xfrm>
            <a:off x="1251678" y="4972201"/>
            <a:ext cx="889816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提示：</a:t>
            </a:r>
            <a:r>
              <a:rPr lang="zh-CN" altLang="en-US" sz="4000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</a:t>
            </a:r>
            <a:r>
              <a:rPr lang="zh-TW" altLang="en-US" sz="4000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CN" altLang="en-US" sz="4000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下联</a:t>
            </a:r>
            <a:r>
              <a:rPr lang="zh-TW" altLang="en-US" sz="4000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句式须</a:t>
            </a:r>
            <a:r>
              <a:rPr lang="zh-CN" altLang="en-US" sz="4000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相同</a:t>
            </a:r>
            <a:endParaRPr lang="en-US" altLang="zh-CN" sz="4000" dirty="0">
              <a:solidFill>
                <a:srgbClr val="00B05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15465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配对游戏（答案）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368056" y="1928554"/>
            <a:ext cx="10178322" cy="3751534"/>
          </a:xfrm>
        </p:spPr>
        <p:txBody>
          <a:bodyPr/>
          <a:lstStyle/>
          <a:p>
            <a:pPr marL="0" indent="0">
              <a:buNone/>
            </a:pPr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altLang="zh-TW" sz="4000" dirty="0"/>
              <a:t>.	</a:t>
            </a:r>
            <a:r>
              <a:rPr lang="zh-TW" altLang="en-US" sz="4000" dirty="0"/>
              <a:t>虚心竹有低头叶</a:t>
            </a:r>
            <a:endParaRPr lang="zh-TW" altLang="en-US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3141786"/>
              </p:ext>
            </p:extLst>
          </p:nvPr>
        </p:nvGraphicFramePr>
        <p:xfrm>
          <a:off x="0" y="3014612"/>
          <a:ext cx="12192000" cy="15794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327322347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3966809417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135413876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734932647"/>
                    </a:ext>
                  </a:extLst>
                </a:gridCol>
              </a:tblGrid>
              <a:tr h="1579417">
                <a:tc>
                  <a:txBody>
                    <a:bodyPr/>
                    <a:lstStyle/>
                    <a:p>
                      <a:r>
                        <a:rPr lang="zh-CN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甲</a:t>
                      </a:r>
                      <a:endParaRPr lang="en-US" altLang="zh-CN" sz="3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r>
                        <a:rPr lang="zh-TW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人到无求品自高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3200" dirty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乙</a:t>
                      </a:r>
                      <a:endParaRPr lang="en-US" altLang="zh-CN" sz="3200" dirty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r>
                        <a:rPr lang="zh-TW" altLang="en-US" sz="3200" dirty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傲骨梅无仰面花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丙</a:t>
                      </a:r>
                      <a:endParaRPr lang="en-US" altLang="zh-CN" sz="3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r>
                        <a:rPr lang="zh-TW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人情练达即文章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丁</a:t>
                      </a:r>
                      <a:endParaRPr lang="en-US" altLang="zh-CN" sz="3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r>
                        <a:rPr lang="zh-TW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作事惟思利及人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46970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76365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配对游戏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368056" y="1928554"/>
            <a:ext cx="10178322" cy="3751534"/>
          </a:xfrm>
        </p:spPr>
        <p:txBody>
          <a:bodyPr/>
          <a:lstStyle/>
          <a:p>
            <a:pPr marL="0" indent="0">
              <a:buNone/>
            </a:pPr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altLang="zh-TW" sz="4000" dirty="0"/>
              <a:t>.	</a:t>
            </a:r>
            <a:r>
              <a:rPr lang="zh-CN" altLang="en-US" sz="4000" dirty="0"/>
              <a:t>知多世事胸襟阔</a:t>
            </a:r>
            <a:endParaRPr lang="zh-TW" altLang="en-US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2839682"/>
              </p:ext>
            </p:extLst>
          </p:nvPr>
        </p:nvGraphicFramePr>
        <p:xfrm>
          <a:off x="0" y="3014612"/>
          <a:ext cx="12192000" cy="15794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327322347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3966809417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135413876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734932647"/>
                    </a:ext>
                  </a:extLst>
                </a:gridCol>
              </a:tblGrid>
              <a:tr h="1579417">
                <a:tc>
                  <a:txBody>
                    <a:bodyPr/>
                    <a:lstStyle/>
                    <a:p>
                      <a:r>
                        <a:rPr lang="zh-CN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甲</a:t>
                      </a:r>
                      <a:endParaRPr lang="en-US" altLang="zh-CN" sz="3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r>
                        <a:rPr lang="zh-CN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松竹清明静读书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乙</a:t>
                      </a:r>
                      <a:endParaRPr lang="en-US" altLang="zh-CN" sz="3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r>
                        <a:rPr lang="zh-CN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诗书半榻是严师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丙</a:t>
                      </a:r>
                      <a:endParaRPr lang="en-US" altLang="zh-CN" sz="3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r>
                        <a:rPr lang="zh-CN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处世无奇但率真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丁</a:t>
                      </a:r>
                      <a:endParaRPr lang="en-US" altLang="zh-CN" sz="3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r>
                        <a:rPr lang="zh-CN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阅尽人情眼界宽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4697029"/>
                  </a:ext>
                </a:extLst>
              </a:tr>
            </a:tbl>
          </a:graphicData>
        </a:graphic>
      </p:graphicFrame>
      <p:sp>
        <p:nvSpPr>
          <p:cNvPr id="5" name="矩形 4"/>
          <p:cNvSpPr/>
          <p:nvPr/>
        </p:nvSpPr>
        <p:spPr>
          <a:xfrm>
            <a:off x="1251678" y="4972201"/>
            <a:ext cx="939331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提示：</a:t>
            </a:r>
            <a:r>
              <a:rPr lang="zh-CN" altLang="en-US" sz="4000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</a:t>
            </a:r>
            <a:r>
              <a:rPr lang="zh-TW" altLang="en-US" sz="4000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CN" altLang="en-US" sz="4000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下联</a:t>
            </a:r>
            <a:r>
              <a:rPr lang="zh-TW" altLang="en-US" sz="4000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字数、词性和句式须</a:t>
            </a:r>
            <a:r>
              <a:rPr lang="zh-CN" altLang="en-US" sz="4000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相同</a:t>
            </a:r>
            <a:endParaRPr lang="en-US" altLang="zh-CN" sz="4000" dirty="0">
              <a:solidFill>
                <a:srgbClr val="00B05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52720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配对游戏（答案）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368056" y="1928554"/>
            <a:ext cx="10178322" cy="3751534"/>
          </a:xfrm>
        </p:spPr>
        <p:txBody>
          <a:bodyPr/>
          <a:lstStyle/>
          <a:p>
            <a:pPr marL="0" indent="0">
              <a:buNone/>
            </a:pPr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altLang="zh-TW" sz="4000" dirty="0"/>
              <a:t>.	</a:t>
            </a:r>
            <a:r>
              <a:rPr lang="zh-CN" altLang="en-US" sz="4000" dirty="0"/>
              <a:t>知多世事胸襟阔</a:t>
            </a:r>
            <a:endParaRPr lang="zh-TW" altLang="en-US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8981797"/>
              </p:ext>
            </p:extLst>
          </p:nvPr>
        </p:nvGraphicFramePr>
        <p:xfrm>
          <a:off x="0" y="3014612"/>
          <a:ext cx="12192000" cy="15794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327322347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3966809417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135413876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734932647"/>
                    </a:ext>
                  </a:extLst>
                </a:gridCol>
              </a:tblGrid>
              <a:tr h="1579417">
                <a:tc>
                  <a:txBody>
                    <a:bodyPr/>
                    <a:lstStyle/>
                    <a:p>
                      <a:r>
                        <a:rPr lang="zh-CN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甲</a:t>
                      </a:r>
                      <a:endParaRPr lang="en-US" altLang="zh-CN" sz="3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r>
                        <a:rPr lang="zh-CN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松竹清明静读书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乙</a:t>
                      </a:r>
                      <a:endParaRPr lang="en-US" altLang="zh-CN" sz="3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r>
                        <a:rPr lang="zh-CN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诗书半榻是严师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丙</a:t>
                      </a:r>
                      <a:endParaRPr lang="en-US" altLang="zh-CN" sz="3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r>
                        <a:rPr lang="zh-CN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处世无奇但率真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3200" dirty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丁</a:t>
                      </a:r>
                      <a:endParaRPr lang="en-US" altLang="zh-CN" sz="3200" dirty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r>
                        <a:rPr lang="zh-CN" altLang="en-US" sz="3200" dirty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阅尽人情眼界宽</a:t>
                      </a:r>
                      <a:endParaRPr lang="zh-TW" altLang="en-US" sz="3200" dirty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46970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16444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配对游戏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368056" y="1928554"/>
            <a:ext cx="10178322" cy="3751534"/>
          </a:xfrm>
        </p:spPr>
        <p:txBody>
          <a:bodyPr/>
          <a:lstStyle/>
          <a:p>
            <a:pPr marL="0" indent="0">
              <a:buNone/>
            </a:pPr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altLang="zh-TW" sz="4000" dirty="0"/>
              <a:t>.	</a:t>
            </a:r>
            <a:r>
              <a:rPr lang="zh-CN" altLang="en-US" sz="4000" dirty="0"/>
              <a:t>书到用时方恨少</a:t>
            </a:r>
            <a:endParaRPr lang="zh-TW" altLang="en-US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4701874"/>
              </p:ext>
            </p:extLst>
          </p:nvPr>
        </p:nvGraphicFramePr>
        <p:xfrm>
          <a:off x="0" y="3014612"/>
          <a:ext cx="12192000" cy="15794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327322347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3966809417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135413876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734932647"/>
                    </a:ext>
                  </a:extLst>
                </a:gridCol>
              </a:tblGrid>
              <a:tr h="1579417">
                <a:tc>
                  <a:txBody>
                    <a:bodyPr/>
                    <a:lstStyle/>
                    <a:p>
                      <a:r>
                        <a:rPr lang="zh-CN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甲</a:t>
                      </a:r>
                      <a:endParaRPr lang="en-US" altLang="zh-CN" sz="3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r>
                        <a:rPr lang="zh-CN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松竹清明静读书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乙</a:t>
                      </a:r>
                      <a:endParaRPr lang="en-US" altLang="zh-CN" sz="3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r>
                        <a:rPr lang="zh-CN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事非经过不知难</a:t>
                      </a:r>
                      <a:endParaRPr lang="en-US" altLang="zh-CN" sz="3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丙</a:t>
                      </a:r>
                      <a:endParaRPr lang="en-US" altLang="zh-CN" sz="3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r>
                        <a:rPr lang="zh-CN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处世无奇但率真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丁</a:t>
                      </a:r>
                      <a:endParaRPr lang="en-US" altLang="zh-CN" sz="3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r>
                        <a:rPr lang="zh-CN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诗书半榻是严师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4697029"/>
                  </a:ext>
                </a:extLst>
              </a:tr>
            </a:tbl>
          </a:graphicData>
        </a:graphic>
      </p:graphicFrame>
      <p:sp>
        <p:nvSpPr>
          <p:cNvPr id="7" name="矩形 6"/>
          <p:cNvSpPr/>
          <p:nvPr/>
        </p:nvSpPr>
        <p:spPr>
          <a:xfrm>
            <a:off x="1251678" y="4972201"/>
            <a:ext cx="939331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提示：</a:t>
            </a:r>
            <a:r>
              <a:rPr lang="zh-CN" altLang="en-US" sz="4000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</a:t>
            </a:r>
            <a:r>
              <a:rPr lang="zh-TW" altLang="en-US" sz="4000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CN" altLang="en-US" sz="4000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下联</a:t>
            </a:r>
            <a:r>
              <a:rPr lang="zh-TW" altLang="en-US" sz="4000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字数、词性和句式须</a:t>
            </a:r>
            <a:r>
              <a:rPr lang="zh-CN" altLang="en-US" sz="4000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相同</a:t>
            </a:r>
            <a:endParaRPr lang="en-US" altLang="zh-CN" sz="4000" dirty="0">
              <a:solidFill>
                <a:srgbClr val="00B05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9709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配对游戏（答案）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368056" y="1928554"/>
            <a:ext cx="10178322" cy="3751534"/>
          </a:xfrm>
        </p:spPr>
        <p:txBody>
          <a:bodyPr/>
          <a:lstStyle/>
          <a:p>
            <a:pPr marL="0" indent="0">
              <a:buNone/>
            </a:pPr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altLang="zh-TW" sz="4000" dirty="0"/>
              <a:t>.	</a:t>
            </a:r>
            <a:r>
              <a:rPr lang="zh-CN" altLang="en-US" sz="4000" dirty="0"/>
              <a:t>书到用时方恨少</a:t>
            </a:r>
            <a:endParaRPr lang="zh-TW" altLang="en-US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5818947"/>
              </p:ext>
            </p:extLst>
          </p:nvPr>
        </p:nvGraphicFramePr>
        <p:xfrm>
          <a:off x="0" y="3014612"/>
          <a:ext cx="12192000" cy="15794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327322347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3966809417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135413876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734932647"/>
                    </a:ext>
                  </a:extLst>
                </a:gridCol>
              </a:tblGrid>
              <a:tr h="1579417">
                <a:tc>
                  <a:txBody>
                    <a:bodyPr/>
                    <a:lstStyle/>
                    <a:p>
                      <a:r>
                        <a:rPr lang="zh-CN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甲</a:t>
                      </a:r>
                      <a:endParaRPr lang="en-US" altLang="zh-CN" sz="3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r>
                        <a:rPr lang="zh-CN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松竹清明静读书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3200" dirty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乙</a:t>
                      </a:r>
                      <a:endParaRPr lang="en-US" altLang="zh-CN" sz="3200" dirty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r>
                        <a:rPr lang="zh-CN" altLang="en-US" sz="3200" dirty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事非经过不知难</a:t>
                      </a:r>
                      <a:endParaRPr lang="en-US" altLang="zh-CN" sz="3200" dirty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丙</a:t>
                      </a:r>
                      <a:endParaRPr lang="en-US" altLang="zh-CN" sz="3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r>
                        <a:rPr lang="zh-CN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处世无奇但率真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丁</a:t>
                      </a:r>
                      <a:endParaRPr lang="en-US" altLang="zh-CN" sz="3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r>
                        <a:rPr lang="zh-CN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诗书半榻是严师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46970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37051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配对游戏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368056" y="1928554"/>
            <a:ext cx="10178322" cy="3751534"/>
          </a:xfrm>
        </p:spPr>
        <p:txBody>
          <a:bodyPr/>
          <a:lstStyle/>
          <a:p>
            <a:pPr marL="0" indent="0">
              <a:buNone/>
            </a:pPr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n-US" altLang="zh-TW" sz="4000" dirty="0"/>
              <a:t>.	</a:t>
            </a:r>
            <a:r>
              <a:rPr lang="zh-CN" altLang="en-US" sz="4000" dirty="0"/>
              <a:t>雅士襟怀虚若竹</a:t>
            </a:r>
            <a:endParaRPr lang="zh-TW" altLang="en-US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5261027"/>
              </p:ext>
            </p:extLst>
          </p:nvPr>
        </p:nvGraphicFramePr>
        <p:xfrm>
          <a:off x="0" y="3014612"/>
          <a:ext cx="12192000" cy="15794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327322347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3966809417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135413876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734932647"/>
                    </a:ext>
                  </a:extLst>
                </a:gridCol>
              </a:tblGrid>
              <a:tr h="1579417">
                <a:tc>
                  <a:txBody>
                    <a:bodyPr/>
                    <a:lstStyle/>
                    <a:p>
                      <a:r>
                        <a:rPr lang="zh-CN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甲</a:t>
                      </a:r>
                      <a:endParaRPr lang="en-US" altLang="zh-CN" sz="3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r>
                        <a:rPr lang="zh-CN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松竹清明静读书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乙</a:t>
                      </a:r>
                      <a:endParaRPr lang="en-US" altLang="zh-CN" sz="3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处世无奇但率真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endParaRPr lang="en-US" altLang="zh-CN" sz="3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丙</a:t>
                      </a:r>
                      <a:endParaRPr lang="en-US" altLang="zh-CN" sz="3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r>
                        <a:rPr lang="zh-CN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良朋气味淡如兰</a:t>
                      </a:r>
                      <a:endParaRPr lang="en-US" altLang="zh-CN" sz="3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丁</a:t>
                      </a:r>
                      <a:endParaRPr lang="en-US" altLang="zh-CN" sz="3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流水高山报佳音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4697029"/>
                  </a:ext>
                </a:extLst>
              </a:tr>
            </a:tbl>
          </a:graphicData>
        </a:graphic>
      </p:graphicFrame>
      <p:sp>
        <p:nvSpPr>
          <p:cNvPr id="6" name="矩形 5"/>
          <p:cNvSpPr/>
          <p:nvPr/>
        </p:nvSpPr>
        <p:spPr>
          <a:xfrm>
            <a:off x="1251678" y="4972201"/>
            <a:ext cx="939331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提示：</a:t>
            </a:r>
            <a:r>
              <a:rPr lang="zh-CN" altLang="en-US" sz="4000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</a:t>
            </a:r>
            <a:r>
              <a:rPr lang="zh-TW" altLang="en-US" sz="4000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CN" altLang="en-US" sz="4000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下联</a:t>
            </a:r>
            <a:r>
              <a:rPr lang="zh-TW" altLang="en-US" sz="4000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字数、词性和句式须</a:t>
            </a:r>
            <a:r>
              <a:rPr lang="zh-CN" altLang="en-US" sz="4000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相同</a:t>
            </a:r>
            <a:endParaRPr lang="en-US" altLang="zh-CN" sz="4000" dirty="0">
              <a:solidFill>
                <a:srgbClr val="00B05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69352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配对游戏（答案）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368056" y="1928554"/>
            <a:ext cx="10178322" cy="3751534"/>
          </a:xfrm>
        </p:spPr>
        <p:txBody>
          <a:bodyPr/>
          <a:lstStyle/>
          <a:p>
            <a:pPr marL="0" indent="0">
              <a:buNone/>
            </a:pPr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n-US" altLang="zh-TW" sz="4000" dirty="0"/>
              <a:t>.	</a:t>
            </a:r>
            <a:r>
              <a:rPr lang="zh-CN" altLang="en-US" sz="4000" dirty="0"/>
              <a:t>雅士襟怀虚若竹</a:t>
            </a:r>
            <a:endParaRPr lang="zh-TW" altLang="en-US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272347"/>
              </p:ext>
            </p:extLst>
          </p:nvPr>
        </p:nvGraphicFramePr>
        <p:xfrm>
          <a:off x="0" y="3014612"/>
          <a:ext cx="12192000" cy="15794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327322347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3966809417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135413876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734932647"/>
                    </a:ext>
                  </a:extLst>
                </a:gridCol>
              </a:tblGrid>
              <a:tr h="1579417">
                <a:tc>
                  <a:txBody>
                    <a:bodyPr/>
                    <a:lstStyle/>
                    <a:p>
                      <a:r>
                        <a:rPr lang="zh-CN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甲</a:t>
                      </a:r>
                      <a:endParaRPr lang="en-US" altLang="zh-CN" sz="3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r>
                        <a:rPr lang="zh-CN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松竹清明静读书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乙</a:t>
                      </a:r>
                      <a:endParaRPr lang="en-US" altLang="zh-CN" sz="3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处世无奇但率真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endParaRPr lang="en-US" altLang="zh-CN" sz="3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3200" dirty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丙</a:t>
                      </a:r>
                      <a:endParaRPr lang="en-US" altLang="zh-CN" sz="3200" dirty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r>
                        <a:rPr lang="zh-CN" altLang="en-US" sz="3200" dirty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良朋气味淡如兰</a:t>
                      </a:r>
                      <a:endParaRPr lang="en-US" altLang="zh-CN" sz="3200" dirty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丁</a:t>
                      </a:r>
                      <a:endParaRPr lang="en-US" altLang="zh-CN" sz="3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流水高山报佳音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46970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0319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配对游戏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368056" y="1928554"/>
            <a:ext cx="10178322" cy="3751534"/>
          </a:xfrm>
        </p:spPr>
        <p:txBody>
          <a:bodyPr/>
          <a:lstStyle/>
          <a:p>
            <a:pPr marL="0" indent="0">
              <a:buNone/>
            </a:pPr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en-US" altLang="zh-TW" sz="4000" dirty="0"/>
              <a:t>.	</a:t>
            </a:r>
            <a:r>
              <a:rPr lang="zh-CN" altLang="en-US" sz="4000" dirty="0"/>
              <a:t>文章应读三千卷</a:t>
            </a:r>
            <a:endParaRPr lang="zh-TW" altLang="en-US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5069414"/>
              </p:ext>
            </p:extLst>
          </p:nvPr>
        </p:nvGraphicFramePr>
        <p:xfrm>
          <a:off x="0" y="3014612"/>
          <a:ext cx="12192000" cy="15794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327322347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3966809417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135413876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734932647"/>
                    </a:ext>
                  </a:extLst>
                </a:gridCol>
              </a:tblGrid>
              <a:tr h="1579417">
                <a:tc>
                  <a:txBody>
                    <a:bodyPr/>
                    <a:lstStyle/>
                    <a:p>
                      <a:r>
                        <a:rPr lang="zh-CN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甲</a:t>
                      </a:r>
                      <a:endParaRPr lang="en-US" altLang="zh-CN" sz="3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r>
                        <a:rPr lang="zh-CN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松竹清明静读书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乙</a:t>
                      </a:r>
                      <a:endParaRPr lang="en-US" altLang="zh-CN" sz="3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处世无奇但率真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endParaRPr lang="en-US" altLang="zh-CN" sz="3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丙</a:t>
                      </a:r>
                      <a:endParaRPr lang="en-US" altLang="zh-CN" sz="3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r>
                        <a:rPr lang="zh-CN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品行当居第一流</a:t>
                      </a:r>
                      <a:endParaRPr lang="en-US" altLang="zh-CN" sz="3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丁</a:t>
                      </a:r>
                      <a:endParaRPr lang="en-US" altLang="zh-CN" sz="3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流水高山报佳音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4697029"/>
                  </a:ext>
                </a:extLst>
              </a:tr>
            </a:tbl>
          </a:graphicData>
        </a:graphic>
      </p:graphicFrame>
      <p:sp>
        <p:nvSpPr>
          <p:cNvPr id="5" name="矩形 4"/>
          <p:cNvSpPr/>
          <p:nvPr/>
        </p:nvSpPr>
        <p:spPr>
          <a:xfrm>
            <a:off x="1251678" y="4972201"/>
            <a:ext cx="939331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提示：</a:t>
            </a:r>
            <a:r>
              <a:rPr lang="zh-CN" altLang="en-US" sz="4000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</a:t>
            </a:r>
            <a:r>
              <a:rPr lang="zh-TW" altLang="en-US" sz="4000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CN" altLang="en-US" sz="4000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下联</a:t>
            </a:r>
            <a:r>
              <a:rPr lang="zh-TW" altLang="en-US" sz="4000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字数、词性和句式须</a:t>
            </a:r>
            <a:r>
              <a:rPr lang="zh-CN" altLang="en-US" sz="4000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相同</a:t>
            </a:r>
            <a:endParaRPr lang="en-US" altLang="zh-CN" sz="4000" dirty="0">
              <a:solidFill>
                <a:srgbClr val="00B05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13646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34805" y="2922784"/>
            <a:ext cx="10178322" cy="960383"/>
          </a:xfrm>
        </p:spPr>
        <p:txBody>
          <a:bodyPr/>
          <a:lstStyle/>
          <a:p>
            <a:pPr algn="ctr"/>
            <a:r>
              <a:rPr lang="zh-TW" altLang="en-US" b="1" dirty="0"/>
              <a:t>配对游戏：</a:t>
            </a:r>
            <a:r>
              <a:rPr lang="zh-HK" altLang="zh-TW" b="1" dirty="0"/>
              <a:t>格言</a:t>
            </a:r>
            <a:r>
              <a:rPr lang="zh-TW" altLang="en-US" b="1" dirty="0"/>
              <a:t>类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389678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配对游戏（答案）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368056" y="1928554"/>
            <a:ext cx="10178322" cy="3751534"/>
          </a:xfrm>
        </p:spPr>
        <p:txBody>
          <a:bodyPr/>
          <a:lstStyle/>
          <a:p>
            <a:pPr marL="0" indent="0">
              <a:buNone/>
            </a:pPr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en-US" altLang="zh-TW" sz="4000" dirty="0"/>
              <a:t>.	</a:t>
            </a:r>
            <a:r>
              <a:rPr lang="zh-CN" altLang="en-US" sz="4000" dirty="0"/>
              <a:t>文章应读三千卷</a:t>
            </a:r>
            <a:endParaRPr lang="zh-TW" altLang="en-US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051028"/>
              </p:ext>
            </p:extLst>
          </p:nvPr>
        </p:nvGraphicFramePr>
        <p:xfrm>
          <a:off x="0" y="3014612"/>
          <a:ext cx="12192000" cy="15794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327322347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3966809417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135413876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734932647"/>
                    </a:ext>
                  </a:extLst>
                </a:gridCol>
              </a:tblGrid>
              <a:tr h="1579417">
                <a:tc>
                  <a:txBody>
                    <a:bodyPr/>
                    <a:lstStyle/>
                    <a:p>
                      <a:r>
                        <a:rPr lang="zh-CN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甲</a:t>
                      </a:r>
                      <a:endParaRPr lang="en-US" altLang="zh-CN" sz="3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r>
                        <a:rPr lang="zh-CN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松竹清明静读书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乙</a:t>
                      </a:r>
                      <a:endParaRPr lang="en-US" altLang="zh-CN" sz="3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处世无奇但率真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endParaRPr lang="en-US" altLang="zh-CN" sz="3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3200" dirty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丙</a:t>
                      </a:r>
                      <a:endParaRPr lang="en-US" altLang="zh-CN" sz="3200" dirty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r>
                        <a:rPr lang="zh-CN" altLang="en-US" sz="3200" dirty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品行当居第一流</a:t>
                      </a:r>
                      <a:endParaRPr lang="en-US" altLang="zh-CN" sz="3200" dirty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丁</a:t>
                      </a:r>
                      <a:endParaRPr lang="en-US" altLang="zh-CN" sz="3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流水高山报佳音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46970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82005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总结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251678" y="1995055"/>
            <a:ext cx="10178322" cy="388453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CN" altLang="en-US" sz="4400" dirty="0"/>
              <a:t>对联的要求</a:t>
            </a:r>
            <a:r>
              <a:rPr lang="zh-TW" altLang="en-US" sz="4400" dirty="0"/>
              <a:t>，上、下联需要</a:t>
            </a:r>
            <a:r>
              <a:rPr lang="zh-CN" altLang="en-US" sz="4400" dirty="0"/>
              <a:t>：</a:t>
            </a:r>
            <a:endParaRPr lang="en-US" altLang="zh-CN" sz="4400" dirty="0"/>
          </a:p>
          <a:p>
            <a:r>
              <a:rPr lang="zh-TW" altLang="en-US" sz="4400" dirty="0"/>
              <a:t>字数相等</a:t>
            </a:r>
            <a:endParaRPr lang="en-US" altLang="zh-TW" sz="4400" dirty="0"/>
          </a:p>
          <a:p>
            <a:r>
              <a:rPr lang="zh-TW" altLang="en-US" sz="4400" dirty="0"/>
              <a:t>词性相同</a:t>
            </a:r>
            <a:endParaRPr lang="en-US" altLang="zh-TW" sz="4400" dirty="0"/>
          </a:p>
          <a:p>
            <a:r>
              <a:rPr lang="zh-TW" altLang="en-US" sz="4400" dirty="0"/>
              <a:t>句式相同</a:t>
            </a:r>
            <a:endParaRPr lang="en-US" altLang="zh-TW" sz="4400" dirty="0"/>
          </a:p>
          <a:p>
            <a:r>
              <a:rPr lang="zh-TW" altLang="en-US" sz="4400" dirty="0"/>
              <a:t>平仄相对</a:t>
            </a:r>
            <a:r>
              <a:rPr lang="en-US" altLang="zh-TW" dirty="0"/>
              <a:t>(</a:t>
            </a:r>
            <a:r>
              <a:rPr lang="zh-TW" altLang="en-US" dirty="0"/>
              <a:t>视乎学生程度决定是否说明此项要求</a:t>
            </a:r>
            <a:r>
              <a:rPr lang="en-US" altLang="zh-TW" dirty="0"/>
              <a:t>)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421101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配对游戏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368056" y="1928554"/>
            <a:ext cx="10178322" cy="3751534"/>
          </a:xfrm>
        </p:spPr>
        <p:txBody>
          <a:bodyPr/>
          <a:lstStyle/>
          <a:p>
            <a:pPr marL="0" indent="0">
              <a:buNone/>
            </a:pPr>
            <a:r>
              <a:rPr lang="en-US" altLang="zh-TW" sz="4000" dirty="0"/>
              <a:t>1. </a:t>
            </a:r>
            <a:r>
              <a:rPr lang="zh-TW" altLang="zh-TW" sz="4000" dirty="0"/>
              <a:t>静坐常思己过</a:t>
            </a:r>
            <a:endParaRPr lang="en-US" altLang="zh-TW" sz="4000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zh-TW" altLang="zh-TW" dirty="0"/>
          </a:p>
          <a:p>
            <a:endParaRPr lang="zh-TW" altLang="en-US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2499562"/>
              </p:ext>
            </p:extLst>
          </p:nvPr>
        </p:nvGraphicFramePr>
        <p:xfrm>
          <a:off x="0" y="3014612"/>
          <a:ext cx="12192000" cy="15794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327322347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3966809417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135413876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734932647"/>
                    </a:ext>
                  </a:extLst>
                </a:gridCol>
              </a:tblGrid>
              <a:tr h="1579417">
                <a:tc>
                  <a:txBody>
                    <a:bodyPr/>
                    <a:lstStyle/>
                    <a:p>
                      <a:r>
                        <a:rPr lang="zh-CN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甲</a:t>
                      </a:r>
                      <a:endParaRPr lang="en-US" altLang="zh-CN" sz="3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r>
                        <a:rPr lang="zh-TW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但求无愧我心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乙</a:t>
                      </a:r>
                      <a:endParaRPr lang="en-US" altLang="zh-CN" sz="3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r>
                        <a:rPr lang="zh-TW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闲谈莫论人非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丙</a:t>
                      </a:r>
                      <a:endParaRPr lang="en-US" altLang="zh-CN" sz="3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r>
                        <a:rPr lang="zh-TW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梅花香自苦寒来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丁</a:t>
                      </a:r>
                      <a:endParaRPr lang="en-US" altLang="zh-CN" sz="3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r>
                        <a:rPr lang="zh-TW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学海无涯苦作舟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4697029"/>
                  </a:ext>
                </a:extLst>
              </a:tr>
            </a:tbl>
          </a:graphicData>
        </a:graphic>
      </p:graphicFrame>
      <p:sp>
        <p:nvSpPr>
          <p:cNvPr id="5" name="矩形 4"/>
          <p:cNvSpPr/>
          <p:nvPr/>
        </p:nvSpPr>
        <p:spPr>
          <a:xfrm>
            <a:off x="1251678" y="4972201"/>
            <a:ext cx="850954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提示：</a:t>
            </a:r>
            <a:r>
              <a:rPr lang="zh-TW" altLang="en-US" sz="4000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上、下联</a:t>
            </a:r>
            <a:r>
              <a:rPr lang="zh-CN" altLang="en-US" sz="4000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字数须相</a:t>
            </a:r>
            <a:r>
              <a:rPr lang="zh-TW" altLang="en-US" sz="4000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等</a:t>
            </a:r>
            <a:endParaRPr lang="en-US" altLang="zh-CN" sz="4000" dirty="0">
              <a:solidFill>
                <a:srgbClr val="00B05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63016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配对游戏（答案）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368056" y="1928554"/>
            <a:ext cx="10178322" cy="3751534"/>
          </a:xfrm>
        </p:spPr>
        <p:txBody>
          <a:bodyPr/>
          <a:lstStyle/>
          <a:p>
            <a:pPr marL="0" indent="0">
              <a:buNone/>
            </a:pPr>
            <a:r>
              <a:rPr lang="en-US" altLang="zh-TW" sz="4000" dirty="0"/>
              <a:t>1. </a:t>
            </a:r>
            <a:r>
              <a:rPr lang="zh-TW" altLang="zh-TW" sz="4000" dirty="0"/>
              <a:t>静坐常思己过</a:t>
            </a:r>
            <a:endParaRPr lang="en-US" altLang="zh-TW" sz="4000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zh-TW" altLang="zh-TW" dirty="0"/>
          </a:p>
          <a:p>
            <a:endParaRPr lang="zh-TW" altLang="en-US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896667"/>
              </p:ext>
            </p:extLst>
          </p:nvPr>
        </p:nvGraphicFramePr>
        <p:xfrm>
          <a:off x="0" y="3014612"/>
          <a:ext cx="12192000" cy="15794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327322347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3966809417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135413876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734932647"/>
                    </a:ext>
                  </a:extLst>
                </a:gridCol>
              </a:tblGrid>
              <a:tr h="1579417">
                <a:tc>
                  <a:txBody>
                    <a:bodyPr/>
                    <a:lstStyle/>
                    <a:p>
                      <a:r>
                        <a:rPr lang="zh-CN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甲</a:t>
                      </a:r>
                      <a:endParaRPr lang="en-US" altLang="zh-CN" sz="3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r>
                        <a:rPr lang="zh-TW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但求无愧我心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3200" dirty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乙</a:t>
                      </a:r>
                      <a:endParaRPr lang="en-US" altLang="zh-CN" sz="3200" dirty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r>
                        <a:rPr lang="zh-TW" altLang="en-US" sz="3200" dirty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闲谈莫论人非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丙</a:t>
                      </a:r>
                      <a:endParaRPr lang="en-US" altLang="zh-CN" sz="3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r>
                        <a:rPr lang="zh-TW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梅花香自苦寒来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丁</a:t>
                      </a:r>
                      <a:endParaRPr lang="en-US" altLang="zh-CN" sz="3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r>
                        <a:rPr lang="zh-TW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学海无涯苦作舟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46970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27984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配对游戏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368056" y="1928554"/>
            <a:ext cx="10178322" cy="3751534"/>
          </a:xfrm>
        </p:spPr>
        <p:txBody>
          <a:bodyPr/>
          <a:lstStyle/>
          <a:p>
            <a:pPr marL="0" indent="0">
              <a:buNone/>
            </a:pPr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 </a:t>
            </a:r>
            <a:r>
              <a:rPr lang="zh-TW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岂能尽如人意</a:t>
            </a:r>
            <a:endParaRPr lang="en-US" altLang="zh-TW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zh-TW" altLang="zh-TW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7772163"/>
              </p:ext>
            </p:extLst>
          </p:nvPr>
        </p:nvGraphicFramePr>
        <p:xfrm>
          <a:off x="0" y="3014612"/>
          <a:ext cx="12192000" cy="15794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327322347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3966809417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135413876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734932647"/>
                    </a:ext>
                  </a:extLst>
                </a:gridCol>
              </a:tblGrid>
              <a:tr h="1579417">
                <a:tc>
                  <a:txBody>
                    <a:bodyPr/>
                    <a:lstStyle/>
                    <a:p>
                      <a:r>
                        <a:rPr lang="zh-CN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甲</a:t>
                      </a:r>
                      <a:endParaRPr lang="en-US" altLang="zh-CN" sz="3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r>
                        <a:rPr lang="zh-TW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但求无愧我心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乙</a:t>
                      </a:r>
                      <a:endParaRPr lang="en-US" altLang="zh-CN" sz="3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r>
                        <a:rPr lang="zh-TW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作事惟思利及人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丙</a:t>
                      </a:r>
                      <a:endParaRPr lang="en-US" altLang="zh-CN" sz="3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r>
                        <a:rPr lang="zh-TW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梅花香自苦寒来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丁</a:t>
                      </a:r>
                      <a:endParaRPr lang="en-US" altLang="zh-CN" sz="3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r>
                        <a:rPr lang="zh-TW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学海无涯苦作舟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4697029"/>
                  </a:ext>
                </a:extLst>
              </a:tr>
            </a:tbl>
          </a:graphicData>
        </a:graphic>
      </p:graphicFrame>
      <p:sp>
        <p:nvSpPr>
          <p:cNvPr id="5" name="矩形 4"/>
          <p:cNvSpPr/>
          <p:nvPr/>
        </p:nvSpPr>
        <p:spPr>
          <a:xfrm>
            <a:off x="1251678" y="4972201"/>
            <a:ext cx="844096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提示：</a:t>
            </a:r>
            <a:r>
              <a:rPr lang="zh-TW" altLang="en-US" sz="4000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上、下联</a:t>
            </a:r>
            <a:r>
              <a:rPr lang="zh-CN" altLang="en-US" sz="4000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词性须相同</a:t>
            </a:r>
            <a:endParaRPr lang="en-US" altLang="zh-CN" sz="4000" dirty="0">
              <a:solidFill>
                <a:srgbClr val="00B05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23545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配对游戏（答案）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368056" y="1928554"/>
            <a:ext cx="10178322" cy="3751534"/>
          </a:xfrm>
        </p:spPr>
        <p:txBody>
          <a:bodyPr/>
          <a:lstStyle/>
          <a:p>
            <a:pPr marL="0" indent="0">
              <a:buNone/>
            </a:pPr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en-US" altLang="zh-CN" sz="4000" dirty="0"/>
              <a:t> </a:t>
            </a:r>
            <a:r>
              <a:rPr lang="zh-TW" altLang="en-US" sz="4000" dirty="0"/>
              <a:t>岂能尽如人意</a:t>
            </a:r>
            <a:endParaRPr lang="en-US" altLang="zh-TW" dirty="0"/>
          </a:p>
          <a:p>
            <a:pPr marL="0" indent="0">
              <a:buNone/>
            </a:pPr>
            <a:endParaRPr lang="zh-TW" altLang="zh-TW" dirty="0"/>
          </a:p>
          <a:p>
            <a:endParaRPr lang="zh-TW" altLang="en-US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5910841"/>
              </p:ext>
            </p:extLst>
          </p:nvPr>
        </p:nvGraphicFramePr>
        <p:xfrm>
          <a:off x="0" y="3014612"/>
          <a:ext cx="12192000" cy="15794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327322347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3966809417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135413876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734932647"/>
                    </a:ext>
                  </a:extLst>
                </a:gridCol>
              </a:tblGrid>
              <a:tr h="1579417">
                <a:tc>
                  <a:txBody>
                    <a:bodyPr/>
                    <a:lstStyle/>
                    <a:p>
                      <a:r>
                        <a:rPr lang="zh-CN" altLang="en-US" sz="3200" dirty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甲</a:t>
                      </a:r>
                      <a:endParaRPr lang="en-US" altLang="zh-CN" sz="3200" dirty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r>
                        <a:rPr lang="zh-TW" altLang="en-US" sz="3200" dirty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但求无愧我心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乙</a:t>
                      </a:r>
                      <a:endParaRPr lang="en-US" altLang="zh-CN" sz="3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r>
                        <a:rPr lang="zh-TW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作事惟思利及人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丙</a:t>
                      </a:r>
                      <a:endParaRPr lang="en-US" altLang="zh-CN" sz="3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r>
                        <a:rPr lang="zh-TW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梅花香自苦寒来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丁</a:t>
                      </a:r>
                      <a:endParaRPr lang="en-US" altLang="zh-CN" sz="3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r>
                        <a:rPr lang="zh-TW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学海无涯苦作舟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46970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08238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配对游戏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368056" y="1928554"/>
            <a:ext cx="10178322" cy="3751534"/>
          </a:xfrm>
        </p:spPr>
        <p:txBody>
          <a:bodyPr/>
          <a:lstStyle/>
          <a:p>
            <a:pPr marL="0" indent="0">
              <a:buNone/>
            </a:pPr>
            <a:r>
              <a:rPr lang="en-US" altLang="zh-TW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zh-TW" sz="4000" dirty="0"/>
              <a:t>. </a:t>
            </a:r>
            <a:r>
              <a:rPr lang="zh-TW" altLang="en-US" sz="4000" dirty="0"/>
              <a:t>宝剑锋从磨砺出</a:t>
            </a:r>
            <a:endParaRPr lang="zh-TW" altLang="zh-TW" dirty="0"/>
          </a:p>
          <a:p>
            <a:endParaRPr lang="zh-TW" altLang="en-US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9615027"/>
              </p:ext>
            </p:extLst>
          </p:nvPr>
        </p:nvGraphicFramePr>
        <p:xfrm>
          <a:off x="0" y="3014612"/>
          <a:ext cx="12192000" cy="15794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327322347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3966809417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135413876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734932647"/>
                    </a:ext>
                  </a:extLst>
                </a:gridCol>
              </a:tblGrid>
              <a:tr h="1579417">
                <a:tc>
                  <a:txBody>
                    <a:bodyPr/>
                    <a:lstStyle/>
                    <a:p>
                      <a:r>
                        <a:rPr lang="zh-CN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甲</a:t>
                      </a:r>
                      <a:endParaRPr lang="en-US" altLang="zh-CN" sz="3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r>
                        <a:rPr lang="zh-TW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人到无求品自高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乙</a:t>
                      </a:r>
                      <a:endParaRPr lang="en-US" altLang="zh-CN" sz="3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r>
                        <a:rPr lang="zh-TW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作事惟思利及人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丙</a:t>
                      </a:r>
                      <a:endParaRPr lang="en-US" altLang="zh-CN" sz="3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r>
                        <a:rPr lang="zh-TW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梅花香自苦寒来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丁</a:t>
                      </a:r>
                      <a:endParaRPr lang="en-US" altLang="zh-CN" sz="3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r>
                        <a:rPr lang="zh-TW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学海无涯苦作舟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4697029"/>
                  </a:ext>
                </a:extLst>
              </a:tr>
            </a:tbl>
          </a:graphicData>
        </a:graphic>
      </p:graphicFrame>
      <p:sp>
        <p:nvSpPr>
          <p:cNvPr id="5" name="矩形 4"/>
          <p:cNvSpPr/>
          <p:nvPr/>
        </p:nvSpPr>
        <p:spPr>
          <a:xfrm>
            <a:off x="1251678" y="4972201"/>
            <a:ext cx="930964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提示：</a:t>
            </a:r>
            <a:r>
              <a:rPr lang="zh-CN" altLang="en-US" sz="4000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</a:t>
            </a:r>
            <a:r>
              <a:rPr lang="zh-TW" altLang="en-US" sz="4000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CN" altLang="en-US" sz="4000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下联词性</a:t>
            </a:r>
            <a:r>
              <a:rPr lang="zh-TW" altLang="en-US" sz="4000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须</a:t>
            </a:r>
            <a:r>
              <a:rPr lang="zh-CN" altLang="en-US" sz="4000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相同</a:t>
            </a:r>
            <a:endParaRPr lang="en-US" altLang="zh-CN" sz="4000" dirty="0">
              <a:solidFill>
                <a:srgbClr val="00B05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68408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配对游戏（答案）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368056" y="1928554"/>
            <a:ext cx="10178322" cy="3751534"/>
          </a:xfrm>
        </p:spPr>
        <p:txBody>
          <a:bodyPr/>
          <a:lstStyle/>
          <a:p>
            <a:pPr marL="0" indent="0">
              <a:buNone/>
            </a:pPr>
            <a:r>
              <a:rPr lang="en-US" altLang="zh-TW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zh-TW" sz="4000" dirty="0"/>
              <a:t>.	</a:t>
            </a:r>
            <a:r>
              <a:rPr lang="zh-TW" altLang="en-US" sz="4000" dirty="0"/>
              <a:t>宝剑锋从磨砺出</a:t>
            </a:r>
            <a:endParaRPr lang="zh-TW" altLang="zh-TW" dirty="0"/>
          </a:p>
          <a:p>
            <a:endParaRPr lang="zh-TW" altLang="en-US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937168"/>
              </p:ext>
            </p:extLst>
          </p:nvPr>
        </p:nvGraphicFramePr>
        <p:xfrm>
          <a:off x="0" y="3014612"/>
          <a:ext cx="12192000" cy="15794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327322347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3966809417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135413876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734932647"/>
                    </a:ext>
                  </a:extLst>
                </a:gridCol>
              </a:tblGrid>
              <a:tr h="1579417">
                <a:tc>
                  <a:txBody>
                    <a:bodyPr/>
                    <a:lstStyle/>
                    <a:p>
                      <a:r>
                        <a:rPr lang="zh-CN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甲</a:t>
                      </a:r>
                      <a:endParaRPr lang="en-US" altLang="zh-CN" sz="3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r>
                        <a:rPr lang="zh-TW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人到无求品自高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乙</a:t>
                      </a:r>
                      <a:endParaRPr lang="en-US" altLang="zh-CN" sz="3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r>
                        <a:rPr lang="zh-TW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作事惟思利及人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3200" dirty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丙</a:t>
                      </a:r>
                      <a:endParaRPr lang="en-US" altLang="zh-CN" sz="3200" dirty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r>
                        <a:rPr lang="zh-TW" altLang="en-US" sz="3200" dirty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梅花香自苦寒来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丁</a:t>
                      </a:r>
                      <a:endParaRPr lang="en-US" altLang="zh-CN" sz="3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r>
                        <a:rPr lang="zh-TW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学海无涯苦作舟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46970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46270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配对游戏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368056" y="1928554"/>
            <a:ext cx="10178322" cy="3751534"/>
          </a:xfrm>
        </p:spPr>
        <p:txBody>
          <a:bodyPr/>
          <a:lstStyle/>
          <a:p>
            <a:pPr marL="0" indent="0">
              <a:buNone/>
            </a:pPr>
            <a:r>
              <a:rPr lang="en-US" altLang="zh-TW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zh-TW" sz="4000" dirty="0"/>
              <a:t>.	</a:t>
            </a:r>
            <a:r>
              <a:rPr lang="zh-TW" altLang="en-US" sz="4000" dirty="0"/>
              <a:t>书山有路勤为径</a:t>
            </a:r>
            <a:endParaRPr lang="zh-TW" altLang="en-US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761223"/>
              </p:ext>
            </p:extLst>
          </p:nvPr>
        </p:nvGraphicFramePr>
        <p:xfrm>
          <a:off x="0" y="3014612"/>
          <a:ext cx="12192000" cy="15794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327322347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3966809417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135413876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734932647"/>
                    </a:ext>
                  </a:extLst>
                </a:gridCol>
              </a:tblGrid>
              <a:tr h="1579417">
                <a:tc>
                  <a:txBody>
                    <a:bodyPr/>
                    <a:lstStyle/>
                    <a:p>
                      <a:r>
                        <a:rPr lang="zh-CN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甲</a:t>
                      </a:r>
                      <a:endParaRPr lang="en-US" altLang="zh-CN" sz="3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r>
                        <a:rPr lang="zh-TW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人到无求品自高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乙</a:t>
                      </a:r>
                      <a:endParaRPr lang="en-US" altLang="zh-CN" sz="3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r>
                        <a:rPr lang="zh-TW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作事惟思利及人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丙</a:t>
                      </a:r>
                      <a:endParaRPr lang="en-US" altLang="zh-CN" sz="3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r>
                        <a:rPr lang="zh-TW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人情练达即文章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丁</a:t>
                      </a:r>
                      <a:endParaRPr lang="en-US" altLang="zh-CN" sz="3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r>
                        <a:rPr lang="zh-TW" altLang="en-US" sz="3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学海无涯苦作舟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4697029"/>
                  </a:ext>
                </a:extLst>
              </a:tr>
            </a:tbl>
          </a:graphicData>
        </a:graphic>
      </p:graphicFrame>
      <p:sp>
        <p:nvSpPr>
          <p:cNvPr id="5" name="矩形 4"/>
          <p:cNvSpPr/>
          <p:nvPr/>
        </p:nvSpPr>
        <p:spPr>
          <a:xfrm>
            <a:off x="1251678" y="4972201"/>
            <a:ext cx="876100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提示：</a:t>
            </a:r>
            <a:r>
              <a:rPr lang="zh-CN" altLang="en-US" sz="4000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</a:t>
            </a:r>
            <a:r>
              <a:rPr lang="zh-TW" altLang="en-US" sz="4000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CN" altLang="en-US" sz="4000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下联</a:t>
            </a:r>
            <a:r>
              <a:rPr lang="zh-TW" altLang="en-US" sz="4000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句式须</a:t>
            </a:r>
            <a:r>
              <a:rPr lang="zh-CN" altLang="en-US" sz="4000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相同</a:t>
            </a:r>
            <a:endParaRPr lang="en-US" altLang="zh-CN" sz="4000" dirty="0">
              <a:solidFill>
                <a:srgbClr val="00B05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43685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0B082E"/>
      </a:dk2>
      <a:lt2>
        <a:srgbClr val="F3F3F2"/>
      </a:lt2>
      <a:accent1>
        <a:srgbClr val="62B4C6"/>
      </a:accent1>
      <a:accent2>
        <a:srgbClr val="1B376E"/>
      </a:accent2>
      <a:accent3>
        <a:srgbClr val="9EBE55"/>
      </a:accent3>
      <a:accent4>
        <a:srgbClr val="C65E5E"/>
      </a:accent4>
      <a:accent5>
        <a:srgbClr val="D3BA55"/>
      </a:accent5>
      <a:accent6>
        <a:srgbClr val="96648A"/>
      </a:accent6>
      <a:hlink>
        <a:srgbClr val="62B4C6"/>
      </a:hlink>
      <a:folHlink>
        <a:srgbClr val="96648A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D71F8F05-6246-47AF-9E68-E57F6C93F792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TM10001106[[fn=徽章]]</Template>
  <TotalTime>438</TotalTime>
  <Words>939</Words>
  <PresentationFormat>寬螢幕</PresentationFormat>
  <Paragraphs>199</Paragraphs>
  <Slides>21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21</vt:i4>
      </vt:variant>
    </vt:vector>
  </HeadingPairs>
  <TitlesOfParts>
    <vt:vector size="27" baseType="lpstr">
      <vt:lpstr>標楷體</vt:lpstr>
      <vt:lpstr>Arial</vt:lpstr>
      <vt:lpstr>Calibri</vt:lpstr>
      <vt:lpstr>Gill Sans MT</vt:lpstr>
      <vt:lpstr>Times New Roman</vt:lpstr>
      <vt:lpstr>Badge</vt:lpstr>
      <vt:lpstr>中华经典名句2023/24 名联选粹  小游戏 格言类 </vt:lpstr>
      <vt:lpstr>配对游戏：格言类</vt:lpstr>
      <vt:lpstr>配对游戏</vt:lpstr>
      <vt:lpstr>配对游戏（答案）</vt:lpstr>
      <vt:lpstr>配对游戏</vt:lpstr>
      <vt:lpstr>配对游戏（答案）</vt:lpstr>
      <vt:lpstr>配对游戏</vt:lpstr>
      <vt:lpstr>配对游戏（答案）</vt:lpstr>
      <vt:lpstr>配对游戏</vt:lpstr>
      <vt:lpstr>配对游戏（答案）</vt:lpstr>
      <vt:lpstr>配对游戏</vt:lpstr>
      <vt:lpstr>配对游戏（答案）</vt:lpstr>
      <vt:lpstr>配对游戏</vt:lpstr>
      <vt:lpstr>配对游戏（答案）</vt:lpstr>
      <vt:lpstr>配对游戏</vt:lpstr>
      <vt:lpstr>配对游戏（答案）</vt:lpstr>
      <vt:lpstr>配对游戏</vt:lpstr>
      <vt:lpstr>配对游戏（答案）</vt:lpstr>
      <vt:lpstr>配对游戏</vt:lpstr>
      <vt:lpstr>配对游戏（答案）</vt:lpstr>
      <vt:lpstr>总结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2023-09-21T07:41:19Z</cp:lastPrinted>
  <dcterms:created xsi:type="dcterms:W3CDTF">2023-09-11T01:54:01Z</dcterms:created>
  <dcterms:modified xsi:type="dcterms:W3CDTF">2026-01-06T04:37:23Z</dcterms:modified>
</cp:coreProperties>
</file>