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81" r:id="rId3"/>
    <p:sldId id="258" r:id="rId4"/>
    <p:sldId id="271" r:id="rId5"/>
    <p:sldId id="273" r:id="rId6"/>
    <p:sldId id="274" r:id="rId7"/>
    <p:sldId id="275" r:id="rId8"/>
    <p:sldId id="277" r:id="rId9"/>
    <p:sldId id="278" r:id="rId10"/>
    <p:sldId id="280" r:id="rId11"/>
    <p:sldId id="283" r:id="rId12"/>
    <p:sldId id="282" r:id="rId13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D6FF"/>
    <a:srgbClr val="F2FEB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22" autoAdjust="0"/>
    <p:restoredTop sz="88355" autoAdjust="0"/>
  </p:normalViewPr>
  <p:slideViewPr>
    <p:cSldViewPr snapToGrid="0">
      <p:cViewPr varScale="1">
        <p:scale>
          <a:sx n="54" d="100"/>
          <a:sy n="54" d="100"/>
        </p:scale>
        <p:origin x="114" y="10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2026/1/6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2026/1/6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600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10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4949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12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6155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3763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3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4777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4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110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5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3281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6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8799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7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8273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8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07097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9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5703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dirty="0"/>
              <a:t>单击图标以新增图片</a:t>
            </a:r>
          </a:p>
        </p:txBody>
      </p:sp>
      <p:grpSp>
        <p:nvGrpSpPr>
          <p:cNvPr id="98" name="群組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dirty="0"/>
              <a:t>单击图标以新增图片</a:t>
            </a:r>
          </a:p>
        </p:txBody>
      </p:sp>
      <p:grpSp>
        <p:nvGrpSpPr>
          <p:cNvPr id="112" name="群組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dirty="0"/>
              <a:t>单击图标以新增图片</a:t>
            </a:r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2026/1/6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2026/1/6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 dirty="0"/>
              <a:t>单击图标以新增图片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2026/1/6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2026/1/6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2026/1/6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2026/1/6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zh-TW" altLang="en-US" dirty="0"/>
              <a:t>按一下以編輯母片標題</a:t>
            </a:r>
            <a:br>
              <a:rPr lang="en-US" altLang="zh-TW" dirty="0"/>
            </a:br>
            <a:r>
              <a:rPr lang="zh-TW" altLang="en-US" dirty="0"/>
              <a:t>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2026/1/6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2026/1/6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2026/1/6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2026/1/6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dirty="0"/>
              <a:t>单击图标以新增图片</a:t>
            </a:r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dirty="0"/>
              <a:t>单击图标以新增图片</a:t>
            </a:r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2026/1/6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dirty="0"/>
              <a:t>单击图标以新增图片</a:t>
            </a:r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dirty="0"/>
              <a:t>单击图标以新增图片</a:t>
            </a:r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dirty="0"/>
              <a:t>单击图标以新增图片</a:t>
            </a:r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2026/1/6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3FFC781-C024-4161-AC86-AF3317DE2A35}" type="datetime1">
              <a:rPr lang="zh-TW" altLang="en-US" smtClean="0"/>
              <a:pPr/>
              <a:t>2026/1/6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ig5.hangzhou2022.cn/gate/big5/www.hangzhou2022.c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gzhou2022.cn/sssg/ssx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726022" y="1711651"/>
            <a:ext cx="8191215" cy="1828800"/>
          </a:xfrm>
        </p:spPr>
        <p:txBody>
          <a:bodyPr rtlCol="0"/>
          <a:lstStyle/>
          <a:p>
            <a:pPr algn="ctr"/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</a:rPr>
              <a:t>杭州</a:t>
            </a:r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</a:rPr>
              <a:t>2022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</a:rPr>
              <a:t>年第</a:t>
            </a:r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</a:rPr>
              <a:t>19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</a:rPr>
              <a:t>届亚运会小知识问答游戏</a:t>
            </a:r>
            <a:endParaRPr lang="zh-TW" altLang="en-US" b="1" dirty="0">
              <a:solidFill>
                <a:schemeClr val="accent2">
                  <a:lumMod val="75000"/>
                </a:schemeClr>
              </a:solidFill>
              <a:latin typeface="Salesforce Sans"/>
              <a:sym typeface="Salesforce San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048406" y="4116396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defTabSz="457200"/>
            <a:r>
              <a:rPr lang="zh-TW" altLang="en-US" sz="2000" b="1" dirty="0">
                <a:solidFill>
                  <a:srgbClr val="2C3C4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 Light"/>
                <a:sym typeface="Montserrat Light"/>
              </a:rPr>
              <a:t>教育局</a:t>
            </a:r>
            <a:endParaRPr lang="en-US" altLang="zh-TW" sz="2000" b="1" dirty="0">
              <a:solidFill>
                <a:srgbClr val="2C3C4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ontserrat Light"/>
              <a:sym typeface="Montserrat Light"/>
            </a:endParaRPr>
          </a:p>
          <a:p>
            <a:pPr lvl="0" algn="just" defTabSz="457200"/>
            <a:r>
              <a:rPr lang="zh-TW" altLang="en-US" sz="2000" b="1" dirty="0">
                <a:solidFill>
                  <a:srgbClr val="2C3C4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 Light"/>
                <a:sym typeface="Montserrat Light"/>
              </a:rPr>
              <a:t>课程发展处</a:t>
            </a:r>
            <a:endParaRPr lang="en-US" altLang="zh-TW" sz="2000" b="1" dirty="0">
              <a:solidFill>
                <a:srgbClr val="2C3C4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ontserrat Light"/>
              <a:sym typeface="Montserrat Light"/>
            </a:endParaRPr>
          </a:p>
          <a:p>
            <a:pPr lvl="0" algn="just" defTabSz="457200"/>
            <a:r>
              <a:rPr lang="zh-TW" altLang="en-US" sz="2000" b="1" dirty="0">
                <a:solidFill>
                  <a:srgbClr val="2C3C4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 Light"/>
                <a:sym typeface="Montserrat Light"/>
              </a:rPr>
              <a:t>体育组制作</a:t>
            </a:r>
            <a:endParaRPr lang="en-US" altLang="zh-TW" sz="2000" b="1" dirty="0">
              <a:solidFill>
                <a:srgbClr val="2C3C4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ontserrat Light"/>
              <a:sym typeface="Montserrat Light"/>
            </a:endParaRPr>
          </a:p>
          <a:p>
            <a:pPr lvl="0" algn="just" defTabSz="457200"/>
            <a:r>
              <a:rPr lang="en-US" altLang="zh-TW" sz="2000" b="1" dirty="0">
                <a:solidFill>
                  <a:srgbClr val="2C3C4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 Light"/>
                <a:sym typeface="Montserrat Light"/>
              </a:rPr>
              <a:t>2023</a:t>
            </a:r>
            <a:r>
              <a:rPr lang="zh-TW" altLang="en-US" sz="2000" b="1" dirty="0">
                <a:solidFill>
                  <a:srgbClr val="2C3C4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 Light"/>
                <a:sym typeface="Montserrat Light"/>
              </a:rPr>
              <a:t>年</a:t>
            </a:r>
            <a:endParaRPr lang="zh-HK" altLang="en-US" sz="2000" b="1" dirty="0">
              <a:solidFill>
                <a:srgbClr val="2C3C4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ontserrat Light"/>
              <a:sym typeface="Montserrat Light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152275" y="3801151"/>
            <a:ext cx="2032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hlinkClick r:id="rId3"/>
              </a:rPr>
              <a:t>  </a:t>
            </a:r>
            <a:r>
              <a:rPr kumimoji="0" lang="zh-TW" altLang="zh-TW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 </a:t>
            </a:r>
            <a:r>
              <a:rPr kumimoji="0" lang="zh-TW" altLang="zh-TW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                                                                              </a:t>
            </a:r>
            <a:endParaRPr kumimoji="0" lang="zh-TW" altLang="zh-TW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961695" y="894611"/>
            <a:ext cx="10599566" cy="619894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zh-TW" altLang="en-US" sz="3200" b="1" dirty="0"/>
              <a:t>问题八</a:t>
            </a:r>
            <a:r>
              <a:rPr lang="en-US" altLang="zh-TW" sz="3200" b="1" dirty="0"/>
              <a:t>﹕</a:t>
            </a:r>
            <a:r>
              <a:rPr lang="zh-TW" altLang="en-US" sz="3200" b="1" dirty="0"/>
              <a:t>现代五项运动包含了哪五种运动？</a:t>
            </a:r>
            <a:endParaRPr lang="en-US" sz="3200" b="1" dirty="0"/>
          </a:p>
        </p:txBody>
      </p:sp>
      <p:sp>
        <p:nvSpPr>
          <p:cNvPr id="3" name="五邊形 2"/>
          <p:cNvSpPr/>
          <p:nvPr/>
        </p:nvSpPr>
        <p:spPr>
          <a:xfrm>
            <a:off x="1342572" y="3597214"/>
            <a:ext cx="9476267" cy="2047957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80975"/>
            <a:r>
              <a:rPr lang="zh-TW" altLang="en-US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现代五项运动由现代奥林匹克奠基人顾拜旦创立，其设计</a:t>
            </a:r>
            <a:endParaRPr lang="en-US" altLang="zh-TW" sz="24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0975"/>
            <a:r>
              <a:rPr lang="zh-TW" altLang="en-US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灵感来自拿破仑时代的信使穿越战场的体验</a:t>
            </a:r>
            <a:r>
              <a:rPr lang="zh-HK" altLang="en-US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现代五项</a:t>
            </a:r>
            <a:r>
              <a:rPr lang="zh-HK" altLang="en-US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于</a:t>
            </a:r>
            <a:endParaRPr lang="en-US" altLang="zh-HK" sz="24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0975"/>
            <a:r>
              <a:rPr lang="zh-TW" altLang="en-US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斯德哥尔摩</a:t>
            </a:r>
            <a:r>
              <a:rPr lang="en-US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1912</a:t>
            </a:r>
            <a:r>
              <a:rPr lang="zh-TW" altLang="en-US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年第</a:t>
            </a:r>
            <a:r>
              <a:rPr lang="en-US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届奥运会上首次成为正式比赛项目</a:t>
            </a:r>
            <a:r>
              <a:rPr lang="en-US" altLang="zh-TW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;</a:t>
            </a:r>
          </a:p>
          <a:p>
            <a:pPr marL="180975"/>
            <a:r>
              <a:rPr lang="zh-TW" altLang="en-US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再在广岛</a:t>
            </a:r>
            <a:r>
              <a:rPr lang="en-US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1994</a:t>
            </a:r>
            <a:r>
              <a:rPr lang="zh-TW" altLang="en-US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年第</a:t>
            </a:r>
            <a:r>
              <a:rPr lang="en-US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届亚运会上成为正式比赛项目。</a:t>
            </a:r>
            <a:endParaRPr lang="en-US" sz="24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1065212" y="1825915"/>
            <a:ext cx="10048240" cy="94048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现代五项运动由剑击、游泳、马术、射击和跑步组成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54ED035-8410-C6A3-704B-D12E5CF4476D}"/>
              </a:ext>
            </a:extLst>
          </p:cNvPr>
          <p:cNvSpPr txBox="1">
            <a:spLocks/>
          </p:cNvSpPr>
          <p:nvPr/>
        </p:nvSpPr>
        <p:spPr>
          <a:xfrm>
            <a:off x="11410063" y="6397625"/>
            <a:ext cx="683339" cy="365125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E0902C-D116-463A-81A6-BD1C515DC5E1}" type="slidenum">
              <a:rPr lang="zh-HK" altLang="en-US" sz="140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pPr/>
              <a:t>10</a:t>
            </a:fld>
            <a:endParaRPr lang="zh-HK" altLang="en-US" sz="1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0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114300" y="-142875"/>
            <a:ext cx="12496800" cy="7105650"/>
          </a:xfrm>
          <a:prstGeom prst="rect">
            <a:avLst/>
          </a:prstGeom>
          <a:solidFill>
            <a:srgbClr val="79D6F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9" b="24923"/>
          <a:stretch/>
        </p:blipFill>
        <p:spPr>
          <a:xfrm>
            <a:off x="1393661" y="-68271"/>
            <a:ext cx="9277214" cy="703104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1762" y="1097296"/>
            <a:ext cx="10058402" cy="1219200"/>
          </a:xfrm>
        </p:spPr>
        <p:txBody>
          <a:bodyPr/>
          <a:lstStyle/>
          <a:p>
            <a:r>
              <a:rPr lang="zh-TW" altLang="en-US" b="1" dirty="0"/>
              <a:t>你答对多少题呢？</a:t>
            </a:r>
            <a:endParaRPr lang="zh-HK" altLang="en-US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6499337" y="3185642"/>
            <a:ext cx="75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题</a:t>
            </a:r>
            <a:endParaRPr lang="zh-HK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458273" y="5074639"/>
            <a:ext cx="75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题</a:t>
            </a:r>
            <a:endParaRPr lang="zh-HK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932039" y="5448016"/>
            <a:ext cx="75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题</a:t>
            </a:r>
            <a:endParaRPr lang="zh-HK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投影片編號版面配置區 4">
            <a:extLst>
              <a:ext uri="{FF2B5EF4-FFF2-40B4-BE49-F238E27FC236}">
                <a16:creationId xmlns:a16="http://schemas.microsoft.com/office/drawing/2014/main" id="{854ED035-8410-C6A3-704B-D12E5CF4476D}"/>
              </a:ext>
            </a:extLst>
          </p:cNvPr>
          <p:cNvSpPr txBox="1">
            <a:spLocks/>
          </p:cNvSpPr>
          <p:nvPr/>
        </p:nvSpPr>
        <p:spPr>
          <a:xfrm>
            <a:off x="11410063" y="6397625"/>
            <a:ext cx="683339" cy="365125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E0902C-D116-463A-81A6-BD1C515DC5E1}" type="slidenum">
              <a:rPr lang="zh-HK" altLang="en-US" sz="140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pPr/>
              <a:t>11</a:t>
            </a:fld>
            <a:endParaRPr lang="zh-HK" altLang="en-US" sz="1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00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065212" y="1137785"/>
            <a:ext cx="10599566" cy="3580863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zh-TW" altLang="en-US" sz="3600" b="1" dirty="0"/>
              <a:t>参考资料</a:t>
            </a:r>
            <a:endParaRPr lang="en-US" altLang="zh-TW" sz="3600" b="1" dirty="0"/>
          </a:p>
          <a:p>
            <a:pPr marL="0" indent="0">
              <a:buNone/>
            </a:pPr>
            <a:endParaRPr lang="en-US" altLang="zh-TW" sz="3200" b="1" dirty="0"/>
          </a:p>
          <a:p>
            <a:pPr marL="0" indent="0">
              <a:buNone/>
            </a:pPr>
            <a:r>
              <a:rPr lang="zh-TW" altLang="en-US" sz="3200" dirty="0">
                <a:solidFill>
                  <a:schemeClr val="bg2">
                    <a:lumMod val="50000"/>
                  </a:schemeClr>
                </a:solidFill>
              </a:rPr>
              <a:t>杭州</a:t>
            </a:r>
            <a:r>
              <a:rPr lang="en-US" altLang="zh-TW" sz="3200" dirty="0">
                <a:solidFill>
                  <a:schemeClr val="bg2">
                    <a:lumMod val="50000"/>
                  </a:schemeClr>
                </a:solidFill>
              </a:rPr>
              <a:t>2022</a:t>
            </a:r>
            <a:r>
              <a:rPr lang="zh-TW" altLang="en-US" sz="3200" dirty="0">
                <a:solidFill>
                  <a:schemeClr val="bg2">
                    <a:lumMod val="50000"/>
                  </a:schemeClr>
                </a:solidFill>
              </a:rPr>
              <a:t>年第</a:t>
            </a:r>
            <a:r>
              <a:rPr lang="en-US" altLang="zh-TW" sz="3200" dirty="0">
                <a:solidFill>
                  <a:schemeClr val="bg2">
                    <a:lumMod val="50000"/>
                  </a:schemeClr>
                </a:solidFill>
              </a:rPr>
              <a:t>19</a:t>
            </a:r>
            <a:r>
              <a:rPr lang="zh-TW" altLang="en-US" sz="3200" dirty="0">
                <a:solidFill>
                  <a:schemeClr val="bg2">
                    <a:lumMod val="50000"/>
                  </a:schemeClr>
                </a:solidFill>
              </a:rPr>
              <a:t>届亚运会官方网页：赛事项目</a:t>
            </a:r>
            <a:endParaRPr lang="en-US" altLang="zh-TW" sz="32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  <a:hlinkClick r:id="rId3"/>
              </a:rPr>
              <a:t>https://www.hangzhou2022.cn/sssg/ssxm/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" name="投影片編號版面配置區 4">
            <a:extLst>
              <a:ext uri="{FF2B5EF4-FFF2-40B4-BE49-F238E27FC236}">
                <a16:creationId xmlns:a16="http://schemas.microsoft.com/office/drawing/2014/main" id="{854ED035-8410-C6A3-704B-D12E5CF4476D}"/>
              </a:ext>
            </a:extLst>
          </p:cNvPr>
          <p:cNvSpPr txBox="1">
            <a:spLocks/>
          </p:cNvSpPr>
          <p:nvPr/>
        </p:nvSpPr>
        <p:spPr>
          <a:xfrm>
            <a:off x="11410063" y="6397625"/>
            <a:ext cx="683339" cy="365125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E0902C-D116-463A-81A6-BD1C515DC5E1}" type="slidenum">
              <a:rPr lang="zh-HK" altLang="en-US" sz="140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pPr/>
              <a:t>12</a:t>
            </a:fld>
            <a:endParaRPr lang="zh-HK" altLang="en-US" sz="1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92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3584094" y="1614685"/>
            <a:ext cx="8104699" cy="335130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en-US" sz="3600" dirty="0">
                <a:cs typeface="Times New Roman" panose="02020603050405020304" pitchFamily="18" charset="0"/>
              </a:rPr>
              <a:t>杭州</a:t>
            </a:r>
            <a:r>
              <a:rPr lang="en-US" altLang="zh-TW" sz="3600" dirty="0">
                <a:cs typeface="Times New Roman" panose="02020603050405020304" pitchFamily="18" charset="0"/>
              </a:rPr>
              <a:t>2022</a:t>
            </a:r>
            <a:r>
              <a:rPr lang="zh-TW" altLang="en-US" sz="3600" dirty="0">
                <a:cs typeface="Times New Roman" panose="02020603050405020304" pitchFamily="18" charset="0"/>
              </a:rPr>
              <a:t>年第</a:t>
            </a:r>
            <a:r>
              <a:rPr lang="en-US" altLang="zh-TW" sz="3600" dirty="0">
                <a:cs typeface="Times New Roman" panose="02020603050405020304" pitchFamily="18" charset="0"/>
              </a:rPr>
              <a:t>19</a:t>
            </a:r>
            <a:r>
              <a:rPr lang="zh-TW" altLang="en-US" sz="3600" dirty="0">
                <a:cs typeface="Times New Roman" panose="02020603050405020304" pitchFamily="18" charset="0"/>
              </a:rPr>
              <a:t>届亚运会</a:t>
            </a:r>
            <a:br>
              <a:rPr lang="en-US" altLang="zh-TW" sz="3600" dirty="0">
                <a:cs typeface="Times New Roman" panose="02020603050405020304" pitchFamily="18" charset="0"/>
              </a:rPr>
            </a:br>
            <a:r>
              <a:rPr lang="zh-TW" altLang="en-US" sz="3600" dirty="0">
                <a:cs typeface="Times New Roman" panose="02020603050405020304" pitchFamily="18" charset="0"/>
              </a:rPr>
              <a:t>将于</a:t>
            </a:r>
            <a:r>
              <a:rPr lang="en-US" altLang="zh-TW" sz="3600" dirty="0">
                <a:cs typeface="Times New Roman" panose="02020603050405020304" pitchFamily="18" charset="0"/>
              </a:rPr>
              <a:t>2023</a:t>
            </a:r>
            <a:r>
              <a:rPr lang="zh-TW" altLang="en-US" sz="3600" dirty="0">
                <a:cs typeface="Times New Roman" panose="02020603050405020304" pitchFamily="18" charset="0"/>
              </a:rPr>
              <a:t>年</a:t>
            </a:r>
            <a:r>
              <a:rPr lang="en-US" altLang="zh-TW" sz="3600" dirty="0">
                <a:cs typeface="Times New Roman" panose="02020603050405020304" pitchFamily="18" charset="0"/>
              </a:rPr>
              <a:t>9</a:t>
            </a:r>
            <a:r>
              <a:rPr lang="zh-TW" altLang="en-US" sz="3600" dirty="0">
                <a:cs typeface="Times New Roman" panose="02020603050405020304" pitchFamily="18" charset="0"/>
              </a:rPr>
              <a:t>月</a:t>
            </a:r>
            <a:r>
              <a:rPr lang="en-US" altLang="zh-TW" sz="3600" dirty="0">
                <a:cs typeface="Times New Roman" panose="02020603050405020304" pitchFamily="18" charset="0"/>
              </a:rPr>
              <a:t>23</a:t>
            </a:r>
            <a:r>
              <a:rPr lang="zh-TW" altLang="en-US" sz="3600" dirty="0">
                <a:cs typeface="Times New Roman" panose="02020603050405020304" pitchFamily="18" charset="0"/>
              </a:rPr>
              <a:t>日至</a:t>
            </a:r>
            <a:r>
              <a:rPr lang="en-US" altLang="zh-TW" sz="3600" dirty="0">
                <a:cs typeface="Times New Roman" panose="02020603050405020304" pitchFamily="18" charset="0"/>
              </a:rPr>
              <a:t>10</a:t>
            </a:r>
            <a:r>
              <a:rPr lang="zh-TW" altLang="en-US" sz="3600" dirty="0">
                <a:cs typeface="Times New Roman" panose="02020603050405020304" pitchFamily="18" charset="0"/>
              </a:rPr>
              <a:t>月</a:t>
            </a:r>
            <a:r>
              <a:rPr lang="en-US" altLang="zh-TW" sz="3600" dirty="0">
                <a:cs typeface="Times New Roman" panose="02020603050405020304" pitchFamily="18" charset="0"/>
              </a:rPr>
              <a:t>8</a:t>
            </a:r>
            <a:r>
              <a:rPr lang="zh-TW" altLang="en-US" sz="3600" dirty="0">
                <a:cs typeface="Times New Roman" panose="02020603050405020304" pitchFamily="18" charset="0"/>
              </a:rPr>
              <a:t>日举行。</a:t>
            </a:r>
            <a:br>
              <a:rPr lang="en-US" altLang="zh-TW" sz="3600" dirty="0">
                <a:cs typeface="Times New Roman" panose="02020603050405020304" pitchFamily="18" charset="0"/>
              </a:rPr>
            </a:br>
            <a:r>
              <a:rPr lang="zh-TW" altLang="en-US" sz="3600" dirty="0">
                <a:cs typeface="Times New Roman" panose="02020603050405020304" pitchFamily="18" charset="0"/>
              </a:rPr>
              <a:t>以下是一个小知识问答游戏，设</a:t>
            </a:r>
            <a:r>
              <a:rPr lang="en-US" altLang="zh-TW" sz="3600" dirty="0">
                <a:cs typeface="Times New Roman" panose="02020603050405020304" pitchFamily="18" charset="0"/>
              </a:rPr>
              <a:t>8</a:t>
            </a:r>
            <a:r>
              <a:rPr lang="zh-TW" altLang="en-US" sz="3600" dirty="0">
                <a:cs typeface="Times New Roman" panose="02020603050405020304" pitchFamily="18" charset="0"/>
              </a:rPr>
              <a:t>条问题，</a:t>
            </a:r>
            <a:br>
              <a:rPr lang="en-US" altLang="zh-TW" sz="3600" dirty="0">
                <a:cs typeface="Times New Roman" panose="02020603050405020304" pitchFamily="18" charset="0"/>
              </a:rPr>
            </a:br>
            <a:r>
              <a:rPr lang="zh-TW" altLang="en-US" sz="3600" dirty="0">
                <a:cs typeface="Times New Roman" panose="02020603050405020304" pitchFamily="18" charset="0"/>
              </a:rPr>
              <a:t>考考你对亚运会的认识。</a:t>
            </a:r>
            <a:endParaRPr lang="en-US" dirty="0"/>
          </a:p>
        </p:txBody>
      </p:sp>
      <p:sp>
        <p:nvSpPr>
          <p:cNvPr id="3" name="投影片編號版面配置區 4">
            <a:extLst>
              <a:ext uri="{FF2B5EF4-FFF2-40B4-BE49-F238E27FC236}">
                <a16:creationId xmlns:a16="http://schemas.microsoft.com/office/drawing/2014/main" id="{854ED035-8410-C6A3-704B-D12E5CF4476D}"/>
              </a:ext>
            </a:extLst>
          </p:cNvPr>
          <p:cNvSpPr txBox="1">
            <a:spLocks/>
          </p:cNvSpPr>
          <p:nvPr/>
        </p:nvSpPr>
        <p:spPr>
          <a:xfrm>
            <a:off x="11410063" y="6397625"/>
            <a:ext cx="683339" cy="365125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E0902C-D116-463A-81A6-BD1C515DC5E1}" type="slidenum">
              <a:rPr lang="zh-HK" altLang="en-US" sz="140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pPr/>
              <a:t>2</a:t>
            </a:fld>
            <a:endParaRPr lang="zh-HK" altLang="en-US" sz="1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13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633891" y="795272"/>
            <a:ext cx="9811335" cy="65371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zh-TW" altLang="en-US" sz="3200" b="1" dirty="0"/>
              <a:t>问题一</a:t>
            </a:r>
            <a:r>
              <a:rPr lang="en-US" altLang="zh-TW" sz="3200" b="1" dirty="0"/>
              <a:t>﹕</a:t>
            </a:r>
            <a:r>
              <a:rPr lang="zh-TW" altLang="en-US" sz="3200" b="1" dirty="0"/>
              <a:t>亚运会男子足球比赛有没有年龄限制？</a:t>
            </a:r>
            <a:endParaRPr lang="en-US" sz="3200" dirty="0"/>
          </a:p>
        </p:txBody>
      </p:sp>
      <p:sp>
        <p:nvSpPr>
          <p:cNvPr id="2" name="文字方塊 1"/>
          <p:cNvSpPr txBox="1"/>
          <p:nvPr/>
        </p:nvSpPr>
        <p:spPr>
          <a:xfrm>
            <a:off x="1318133" y="1961876"/>
            <a:ext cx="8442849" cy="12926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杭州亚运会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2022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男子足球比赛由</a:t>
            </a:r>
            <a:r>
              <a:rPr 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1999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日当天或之后出生的球员组成的国家奥林匹克代表队参赛，其中包括</a:t>
            </a:r>
            <a:r>
              <a:rPr 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名超龄球员，女子参赛运动员则不受年龄限制。</a:t>
            </a:r>
            <a:endParaRPr lang="en-US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6136" t="3780" r="-669" b="3016"/>
          <a:stretch/>
        </p:blipFill>
        <p:spPr>
          <a:xfrm>
            <a:off x="10093467" y="1014389"/>
            <a:ext cx="1822488" cy="1894974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3491580" y="3814229"/>
            <a:ext cx="5526914" cy="17783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足球是少数从</a:t>
            </a:r>
            <a:r>
              <a:rPr lang="en-US" altLang="zh-HK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1951</a:t>
            </a:r>
            <a:r>
              <a:rPr lang="zh-TW" altLang="en-US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年首届亚洲运动会以来每届都必定出现的项目之一。在北京</a:t>
            </a:r>
            <a:r>
              <a:rPr lang="en-US" altLang="zh-HK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1990</a:t>
            </a:r>
            <a:r>
              <a:rPr lang="zh-TW" altLang="en-US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年第</a:t>
            </a:r>
            <a:r>
              <a:rPr lang="en-US" altLang="zh-HK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届亚运会上，女子足球成为正式比赛项目。</a:t>
            </a:r>
            <a:endParaRPr lang="zh-HK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854ED035-8410-C6A3-704B-D12E5CF4476D}"/>
              </a:ext>
            </a:extLst>
          </p:cNvPr>
          <p:cNvSpPr txBox="1">
            <a:spLocks/>
          </p:cNvSpPr>
          <p:nvPr/>
        </p:nvSpPr>
        <p:spPr>
          <a:xfrm>
            <a:off x="11410063" y="6397625"/>
            <a:ext cx="683339" cy="365125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E0902C-D116-463A-81A6-BD1C515DC5E1}" type="slidenum">
              <a:rPr lang="zh-HK" altLang="en-US" sz="140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pPr/>
              <a:t>3</a:t>
            </a:fld>
            <a:endParaRPr lang="zh-HK" altLang="en-US" sz="1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822217" y="1012129"/>
            <a:ext cx="9471741" cy="65371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zh-TW" altLang="en-US" sz="3200" b="1" dirty="0"/>
              <a:t>问题二</a:t>
            </a:r>
            <a:r>
              <a:rPr lang="en-US" altLang="zh-TW" sz="3200" b="1" dirty="0"/>
              <a:t>﹕</a:t>
            </a:r>
            <a:r>
              <a:rPr lang="zh-TW" altLang="en-US" sz="3200" b="1" dirty="0"/>
              <a:t>三人篮球在哪一届亚运会上首次亮相？</a:t>
            </a:r>
            <a:endParaRPr lang="en-US" sz="3200" b="1" dirty="0"/>
          </a:p>
        </p:txBody>
      </p:sp>
      <p:sp>
        <p:nvSpPr>
          <p:cNvPr id="3" name="十六角星形 2"/>
          <p:cNvSpPr/>
          <p:nvPr/>
        </p:nvSpPr>
        <p:spPr>
          <a:xfrm>
            <a:off x="1462028" y="3053971"/>
            <a:ext cx="9182969" cy="3186424"/>
          </a:xfrm>
          <a:prstGeom prst="star16">
            <a:avLst>
              <a:gd name="adj" fmla="val 4318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三人篮球起源于街头篮球。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1992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年首届世界三人篮球赛在德国法兰克福举行。三人篮球先在雅加达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年第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届亚运会正式成为比赛项目，继而在东京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年第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届奥运会上亦成为正式比赛项目。</a:t>
            </a:r>
            <a:endParaRPr 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4334" r="-517"/>
          <a:stretch/>
        </p:blipFill>
        <p:spPr>
          <a:xfrm>
            <a:off x="10371596" y="0"/>
            <a:ext cx="1820404" cy="2173574"/>
          </a:xfrm>
          <a:prstGeom prst="flowChartInputOutpu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2052889" y="1840768"/>
            <a:ext cx="5245058" cy="9306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雅加达</a:t>
            </a:r>
            <a:r>
              <a:rPr lang="en-US" altLang="zh-HK" sz="2800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年第</a:t>
            </a:r>
            <a:r>
              <a:rPr lang="en-US" altLang="zh-HK" sz="2800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届亚运会</a:t>
            </a:r>
            <a:endParaRPr lang="en-US" altLang="zh-HK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投影片編號版面配置區 4">
            <a:extLst>
              <a:ext uri="{FF2B5EF4-FFF2-40B4-BE49-F238E27FC236}">
                <a16:creationId xmlns:a16="http://schemas.microsoft.com/office/drawing/2014/main" id="{854ED035-8410-C6A3-704B-D12E5CF4476D}"/>
              </a:ext>
            </a:extLst>
          </p:cNvPr>
          <p:cNvSpPr txBox="1">
            <a:spLocks/>
          </p:cNvSpPr>
          <p:nvPr/>
        </p:nvSpPr>
        <p:spPr>
          <a:xfrm>
            <a:off x="11410063" y="6397625"/>
            <a:ext cx="683339" cy="365125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E0902C-D116-463A-81A6-BD1C515DC5E1}" type="slidenum">
              <a:rPr lang="zh-HK" altLang="en-US" sz="140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pPr/>
              <a:t>4</a:t>
            </a:fld>
            <a:endParaRPr lang="zh-HK" altLang="en-US" sz="1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72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065212" y="594322"/>
            <a:ext cx="10058402" cy="1183092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zh-TW" altLang="en-US" sz="3200" b="1" dirty="0"/>
              <a:t>问题三</a:t>
            </a:r>
            <a:r>
              <a:rPr lang="en-US" altLang="zh-TW" sz="3200" b="1" dirty="0"/>
              <a:t>﹕</a:t>
            </a:r>
            <a:r>
              <a:rPr lang="zh-TW" altLang="en-US" sz="3200" b="1" dirty="0"/>
              <a:t>哪种亚运会运动项目，形式上类似中国民间「老鹰捉小鸡」的游戏？</a:t>
            </a:r>
            <a:endParaRPr lang="en-US" sz="3200" b="1" dirty="0"/>
          </a:p>
        </p:txBody>
      </p:sp>
      <p:sp>
        <p:nvSpPr>
          <p:cNvPr id="3" name="雙波浪 2"/>
          <p:cNvSpPr/>
          <p:nvPr/>
        </p:nvSpPr>
        <p:spPr>
          <a:xfrm>
            <a:off x="1561382" y="3244137"/>
            <a:ext cx="8919712" cy="2962357"/>
          </a:xfrm>
          <a:prstGeom prst="doubleWave">
            <a:avLst>
              <a:gd name="adj1" fmla="val 3973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卡巴迪是一项源自亚洲的传统运动，据说已有超过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4000</a:t>
            </a:r>
            <a:r>
              <a:rPr lang="zh-TW" altLang="en-US" sz="2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的历史，是西亚、南亚等地区的其中一项热门运动。该运动类似中国民间的「老鹰捉小鸡」游戏，是一项对抗性非常高的集体运动，对运动员的肺活量、柔韧性、反应速度及身体敏捷性的要求亦相当高。卡巴迪在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1936</a:t>
            </a:r>
            <a:r>
              <a:rPr lang="zh-TW" altLang="en-US" sz="2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年的柏林奥运会上曾作为表演项目；在北京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1990</a:t>
            </a:r>
            <a:r>
              <a:rPr lang="zh-TW" altLang="en-US" sz="2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年亚运会和广州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2010</a:t>
            </a:r>
            <a:r>
              <a:rPr lang="zh-TW" altLang="en-US" sz="2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年亚运会上，男子卡巴迪和女子卡巴迪先后成为正式比赛项目。</a:t>
            </a:r>
            <a:endParaRPr lang="en-US" sz="22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4416527" y="2045438"/>
            <a:ext cx="2611120" cy="9306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卡巴迪</a:t>
            </a:r>
            <a:endParaRPr lang="en-US" sz="4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54ED035-8410-C6A3-704B-D12E5CF4476D}"/>
              </a:ext>
            </a:extLst>
          </p:cNvPr>
          <p:cNvSpPr txBox="1">
            <a:spLocks/>
          </p:cNvSpPr>
          <p:nvPr/>
        </p:nvSpPr>
        <p:spPr>
          <a:xfrm>
            <a:off x="11410063" y="6397625"/>
            <a:ext cx="683339" cy="365125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E0902C-D116-463A-81A6-BD1C515DC5E1}" type="slidenum">
              <a:rPr lang="zh-HK" altLang="en-US" sz="140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pPr/>
              <a:t>5</a:t>
            </a:fld>
            <a:endParaRPr lang="zh-HK" altLang="en-US" sz="1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75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582133" y="922125"/>
            <a:ext cx="10599566" cy="1183092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zh-TW" altLang="en-US" sz="3200" b="1" dirty="0"/>
              <a:t>问题四</a:t>
            </a:r>
            <a:r>
              <a:rPr lang="en-US" altLang="zh-TW" sz="3200" b="1" dirty="0"/>
              <a:t>﹕</a:t>
            </a:r>
            <a:r>
              <a:rPr lang="zh-TW" altLang="en-US" sz="3200" b="1" dirty="0"/>
              <a:t>杭州亚运会</a:t>
            </a:r>
            <a:r>
              <a:rPr lang="en-US" altLang="zh-TW" sz="3200" b="1" dirty="0"/>
              <a:t>2022</a:t>
            </a:r>
            <a:r>
              <a:rPr lang="zh-TW" altLang="en-US" sz="3200" b="1" dirty="0"/>
              <a:t>的龙舟比赛设有哪些比赛项目？</a:t>
            </a:r>
            <a:endParaRPr lang="en-US" sz="3200" b="1" dirty="0"/>
          </a:p>
        </p:txBody>
      </p:sp>
      <p:sp>
        <p:nvSpPr>
          <p:cNvPr id="3" name="雙波浪 2"/>
          <p:cNvSpPr/>
          <p:nvPr/>
        </p:nvSpPr>
        <p:spPr>
          <a:xfrm>
            <a:off x="1065212" y="3675095"/>
            <a:ext cx="10599566" cy="2651564"/>
          </a:xfrm>
          <a:prstGeom prst="doubleWave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龙舟比赛在广州</a:t>
            </a:r>
            <a:r>
              <a:rPr 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年第</a:t>
            </a:r>
            <a:r>
              <a:rPr 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届亚运会上首次成为正式比赛项目。龙舟比赛场地为静水水域，赛道长</a:t>
            </a:r>
            <a:r>
              <a:rPr 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米，宽</a:t>
            </a:r>
            <a:r>
              <a:rPr 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米，起点有</a:t>
            </a:r>
            <a:r>
              <a:rPr 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米的准备区域，终点后为约</a:t>
            </a:r>
            <a:r>
              <a:rPr 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米的缓冲区。比赛场地共设</a:t>
            </a:r>
            <a:r>
              <a:rPr 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条赛道，每条赛道宽度为</a:t>
            </a:r>
            <a:r>
              <a:rPr 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13.5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米，水深不低于</a:t>
            </a:r>
            <a:r>
              <a:rPr 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米，赛道中会设定浮球。</a:t>
            </a:r>
            <a:endParaRPr 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为保持中国民俗传统，龙舟必须配备龙头、龙尾、鼓、舵。在亚运会的龙舟比赛中，每支队伍会由</a:t>
            </a:r>
            <a:r>
              <a:rPr 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名鼓手、</a:t>
            </a:r>
            <a:r>
              <a:rPr 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名舵手、</a:t>
            </a:r>
            <a:r>
              <a:rPr 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名桨手和</a:t>
            </a:r>
            <a:r>
              <a:rPr 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名替补队员组成。参赛队伍会同时起航，以龙头最前端到达终点先后顺序决定名次。</a:t>
            </a:r>
            <a:endParaRPr 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1448444" y="1967991"/>
            <a:ext cx="8592704" cy="10648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男、女</a:t>
            </a:r>
            <a:r>
              <a:rPr lang="en-US" altLang="zh-TW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人龙舟</a:t>
            </a:r>
            <a:r>
              <a:rPr lang="en-US" altLang="zh-TW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米、</a:t>
            </a:r>
            <a:r>
              <a:rPr lang="en-US" altLang="zh-TW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500</a:t>
            </a:r>
            <a:r>
              <a:rPr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米、</a:t>
            </a:r>
            <a:r>
              <a:rPr lang="en-US" altLang="zh-TW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1000</a:t>
            </a:r>
            <a:r>
              <a:rPr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米</a:t>
            </a:r>
            <a:endParaRPr lang="en-US" altLang="zh-TW" sz="32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</a:t>
            </a:r>
            <a:r>
              <a:rPr lang="en-US" altLang="zh-TW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个项目</a:t>
            </a:r>
            <a:endParaRPr lang="en-US" sz="48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54ED035-8410-C6A3-704B-D12E5CF4476D}"/>
              </a:ext>
            </a:extLst>
          </p:cNvPr>
          <p:cNvSpPr txBox="1">
            <a:spLocks/>
          </p:cNvSpPr>
          <p:nvPr/>
        </p:nvSpPr>
        <p:spPr>
          <a:xfrm>
            <a:off x="11410063" y="6397625"/>
            <a:ext cx="683339" cy="365125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E0902C-D116-463A-81A6-BD1C515DC5E1}" type="slidenum">
              <a:rPr lang="zh-HK" altLang="en-US" sz="140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pPr/>
              <a:t>6</a:t>
            </a:fld>
            <a:endParaRPr lang="zh-HK" altLang="en-US" sz="1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43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261495" y="906716"/>
            <a:ext cx="10599566" cy="1183092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zh-TW" altLang="en-US" sz="3200" b="1" dirty="0"/>
              <a:t>问题五</a:t>
            </a:r>
            <a:r>
              <a:rPr lang="en-US" altLang="zh-TW" sz="3200" b="1" dirty="0"/>
              <a:t>﹕</a:t>
            </a:r>
            <a:r>
              <a:rPr lang="zh-TW" altLang="en-US" sz="3200" b="1" dirty="0"/>
              <a:t>哪一个比赛</a:t>
            </a:r>
            <a:r>
              <a:rPr lang="zh-HK" altLang="en-US" sz="3200" b="1" dirty="0"/>
              <a:t>项</a:t>
            </a:r>
            <a:r>
              <a:rPr lang="zh-TW" altLang="en-US" sz="3200" b="1" dirty="0"/>
              <a:t>目会产生最多金牌数目？</a:t>
            </a:r>
            <a:endParaRPr lang="en-US" sz="3200" b="1" dirty="0"/>
          </a:p>
        </p:txBody>
      </p:sp>
      <p:sp>
        <p:nvSpPr>
          <p:cNvPr id="3" name="綵帶 (向上) 2"/>
          <p:cNvSpPr/>
          <p:nvPr/>
        </p:nvSpPr>
        <p:spPr>
          <a:xfrm>
            <a:off x="1261495" y="4097546"/>
            <a:ext cx="9467642" cy="1918561"/>
          </a:xfrm>
          <a:prstGeom prst="ribbon2">
            <a:avLst>
              <a:gd name="adj1" fmla="val 16667"/>
              <a:gd name="adj2" fmla="val 59766"/>
            </a:avLst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0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游泳和射击分列</a:t>
            </a:r>
            <a:r>
              <a:rPr lang="en-US" altLang="zh-TW" sz="30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0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0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0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位，会产生</a:t>
            </a:r>
            <a:r>
              <a:rPr lang="en-US" altLang="zh-HK" sz="30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41</a:t>
            </a:r>
            <a:r>
              <a:rPr lang="zh-TW" altLang="en-US" sz="30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面和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33</a:t>
            </a:r>
            <a:r>
              <a:rPr lang="zh-TW" altLang="en-US" sz="30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面金牌</a:t>
            </a:r>
            <a:endParaRPr lang="en-US" sz="3000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3284678" y="2146489"/>
            <a:ext cx="5421276" cy="1064873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田径</a:t>
            </a:r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会产生</a:t>
            </a:r>
            <a:r>
              <a:rPr 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48</a:t>
            </a:r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面金牌</a:t>
            </a:r>
            <a:endParaRPr lang="en-US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8845" t="5342" r="1362" b="-426"/>
          <a:stretch/>
        </p:blipFill>
        <p:spPr>
          <a:xfrm>
            <a:off x="120554" y="1813763"/>
            <a:ext cx="1889315" cy="2128603"/>
          </a:xfrm>
          <a:prstGeom prst="rect">
            <a:avLst/>
          </a:prstGeom>
        </p:spPr>
      </p:pic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854ED035-8410-C6A3-704B-D12E5CF4476D}"/>
              </a:ext>
            </a:extLst>
          </p:cNvPr>
          <p:cNvSpPr txBox="1">
            <a:spLocks/>
          </p:cNvSpPr>
          <p:nvPr/>
        </p:nvSpPr>
        <p:spPr>
          <a:xfrm>
            <a:off x="11410063" y="6397625"/>
            <a:ext cx="683339" cy="365125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E0902C-D116-463A-81A6-BD1C515DC5E1}" type="slidenum">
              <a:rPr lang="zh-HK" altLang="en-US" sz="140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pPr/>
              <a:t>7</a:t>
            </a:fld>
            <a:endParaRPr lang="zh-HK" altLang="en-US" sz="1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7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794630" y="870367"/>
            <a:ext cx="10940170" cy="1183092"/>
          </a:xfrm>
        </p:spPr>
        <p:txBody>
          <a:bodyPr rtlCol="0">
            <a:noAutofit/>
          </a:bodyPr>
          <a:lstStyle/>
          <a:p>
            <a:pPr marL="0" indent="0">
              <a:lnSpc>
                <a:spcPts val="3500"/>
              </a:lnSpc>
              <a:spcBef>
                <a:spcPts val="1200"/>
              </a:spcBef>
              <a:buNone/>
            </a:pPr>
            <a:r>
              <a:rPr lang="zh-TW" altLang="en-US" sz="3200" b="1" dirty="0"/>
              <a:t>问题六</a:t>
            </a:r>
            <a:r>
              <a:rPr lang="en-US" altLang="zh-TW" sz="3200" b="1" dirty="0"/>
              <a:t>﹕	</a:t>
            </a:r>
            <a:r>
              <a:rPr lang="zh-TW" altLang="en-US" sz="3200" b="1" dirty="0"/>
              <a:t>哪一个香港机构会为杭州亚运会</a:t>
            </a:r>
            <a:r>
              <a:rPr lang="en-US" altLang="zh-TW" sz="3200" b="1" dirty="0"/>
              <a:t>2022</a:t>
            </a:r>
            <a:r>
              <a:rPr lang="zh-TW" altLang="en-US" sz="3200" b="1" dirty="0"/>
              <a:t>的马术项目</a:t>
            </a:r>
            <a:endParaRPr lang="en-US" altLang="zh-TW" sz="3200" b="1" dirty="0"/>
          </a:p>
          <a:p>
            <a:pPr marL="0" indent="0">
              <a:lnSpc>
                <a:spcPts val="3500"/>
              </a:lnSpc>
              <a:spcBef>
                <a:spcPts val="1200"/>
              </a:spcBef>
              <a:buNone/>
            </a:pPr>
            <a:r>
              <a:rPr lang="en-US" altLang="zh-TW" sz="3200" b="1" dirty="0"/>
              <a:t>		</a:t>
            </a:r>
            <a:r>
              <a:rPr lang="zh-TW" altLang="en-US" sz="3200" b="1" dirty="0"/>
              <a:t>提供技术支持</a:t>
            </a:r>
            <a:r>
              <a:rPr lang="en-US" altLang="zh-TW" sz="3200" b="1" dirty="0"/>
              <a:t>?</a:t>
            </a:r>
            <a:endParaRPr lang="en-US" sz="3200" b="1" dirty="0"/>
          </a:p>
        </p:txBody>
      </p:sp>
      <p:sp>
        <p:nvSpPr>
          <p:cNvPr id="3" name="流程圖: 打孔紙帶 2"/>
          <p:cNvSpPr/>
          <p:nvPr/>
        </p:nvSpPr>
        <p:spPr>
          <a:xfrm>
            <a:off x="794630" y="3532765"/>
            <a:ext cx="10307379" cy="2299075"/>
          </a:xfrm>
          <a:prstGeom prst="flowChartPunchedTape">
            <a:avLst/>
          </a:prstGeom>
          <a:solidFill>
            <a:srgbClr val="F2FEBE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香港赛马会长久以来为内地的马匹运动发展作出贡献，包括支持北京</a:t>
            </a:r>
            <a:r>
              <a:rPr 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2008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年奥运会和广州</a:t>
            </a:r>
            <a:r>
              <a:rPr 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2010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年亚运会马术项目的筹办工作。</a:t>
            </a:r>
            <a:endParaRPr 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2751828" y="2493034"/>
            <a:ext cx="3122762" cy="91400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香港赛马会</a:t>
            </a:r>
            <a:endParaRPr lang="en-US" altLang="zh-HK" sz="4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854ED035-8410-C6A3-704B-D12E5CF4476D}"/>
              </a:ext>
            </a:extLst>
          </p:cNvPr>
          <p:cNvSpPr txBox="1">
            <a:spLocks/>
          </p:cNvSpPr>
          <p:nvPr/>
        </p:nvSpPr>
        <p:spPr>
          <a:xfrm>
            <a:off x="11410063" y="6397625"/>
            <a:ext cx="683339" cy="365125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E0902C-D116-463A-81A6-BD1C515DC5E1}" type="slidenum">
              <a:rPr lang="zh-HK" altLang="en-US" sz="140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pPr/>
              <a:t>8</a:t>
            </a:fld>
            <a:endParaRPr lang="zh-HK" altLang="en-US" sz="1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35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537968" y="1127183"/>
            <a:ext cx="11112890" cy="989562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zh-TW" altLang="en-US" sz="3200" b="1" dirty="0"/>
              <a:t>问题七</a:t>
            </a:r>
            <a:r>
              <a:rPr lang="en-US" altLang="zh-TW" sz="3200" b="1" dirty="0"/>
              <a:t>﹕</a:t>
            </a:r>
            <a:r>
              <a:rPr lang="zh-TW" altLang="en-US" sz="3200" b="1" dirty="0"/>
              <a:t>哪一个比赛项目又名「脚踢的排球」</a:t>
            </a:r>
            <a:r>
              <a:rPr lang="en-US" altLang="zh-TW" sz="3200" b="1" dirty="0"/>
              <a:t>?</a:t>
            </a:r>
            <a:endParaRPr lang="en-US" sz="3200" b="1" dirty="0"/>
          </a:p>
        </p:txBody>
      </p:sp>
      <p:sp>
        <p:nvSpPr>
          <p:cNvPr id="3" name="流程圖: 打孔紙帶 2"/>
          <p:cNvSpPr/>
          <p:nvPr/>
        </p:nvSpPr>
        <p:spPr>
          <a:xfrm>
            <a:off x="806061" y="3400685"/>
            <a:ext cx="10671451" cy="2522595"/>
          </a:xfrm>
          <a:prstGeom prst="flowChartPunchedTape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藤球是新加坡、马来西亚、印度尼西亚等国家的传统体育项目，是一项运用脚腕、膝关节等部位同时夹、顶球，不让球落地的运动，类似</a:t>
            </a:r>
            <a:r>
              <a:rPr lang="zh-HK" altLang="en-US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lang="zh-TW" altLang="en-US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国民间的踢花毽子。藤球跟排球比赛相似，所不同的是会以脚代手，所以又名为「脚踢的排球」。藤球在新德里</a:t>
            </a:r>
            <a:r>
              <a:rPr lang="en-US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1982</a:t>
            </a:r>
            <a:r>
              <a:rPr lang="zh-TW" altLang="en-US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年第</a:t>
            </a:r>
            <a:r>
              <a:rPr lang="en-US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届亚运会中列为表演项目，及后在北京</a:t>
            </a:r>
            <a:r>
              <a:rPr lang="en-US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1990</a:t>
            </a:r>
            <a:r>
              <a:rPr lang="zh-TW" altLang="en-US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年第</a:t>
            </a:r>
            <a:r>
              <a:rPr lang="en-US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届亚运会上成为正式比赛项目。</a:t>
            </a:r>
            <a:endParaRPr lang="en-US" sz="20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3329796" y="2409090"/>
            <a:ext cx="2047590" cy="91400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ln/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藤球</a:t>
            </a:r>
            <a:endParaRPr lang="en-US" altLang="zh-HK" sz="4000" b="1" dirty="0">
              <a:ln/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854ED035-8410-C6A3-704B-D12E5CF4476D}"/>
              </a:ext>
            </a:extLst>
          </p:cNvPr>
          <p:cNvSpPr txBox="1">
            <a:spLocks/>
          </p:cNvSpPr>
          <p:nvPr/>
        </p:nvSpPr>
        <p:spPr>
          <a:xfrm>
            <a:off x="11410063" y="6397625"/>
            <a:ext cx="683339" cy="365125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E0902C-D116-463A-81A6-BD1C515DC5E1}" type="slidenum">
              <a:rPr lang="zh-HK" altLang="en-US" sz="140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pPr/>
              <a:t>9</a:t>
            </a:fld>
            <a:endParaRPr lang="zh-HK" altLang="en-US" sz="1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66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F829C2D0BC7F544BE1FEDE0EECD7245" ma:contentTypeVersion="14" ma:contentTypeDescription="建立新的文件。" ma:contentTypeScope="" ma:versionID="24c47733451e3d7dab448ed08d5e5ffe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63e4020d525a2e452d677aa79d8a42ca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45fe5af-a898-45b4-b794-d22737ba3902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Props1.xml><?xml version="1.0" encoding="utf-8"?>
<ds:datastoreItem xmlns:ds="http://schemas.openxmlformats.org/officeDocument/2006/customXml" ds:itemID="{367F7984-F1B9-40BB-B54D-097491BCD883}"/>
</file>

<file path=customXml/itemProps2.xml><?xml version="1.0" encoding="utf-8"?>
<ds:datastoreItem xmlns:ds="http://schemas.openxmlformats.org/officeDocument/2006/customXml" ds:itemID="{5015DDDC-7C92-4889-B0FA-CE42950779F5}"/>
</file>

<file path=customXml/itemProps3.xml><?xml version="1.0" encoding="utf-8"?>
<ds:datastoreItem xmlns:ds="http://schemas.openxmlformats.org/officeDocument/2006/customXml" ds:itemID="{2D6E75B6-AE3C-4C7D-95AA-6554C1BBDE0D}"/>
</file>

<file path=docProps/app.xml><?xml version="1.0" encoding="utf-8"?>
<Properties xmlns="http://schemas.openxmlformats.org/officeDocument/2006/extended-properties" xmlns:vt="http://schemas.openxmlformats.org/officeDocument/2006/docPropsVTypes">
  <Template>彩虹簡報</Template>
  <TotalTime>240</TotalTime>
  <Words>1230</Words>
  <Application>Microsoft Office PowerPoint</Application>
  <PresentationFormat>寬螢幕</PresentationFormat>
  <Paragraphs>67</Paragraphs>
  <Slides>12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9" baseType="lpstr">
      <vt:lpstr>Microsoft YaHei</vt:lpstr>
      <vt:lpstr>Salesforce Sans</vt:lpstr>
      <vt:lpstr>微軟正黑體</vt:lpstr>
      <vt:lpstr>Arial</vt:lpstr>
      <vt:lpstr>Arial Rounded MT Bold</vt:lpstr>
      <vt:lpstr>Segoe Print</vt:lpstr>
      <vt:lpstr>大自然插畫 16X9</vt:lpstr>
      <vt:lpstr>杭州2022年第19届亚运会小知识问答游戏</vt:lpstr>
      <vt:lpstr>杭州2022年第19届亚运会 将于2023年9月23日至10月8日举行。 以下是一个小知识问答游戏，设8条问题， 考考你对亚运会的认识。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你答对多少题呢？</vt:lpstr>
      <vt:lpstr>PowerPoint 簡報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杭州亞運會小知識</dc:title>
  <dc:creator>PES</dc:creator>
  <cp:lastModifiedBy>KWAN, Lai-sheung</cp:lastModifiedBy>
  <cp:revision>45</cp:revision>
  <dcterms:created xsi:type="dcterms:W3CDTF">2023-05-10T17:55:49Z</dcterms:created>
  <dcterms:modified xsi:type="dcterms:W3CDTF">2026-01-06T04:31:39Z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