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59" r:id="rId4"/>
    <p:sldId id="258" r:id="rId5"/>
    <p:sldId id="257" r:id="rId6"/>
    <p:sldId id="263" r:id="rId7"/>
    <p:sldId id="264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74A64-1318-4977-8887-7E7467F0334C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644A9-8C15-4586-B01F-D149DA41B69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965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55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3452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518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41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0027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54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1545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6451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1015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06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1620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6390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7817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8284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0818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1027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单击图标以新增图片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2928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2BAC-0656-49B3-AAC7-1DB5775585ED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E0902C-D116-463A-81A6-BD1C515DC5E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1738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438262" y="5371595"/>
            <a:ext cx="35074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教育局</a:t>
            </a:r>
            <a:endParaRPr lang="en-US" altLang="zh-TW" sz="2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  <a:p>
            <a:pPr algn="just"/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课程发展处</a:t>
            </a:r>
            <a:endParaRPr lang="en-US" altLang="zh-TW" sz="2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  <a:p>
            <a:pPr algn="just"/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体育组制作</a:t>
            </a:r>
            <a:endParaRPr lang="en-US" altLang="zh-TW" sz="2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  <a:p>
            <a:pPr algn="just"/>
            <a:r>
              <a:rPr lang="en-US" altLang="zh-TW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2022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年</a:t>
            </a:r>
            <a:endParaRPr lang="zh-HK" altLang="en-US" sz="2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389" y="2867424"/>
            <a:ext cx="3039955" cy="426148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5782" y="2728151"/>
            <a:ext cx="2792018" cy="417188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79" y="228792"/>
            <a:ext cx="2499359" cy="24993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92867" y="1835364"/>
            <a:ext cx="7766936" cy="1646302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步行和跑步的益处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5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799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步行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06184" y="5837212"/>
            <a:ext cx="538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参考数据：</a:t>
            </a:r>
            <a:r>
              <a:rPr lang="en-US" altLang="zh-HK" dirty="0"/>
              <a:t>《</a:t>
            </a:r>
            <a:r>
              <a:rPr lang="zh-TW" altLang="en-US" dirty="0"/>
              <a:t>运动与健康</a:t>
            </a:r>
            <a:r>
              <a:rPr lang="en-US" altLang="zh-TW" dirty="0"/>
              <a:t>-</a:t>
            </a:r>
            <a:r>
              <a:rPr lang="zh-TW" altLang="en-US" dirty="0"/>
              <a:t>急步行</a:t>
            </a:r>
            <a:r>
              <a:rPr lang="en-US" altLang="zh-HK" dirty="0"/>
              <a:t>》</a:t>
            </a:r>
            <a:r>
              <a:rPr lang="zh-TW" altLang="en-US" dirty="0"/>
              <a:t>（</a:t>
            </a:r>
            <a:r>
              <a:rPr lang="zh-HK" altLang="en-US" dirty="0"/>
              <a:t>卫生署</a:t>
            </a:r>
            <a:r>
              <a:rPr lang="zh-TW" altLang="en-US" dirty="0"/>
              <a:t>）</a:t>
            </a:r>
            <a:endParaRPr lang="zh-HK" altLang="en-US" dirty="0"/>
          </a:p>
          <a:p>
            <a:r>
              <a:rPr lang="en-US" altLang="zh-TW" dirty="0">
                <a:solidFill>
                  <a:srgbClr val="002060"/>
                </a:solidFill>
              </a:rPr>
              <a:t>https://www.chp.gov.hk/tc/static/90005.html</a:t>
            </a: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2221"/>
            <a:ext cx="9399354" cy="388077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zh-TW" altLang="en-US" sz="2400" dirty="0"/>
              <a:t>步行是最简单和安全的运动，也是最有效促进健康的运动之一。</a:t>
            </a:r>
            <a:endParaRPr lang="en-US" altLang="zh-TW" sz="2400" dirty="0"/>
          </a:p>
          <a:p>
            <a:pPr>
              <a:spcBef>
                <a:spcPts val="2400"/>
              </a:spcBef>
            </a:pPr>
            <a:r>
              <a:rPr lang="zh-TW" altLang="en-US" sz="2400" dirty="0"/>
              <a:t>步行运动分为漫步行</a:t>
            </a:r>
            <a:r>
              <a:rPr lang="en-US" altLang="zh-TW" sz="2400" dirty="0"/>
              <a:t>(Health walking)</a:t>
            </a:r>
            <a:r>
              <a:rPr lang="zh-TW" altLang="en-US" sz="2400" dirty="0"/>
              <a:t>、健步行</a:t>
            </a:r>
            <a:r>
              <a:rPr lang="en-US" altLang="zh-TW" sz="2400" dirty="0"/>
              <a:t>(Fitness walking)</a:t>
            </a:r>
            <a:r>
              <a:rPr lang="zh-TW" altLang="en-US" sz="2400" dirty="0"/>
              <a:t>、</a:t>
            </a:r>
            <a:r>
              <a:rPr lang="zh-TW" altLang="en-US" sz="2400" b="1" dirty="0">
                <a:solidFill>
                  <a:srgbClr val="0070C0"/>
                </a:solidFill>
              </a:rPr>
              <a:t>急步行</a:t>
            </a:r>
            <a:r>
              <a:rPr lang="en-US" altLang="zh-TW" sz="2400" dirty="0"/>
              <a:t>(Speed walking)</a:t>
            </a:r>
            <a:r>
              <a:rPr lang="zh-TW" altLang="en-US" sz="2400" dirty="0"/>
              <a:t>和竞步行</a:t>
            </a:r>
            <a:r>
              <a:rPr lang="en-US" altLang="zh-TW" sz="2400" dirty="0"/>
              <a:t>(Race walking)</a:t>
            </a:r>
            <a:r>
              <a:rPr lang="zh-TW" altLang="en-US" sz="2400" dirty="0"/>
              <a:t>四大类。</a:t>
            </a:r>
            <a:endParaRPr lang="en-US" altLang="zh-TW" sz="2400" dirty="0"/>
          </a:p>
          <a:p>
            <a:pPr>
              <a:spcBef>
                <a:spcPts val="2400"/>
              </a:spcBef>
            </a:pPr>
            <a:r>
              <a:rPr lang="zh-TW" altLang="en-US" sz="2400" dirty="0"/>
              <a:t>研究证实，经常急步行（在</a:t>
            </a:r>
            <a:r>
              <a:rPr lang="en-US" altLang="zh-TW" sz="2400" dirty="0"/>
              <a:t>15</a:t>
            </a:r>
            <a:r>
              <a:rPr lang="zh-TW" altLang="en-US" sz="2400" dirty="0"/>
              <a:t>至</a:t>
            </a:r>
            <a:r>
              <a:rPr lang="en-US" altLang="zh-TW" sz="2400" dirty="0"/>
              <a:t>20</a:t>
            </a:r>
            <a:r>
              <a:rPr lang="zh-TW" altLang="en-US" sz="2400" dirty="0"/>
              <a:t>分钟内走完</a:t>
            </a:r>
            <a:r>
              <a:rPr lang="en-US" altLang="zh-TW" sz="2400" dirty="0"/>
              <a:t>1,600</a:t>
            </a:r>
            <a:r>
              <a:rPr lang="zh-TW" altLang="en-US" sz="2400" dirty="0"/>
              <a:t>米），发展成终生习惯，对身体健康有长远的益处。</a:t>
            </a:r>
          </a:p>
          <a:p>
            <a:pPr lvl="0">
              <a:spcBef>
                <a:spcPts val="2400"/>
              </a:spcBef>
              <a:buClr>
                <a:srgbClr val="90C226"/>
              </a:buClr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以中等速度步行 </a:t>
            </a:r>
            <a:r>
              <a:rPr lang="en-US" altLang="zh-TW" sz="3600" dirty="0">
                <a:solidFill>
                  <a:srgbClr val="00B050"/>
                </a:solidFill>
              </a:rPr>
              <a:t>30 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分钟，你可以累积 </a:t>
            </a:r>
            <a:r>
              <a:rPr lang="en-US" altLang="zh-TW" sz="3200" dirty="0">
                <a:solidFill>
                  <a:srgbClr val="0070C0"/>
                </a:solidFill>
              </a:rPr>
              <a:t>3000</a:t>
            </a:r>
            <a:r>
              <a:rPr lang="zh-TW" altLang="en-US" sz="3200" dirty="0">
                <a:solidFill>
                  <a:srgbClr val="0070C0"/>
                </a:solidFill>
              </a:rPr>
              <a:t>至</a:t>
            </a:r>
            <a:r>
              <a:rPr lang="en-US" altLang="zh-TW" sz="3200" dirty="0">
                <a:solidFill>
                  <a:srgbClr val="0070C0"/>
                </a:solidFill>
              </a:rPr>
              <a:t>4000</a:t>
            </a:r>
            <a:r>
              <a:rPr lang="zh-TW" altLang="en-US" sz="3200" dirty="0">
                <a:solidFill>
                  <a:srgbClr val="0070C0"/>
                </a:solidFill>
              </a:rPr>
              <a:t>步</a:t>
            </a:r>
            <a:endParaRPr lang="zh-HK" altLang="en-US" sz="3200" dirty="0">
              <a:solidFill>
                <a:srgbClr val="0070C0"/>
              </a:solidFill>
            </a:endParaRPr>
          </a:p>
          <a:p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400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7992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急步行的益处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2221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消耗热量，有助控制体重</a:t>
            </a:r>
            <a:endParaRPr lang="en-US" altLang="zh-TW" sz="2400" dirty="0"/>
          </a:p>
          <a:p>
            <a:r>
              <a:rPr lang="zh-TW" altLang="en-US" sz="2400" dirty="0"/>
              <a:t>减低患上心脏病、高血压及糖尿病的机会</a:t>
            </a:r>
          </a:p>
          <a:p>
            <a:r>
              <a:rPr lang="zh-TW" altLang="en-US" sz="2400" dirty="0"/>
              <a:t>改善心肺功能</a:t>
            </a:r>
          </a:p>
          <a:p>
            <a:r>
              <a:rPr lang="zh-TW" altLang="en-US" sz="2400" dirty="0"/>
              <a:t>降低血液的胆固醇水平</a:t>
            </a:r>
          </a:p>
          <a:p>
            <a:r>
              <a:rPr lang="zh-TW" altLang="en-US" sz="2400" dirty="0"/>
              <a:t>使头脑灵活，增强记忆</a:t>
            </a:r>
          </a:p>
          <a:p>
            <a:r>
              <a:rPr lang="zh-TW" altLang="en-US" sz="2400" dirty="0"/>
              <a:t>预防骨质疏松症</a:t>
            </a:r>
          </a:p>
          <a:p>
            <a:r>
              <a:rPr lang="zh-TW" altLang="en-US" sz="2400" dirty="0"/>
              <a:t>使骨骼、肌肉及关节强健</a:t>
            </a:r>
          </a:p>
        </p:txBody>
      </p:sp>
      <p:sp>
        <p:nvSpPr>
          <p:cNvPr id="4" name="矩形 3"/>
          <p:cNvSpPr/>
          <p:nvPr/>
        </p:nvSpPr>
        <p:spPr>
          <a:xfrm>
            <a:off x="677334" y="5957100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参考数据：</a:t>
            </a:r>
            <a:r>
              <a:rPr lang="en-US" altLang="zh-HK" dirty="0"/>
              <a:t>《</a:t>
            </a:r>
            <a:r>
              <a:rPr lang="zh-TW" altLang="en-US" dirty="0"/>
              <a:t>运动与健康</a:t>
            </a:r>
            <a:r>
              <a:rPr lang="en-US" altLang="zh-TW" dirty="0"/>
              <a:t>-</a:t>
            </a:r>
            <a:r>
              <a:rPr lang="zh-TW" altLang="en-US" dirty="0"/>
              <a:t>急步行</a:t>
            </a:r>
            <a:r>
              <a:rPr lang="en-US" altLang="zh-HK" dirty="0"/>
              <a:t>》</a:t>
            </a:r>
            <a:r>
              <a:rPr lang="zh-TW" altLang="en-US" dirty="0"/>
              <a:t>（</a:t>
            </a:r>
            <a:r>
              <a:rPr lang="zh-HK" altLang="en-US" dirty="0"/>
              <a:t>卫生署</a:t>
            </a:r>
            <a:r>
              <a:rPr lang="zh-TW" altLang="en-US" dirty="0"/>
              <a:t>）</a:t>
            </a:r>
            <a:endParaRPr lang="zh-HK" altLang="en-US" dirty="0"/>
          </a:p>
          <a:p>
            <a:r>
              <a:rPr lang="en-US" altLang="zh-TW" dirty="0">
                <a:solidFill>
                  <a:srgbClr val="002060"/>
                </a:solidFill>
              </a:rPr>
              <a:t>https://www.chp.gov.hk/tc/static/90005.html</a:t>
            </a:r>
            <a:endParaRPr lang="zh-HK" altLang="en-US" dirty="0">
              <a:solidFill>
                <a:srgbClr val="00206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041" y="1778907"/>
            <a:ext cx="6018693" cy="468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8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跑步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2221"/>
            <a:ext cx="9216474" cy="449624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跑步是有氧运动，可锻炼心肺功能和增强耐力。</a:t>
            </a:r>
            <a:endParaRPr lang="en-US" altLang="zh-TW" sz="2400" dirty="0"/>
          </a:p>
          <a:p>
            <a:r>
              <a:rPr lang="zh-TW" altLang="en-US" sz="2400" dirty="0"/>
              <a:t>初学者可按个人体能情况由每节不少于</a:t>
            </a:r>
            <a:r>
              <a:rPr lang="en-US" altLang="zh-TW" sz="2400" dirty="0"/>
              <a:t>10</a:t>
            </a:r>
            <a:r>
              <a:rPr lang="zh-TW" altLang="en-US" sz="2400" dirty="0"/>
              <a:t>分钟做起。</a:t>
            </a:r>
            <a:endParaRPr lang="en-US" altLang="zh-TW" sz="2400" dirty="0"/>
          </a:p>
          <a:p>
            <a:r>
              <a:rPr lang="zh-TW" altLang="en-US" sz="2400" dirty="0"/>
              <a:t>过重、肥胖、慢性疾病患者或有关节毛病人士应先以「健步行」开始，待身体适应后，才逐步开始练习跑步。</a:t>
            </a:r>
          </a:p>
          <a:p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13587" y="6100422"/>
            <a:ext cx="9296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参考数据：</a:t>
            </a:r>
            <a:r>
              <a:rPr lang="en-US" altLang="zh-HK" sz="1600" dirty="0"/>
              <a:t>《</a:t>
            </a:r>
            <a:r>
              <a:rPr lang="zh-HK" altLang="en-US" sz="1600" dirty="0"/>
              <a:t>健康跑步指南</a:t>
            </a:r>
            <a:r>
              <a:rPr lang="en-US" altLang="zh-HK" sz="1600" dirty="0"/>
              <a:t>》</a:t>
            </a:r>
            <a:r>
              <a:rPr lang="zh-TW" altLang="en-US" sz="1600" dirty="0"/>
              <a:t>（</a:t>
            </a:r>
            <a:r>
              <a:rPr lang="zh-HK" altLang="en-US" sz="1600" dirty="0"/>
              <a:t>卫生署及康乐及文化事务署</a:t>
            </a:r>
            <a:r>
              <a:rPr lang="zh-TW" altLang="en-US" sz="1600" dirty="0"/>
              <a:t>共</a:t>
            </a:r>
            <a:r>
              <a:rPr lang="zh-HK" altLang="en-US" sz="1600" dirty="0"/>
              <a:t>同制作</a:t>
            </a:r>
            <a:r>
              <a:rPr lang="zh-TW" altLang="en-US" sz="1600" dirty="0"/>
              <a:t>）</a:t>
            </a:r>
            <a:endParaRPr lang="zh-HK" altLang="en-US" sz="1600" dirty="0"/>
          </a:p>
          <a:p>
            <a:r>
              <a:rPr lang="en-US" altLang="zh-HK" sz="1600" dirty="0">
                <a:solidFill>
                  <a:srgbClr val="002060"/>
                </a:solidFill>
              </a:rPr>
              <a:t>https://www.lcsd.gov.hk/en/healthy/common/download/running.pdf</a:t>
            </a:r>
            <a:r>
              <a:rPr lang="zh-TW" altLang="en-US" dirty="0"/>
              <a:t>　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2673" y="3320872"/>
            <a:ext cx="5190914" cy="35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9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7992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跑步的益处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2221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强身健体，增强心肺功能</a:t>
            </a:r>
          </a:p>
          <a:p>
            <a:r>
              <a:rPr lang="zh-TW" altLang="en-US" sz="2400" dirty="0"/>
              <a:t>消耗热量，有助控制体重</a:t>
            </a:r>
            <a:endParaRPr lang="en-US" altLang="zh-TW" sz="2400" dirty="0"/>
          </a:p>
          <a:p>
            <a:r>
              <a:rPr lang="zh-TW" altLang="en-US" sz="2400" dirty="0"/>
              <a:t>减低因过重而患上多种不同的慢性疾病（如高血压、糖尿病、心血管疾病）的风险</a:t>
            </a:r>
            <a:endParaRPr lang="en-US" altLang="zh-TW" sz="2400" dirty="0"/>
          </a:p>
          <a:p>
            <a:r>
              <a:rPr lang="zh-TW" altLang="en-US" sz="2400" dirty="0"/>
              <a:t>预防中风、骨质疏松、部分癌症（例如：大肠癌）等疾病</a:t>
            </a:r>
          </a:p>
          <a:p>
            <a:r>
              <a:rPr lang="zh-TW" altLang="en-US" sz="2400" dirty="0"/>
              <a:t>调适心情，纾缓生活压力</a:t>
            </a:r>
          </a:p>
          <a:p>
            <a:r>
              <a:rPr lang="zh-TW" altLang="en-US" sz="2400" dirty="0"/>
              <a:t>有助结交朋友，扩阔社交圈子</a:t>
            </a:r>
          </a:p>
          <a:p>
            <a:r>
              <a:rPr lang="zh-TW" altLang="en-US" sz="2400" dirty="0"/>
              <a:t>容易学习，花费甚少</a:t>
            </a:r>
            <a:endParaRPr lang="zh-HK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16864" y="5736628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参考数据：</a:t>
            </a:r>
            <a:r>
              <a:rPr lang="en-US" altLang="zh-HK" dirty="0"/>
              <a:t>《</a:t>
            </a:r>
            <a:r>
              <a:rPr lang="zh-HK" altLang="en-US" dirty="0"/>
              <a:t>健康跑步指南</a:t>
            </a:r>
            <a:r>
              <a:rPr lang="en-US" altLang="zh-HK" dirty="0"/>
              <a:t>》</a:t>
            </a:r>
            <a:r>
              <a:rPr lang="zh-TW" altLang="en-US" dirty="0"/>
              <a:t>（</a:t>
            </a:r>
            <a:r>
              <a:rPr lang="zh-HK" altLang="en-US" dirty="0"/>
              <a:t>卫生署及康乐及文化事务署</a:t>
            </a:r>
            <a:r>
              <a:rPr lang="zh-TW" altLang="en-US" dirty="0"/>
              <a:t>共</a:t>
            </a:r>
            <a:r>
              <a:rPr lang="zh-HK" altLang="en-US" dirty="0"/>
              <a:t>同制作</a:t>
            </a:r>
            <a:r>
              <a:rPr lang="zh-TW" altLang="en-US" dirty="0"/>
              <a:t>）</a:t>
            </a:r>
            <a:endParaRPr lang="zh-HK" altLang="en-US" dirty="0"/>
          </a:p>
          <a:p>
            <a:r>
              <a:rPr lang="en-US" altLang="zh-HK" dirty="0">
                <a:solidFill>
                  <a:srgbClr val="002060"/>
                </a:solidFill>
              </a:rPr>
              <a:t>https://www.lcsd.gov.hk/en/healthy/common/download/running.pdf</a:t>
            </a:r>
            <a:r>
              <a:rPr lang="zh-TW" altLang="en-US" dirty="0"/>
              <a:t>　</a:t>
            </a:r>
            <a:endParaRPr lang="zh-HK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913" y="3886200"/>
            <a:ext cx="3814702" cy="273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782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19430"/>
          <a:stretch/>
        </p:blipFill>
        <p:spPr>
          <a:xfrm>
            <a:off x="6038850" y="904874"/>
            <a:ext cx="6020215" cy="523972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134" y="375684"/>
            <a:ext cx="10268034" cy="13208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「跃动校园 活力人生」计划</a:t>
            </a:r>
            <a:br>
              <a:rPr lang="en-US" altLang="zh-TW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－活力健步跑挑战赛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134" y="1748451"/>
            <a:ext cx="6380691" cy="3880773"/>
          </a:xfrm>
        </p:spPr>
        <p:txBody>
          <a:bodyPr/>
          <a:lstStyle/>
          <a:p>
            <a:r>
              <a:rPr lang="zh-TW" altLang="en-US" sz="2000" dirty="0"/>
              <a:t>参赛组别：小学组及中学组</a:t>
            </a:r>
          </a:p>
          <a:p>
            <a:r>
              <a:rPr lang="zh-TW" altLang="en-US" sz="2000" dirty="0"/>
              <a:t>参赛资格：全港中小学生</a:t>
            </a:r>
          </a:p>
          <a:p>
            <a:r>
              <a:rPr lang="zh-TW" altLang="en-US" sz="2000" dirty="0"/>
              <a:t>挑战期间：</a:t>
            </a:r>
            <a:r>
              <a:rPr lang="en-US" altLang="zh-TW" sz="2000" dirty="0"/>
              <a:t>2022</a:t>
            </a:r>
            <a:r>
              <a:rPr lang="zh-TW" altLang="en-US" sz="2000" dirty="0"/>
              <a:t>年</a:t>
            </a:r>
            <a:r>
              <a:rPr lang="en-US" altLang="zh-TW" sz="2000" dirty="0"/>
              <a:t>6</a:t>
            </a:r>
            <a:r>
              <a:rPr lang="zh-TW" altLang="en-US" sz="2000" dirty="0"/>
              <a:t>月</a:t>
            </a:r>
            <a:r>
              <a:rPr lang="en-US" altLang="zh-TW" sz="2000" dirty="0"/>
              <a:t>20</a:t>
            </a:r>
            <a:r>
              <a:rPr lang="zh-TW" altLang="en-US" sz="2000" dirty="0"/>
              <a:t>日（一）至</a:t>
            </a:r>
            <a:r>
              <a:rPr lang="en-US" altLang="zh-TW" sz="2000" dirty="0"/>
              <a:t>7</a:t>
            </a:r>
            <a:r>
              <a:rPr lang="zh-TW" altLang="en-US" sz="2000" dirty="0"/>
              <a:t>月</a:t>
            </a:r>
            <a:r>
              <a:rPr lang="en-US" altLang="zh-TW" sz="2000" dirty="0"/>
              <a:t>24</a:t>
            </a:r>
            <a:r>
              <a:rPr lang="zh-TW" altLang="en-US" sz="2000" dirty="0"/>
              <a:t>日（日）（五星期）</a:t>
            </a:r>
            <a:endParaRPr lang="en-US" altLang="zh-TW" sz="2000" dirty="0"/>
          </a:p>
          <a:p>
            <a:r>
              <a:rPr lang="zh-TW" altLang="en-US" sz="2000" dirty="0"/>
              <a:t>学生于上述挑战赛的表现达指定水平，便可获得金、银或铜章证书  （电子奖状）</a:t>
            </a:r>
            <a:endParaRPr lang="en-US" altLang="zh-TW" sz="2000" dirty="0"/>
          </a:p>
          <a:p>
            <a:endParaRPr lang="zh-TW" altLang="en-US" dirty="0"/>
          </a:p>
          <a:p>
            <a:endParaRPr lang="zh-HK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30048"/>
              </p:ext>
            </p:extLst>
          </p:nvPr>
        </p:nvGraphicFramePr>
        <p:xfrm>
          <a:off x="254532" y="4136789"/>
          <a:ext cx="6311894" cy="2455653"/>
        </p:xfrm>
        <a:graphic>
          <a:graphicData uri="http://schemas.openxmlformats.org/drawingml/2006/table">
            <a:tbl>
              <a:tblPr firstRow="1" firstCol="1" bandRow="1"/>
              <a:tblGrid>
                <a:gridCol w="2103462">
                  <a:extLst>
                    <a:ext uri="{9D8B030D-6E8A-4147-A177-3AD203B41FA5}">
                      <a16:colId xmlns:a16="http://schemas.microsoft.com/office/drawing/2014/main" val="560005488"/>
                    </a:ext>
                  </a:extLst>
                </a:gridCol>
                <a:gridCol w="2104216">
                  <a:extLst>
                    <a:ext uri="{9D8B030D-6E8A-4147-A177-3AD203B41FA5}">
                      <a16:colId xmlns:a16="http://schemas.microsoft.com/office/drawing/2014/main" val="246641486"/>
                    </a:ext>
                  </a:extLst>
                </a:gridCol>
                <a:gridCol w="2104216">
                  <a:extLst>
                    <a:ext uri="{9D8B030D-6E8A-4147-A177-3AD203B41FA5}">
                      <a16:colId xmlns:a16="http://schemas.microsoft.com/office/drawing/2014/main" val="2780201874"/>
                    </a:ext>
                  </a:extLst>
                </a:gridCol>
              </a:tblGrid>
              <a:tr h="67141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1800" b="1" kern="100" spc="100" dirty="0">
                          <a:effectLst/>
                          <a:latin typeface="+mj-ea"/>
                          <a:ea typeface="+mj-ea"/>
                        </a:rPr>
                        <a:t>金章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b="1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银章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　</a:t>
                      </a:r>
                      <a:r>
                        <a:rPr lang="zh-TW" sz="1800" b="1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铜章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285138"/>
                  </a:ext>
                </a:extLst>
              </a:tr>
              <a:tr h="178423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effectLst/>
                          <a:latin typeface="+mj-ea"/>
                          <a:ea typeface="+mj-ea"/>
                        </a:rPr>
                        <a:t>挑</a:t>
                      </a: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战</a:t>
                      </a:r>
                      <a:r>
                        <a:rPr lang="zh-HK" sz="1600" kern="100" spc="100" dirty="0">
                          <a:effectLst/>
                          <a:latin typeface="+mj-ea"/>
                          <a:ea typeface="+mj-ea"/>
                        </a:rPr>
                        <a:t>赛期间</a:t>
                      </a: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累积步数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达</a:t>
                      </a:r>
                      <a:r>
                        <a:rPr lang="en-US" sz="2000" b="1" kern="100" spc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100,000</a:t>
                      </a:r>
                      <a:r>
                        <a:rPr lang="zh-TW" sz="1600" b="1" kern="100" spc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步</a:t>
                      </a:r>
                      <a:endParaRPr lang="zh-TW" sz="1400" b="1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600" u="sng" kern="100" spc="100" dirty="0">
                          <a:effectLst/>
                          <a:latin typeface="+mj-ea"/>
                          <a:ea typeface="+mj-ea"/>
                        </a:rPr>
                        <a:t>或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effectLst/>
                          <a:latin typeface="+mj-ea"/>
                          <a:ea typeface="+mj-ea"/>
                        </a:rPr>
                        <a:t>任</a:t>
                      </a: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何</a:t>
                      </a:r>
                      <a:r>
                        <a:rPr lang="en-US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30</a:t>
                      </a:r>
                      <a:r>
                        <a:rPr lang="zh-TW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天</a:t>
                      </a:r>
                      <a:r>
                        <a:rPr lang="zh-HK" sz="1600" kern="100" spc="100" dirty="0">
                          <a:effectLst/>
                          <a:latin typeface="+mj-ea"/>
                          <a:ea typeface="+mj-ea"/>
                        </a:rPr>
                        <a:t>完</a:t>
                      </a: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成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effectLst/>
                          <a:latin typeface="+mj-ea"/>
                          <a:ea typeface="+mj-ea"/>
                        </a:rPr>
                        <a:t>健步跑达</a:t>
                      </a:r>
                      <a:r>
                        <a:rPr lang="en-US" sz="1600" kern="100" spc="100" dirty="0">
                          <a:effectLst/>
                          <a:latin typeface="+mj-ea"/>
                          <a:ea typeface="+mj-ea"/>
                        </a:rPr>
                        <a:t>30</a:t>
                      </a: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分钟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挑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战</a:t>
                      </a: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赛期间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累积步数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达</a:t>
                      </a:r>
                      <a:r>
                        <a:rPr lang="en-US" sz="2000" b="1" kern="100" spc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85,000</a:t>
                      </a:r>
                      <a:r>
                        <a:rPr lang="zh-TW" altLang="zh-HK" sz="1600" b="1" kern="100" spc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步</a:t>
                      </a:r>
                      <a:endParaRPr lang="zh-TW" sz="1600" kern="100" spc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indent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或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任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何</a:t>
                      </a:r>
                      <a:r>
                        <a:rPr lang="en-US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25</a:t>
                      </a:r>
                      <a:r>
                        <a:rPr lang="zh-TW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天</a:t>
                      </a: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完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成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健步跑达</a:t>
                      </a:r>
                      <a:r>
                        <a:rPr lang="en-US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30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分钟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挑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战</a:t>
                      </a: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赛期间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累积步数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达</a:t>
                      </a:r>
                      <a:r>
                        <a:rPr lang="en-US" sz="2000" b="1" kern="100" spc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70,000</a:t>
                      </a:r>
                      <a:r>
                        <a:rPr lang="zh-TW" altLang="zh-HK" sz="1600" b="1" kern="100" spc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步</a:t>
                      </a:r>
                      <a:endParaRPr lang="zh-TW" sz="1600" kern="100" spc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indent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或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任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何</a:t>
                      </a:r>
                      <a:r>
                        <a:rPr lang="en-US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20</a:t>
                      </a:r>
                      <a:r>
                        <a:rPr lang="zh-TW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天</a:t>
                      </a: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完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成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健步跑达</a:t>
                      </a:r>
                      <a:r>
                        <a:rPr lang="en-US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30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分钟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518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22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318" y="260466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活力健步跑挑战赛纪录表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0318" y="1056351"/>
            <a:ext cx="3532231" cy="3880773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学生可选取表格甲「</a:t>
            </a:r>
            <a:r>
              <a:rPr lang="en-US" altLang="zh-TW" sz="2000" dirty="0"/>
              <a:t>30</a:t>
            </a:r>
            <a:r>
              <a:rPr lang="zh-TW" altLang="en-US" sz="2000" dirty="0"/>
              <a:t>分钟健步跑」或表格乙「累积步数」以记录进程。</a:t>
            </a:r>
            <a:endParaRPr lang="zh-HK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26276" y="2377151"/>
            <a:ext cx="3813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/>
              <a:t>	表格甲： 「</a:t>
            </a:r>
            <a:r>
              <a:rPr lang="en-US" altLang="zh-TW" sz="2000" dirty="0"/>
              <a:t>30</a:t>
            </a:r>
            <a:r>
              <a:rPr lang="zh-TW" altLang="en-US" sz="2000" dirty="0"/>
              <a:t>分钟健步跑」</a:t>
            </a:r>
            <a:endParaRPr lang="zh-HK" altLang="en-US" sz="2000" dirty="0"/>
          </a:p>
        </p:txBody>
      </p:sp>
      <p:pic>
        <p:nvPicPr>
          <p:cNvPr id="1026" name="圖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41" y="1056351"/>
            <a:ext cx="7701014" cy="547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6814666" y="421756"/>
            <a:ext cx="2052320" cy="499110"/>
          </a:xfrm>
          <a:prstGeom prst="roundRect">
            <a:avLst>
              <a:gd name="adj" fmla="val 30054"/>
            </a:avLst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2000" dirty="0">
                <a:solidFill>
                  <a:schemeClr val="tx1"/>
                </a:solidFill>
              </a:rPr>
              <a:t>参考例子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zh-TW" sz="2000" dirty="0">
                <a:solidFill>
                  <a:schemeClr val="tx1"/>
                </a:solidFill>
              </a:rPr>
              <a:t>一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圖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2" y="5339634"/>
            <a:ext cx="962025" cy="132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79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318" y="260466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活力健步跑挑战赛纪录表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0318" y="1056351"/>
            <a:ext cx="3532231" cy="3880773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学生可选取表格甲「</a:t>
            </a:r>
            <a:r>
              <a:rPr lang="en-US" altLang="zh-TW" sz="2000" dirty="0"/>
              <a:t>30</a:t>
            </a:r>
            <a:r>
              <a:rPr lang="zh-TW" altLang="en-US" sz="2000" dirty="0"/>
              <a:t>分钟健步跑」或表格乙「累积步数」以记录进程。</a:t>
            </a:r>
            <a:endParaRPr lang="zh-HK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26276" y="2377151"/>
            <a:ext cx="2698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/>
              <a:t>	表格乙：累积步数</a:t>
            </a:r>
            <a:endParaRPr lang="zh-HK" altLang="en-US" sz="2000" dirty="0"/>
          </a:p>
        </p:txBody>
      </p:sp>
      <p:sp>
        <p:nvSpPr>
          <p:cNvPr id="6" name="圓角矩形 5"/>
          <p:cNvSpPr/>
          <p:nvPr/>
        </p:nvSpPr>
        <p:spPr>
          <a:xfrm>
            <a:off x="6704938" y="305667"/>
            <a:ext cx="2052320" cy="499110"/>
          </a:xfrm>
          <a:prstGeom prst="roundRect">
            <a:avLst>
              <a:gd name="adj" fmla="val 30054"/>
            </a:avLst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2000" dirty="0">
                <a:solidFill>
                  <a:schemeClr val="tx1"/>
                </a:solidFill>
              </a:rPr>
              <a:t>参考例子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zh-TW" altLang="en-US" sz="2000" dirty="0">
                <a:solidFill>
                  <a:schemeClr val="tx1"/>
                </a:solidFill>
              </a:rPr>
              <a:t>二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8" name="圖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31" y="920866"/>
            <a:ext cx="7951647" cy="529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779" y="4534281"/>
            <a:ext cx="923925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9982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CA8D9AD5-F248-4919-864A-CFD76CC027D6}" type="slidenum">
              <a:rPr lang="en-US" altLang="zh-HK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defTabSz="457200">
                <a:defRPr/>
              </a:pPr>
              <a:t>9</a:t>
            </a:fld>
            <a:endParaRPr lang="en-US" altLang="zh-HK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649" y="2247768"/>
            <a:ext cx="2220166" cy="231352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014933" y="4786311"/>
            <a:ext cx="647856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zh-HK" altLang="zh-HK" sz="3200" dirty="0"/>
              <a:t>有</a:t>
            </a:r>
            <a:r>
              <a:rPr lang="zh-TW" altLang="zh-HK" sz="3200" dirty="0"/>
              <a:t>关「</a:t>
            </a:r>
            <a:r>
              <a:rPr lang="en-US" altLang="zh-HK" sz="3200" dirty="0"/>
              <a:t>ASAP</a:t>
            </a:r>
            <a:r>
              <a:rPr lang="zh-TW" altLang="zh-HK" sz="3200" dirty="0"/>
              <a:t>」计划</a:t>
            </a:r>
            <a:r>
              <a:rPr lang="zh-HK" altLang="zh-HK" sz="3200" dirty="0"/>
              <a:t>详</a:t>
            </a:r>
            <a:r>
              <a:rPr lang="zh-TW" altLang="zh-HK" sz="3200" dirty="0"/>
              <a:t>情，</a:t>
            </a:r>
            <a:r>
              <a:rPr lang="zh-HK" altLang="zh-HK" sz="3200" dirty="0"/>
              <a:t>请浏</a:t>
            </a:r>
            <a:r>
              <a:rPr lang="zh-TW" altLang="zh-HK" sz="3200" dirty="0"/>
              <a:t>览</a:t>
            </a:r>
            <a:r>
              <a:rPr lang="en-US" altLang="zh-HK" sz="3200" dirty="0">
                <a:solidFill>
                  <a:srgbClr val="002060"/>
                </a:solidFill>
              </a:rPr>
              <a:t>www.edb.gov.hk/tc/pe/asap</a:t>
            </a:r>
            <a:endParaRPr lang="zh-HK" altLang="en-US" sz="3200" dirty="0">
              <a:solidFill>
                <a:srgbClr val="00206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51" y="402577"/>
            <a:ext cx="4225181" cy="60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2498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24c47733451e3d7dab448ed08d5e5ffe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63e4020d525a2e452d677aa79d8a42ca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fe5af-a898-45b4-b794-d22737ba3902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19B773C8-540B-4EB6-B0E2-4B4595E15102}"/>
</file>

<file path=customXml/itemProps2.xml><?xml version="1.0" encoding="utf-8"?>
<ds:datastoreItem xmlns:ds="http://schemas.openxmlformats.org/officeDocument/2006/customXml" ds:itemID="{08E1CBE6-5283-41FC-812D-E7507D3AD6EC}"/>
</file>

<file path=customXml/itemProps3.xml><?xml version="1.0" encoding="utf-8"?>
<ds:datastoreItem xmlns:ds="http://schemas.openxmlformats.org/officeDocument/2006/customXml" ds:itemID="{204422F7-41CE-468C-A3F4-AC2438AF79B5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862</Words>
  <Application>Microsoft Office PowerPoint</Application>
  <PresentationFormat>寬螢幕</PresentationFormat>
  <Paragraphs>72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Arial</vt:lpstr>
      <vt:lpstr>Calibri</vt:lpstr>
      <vt:lpstr>Constantia</vt:lpstr>
      <vt:lpstr>Trebuchet MS</vt:lpstr>
      <vt:lpstr>Wingdings 3</vt:lpstr>
      <vt:lpstr>多面向</vt:lpstr>
      <vt:lpstr>步行和跑步的益处</vt:lpstr>
      <vt:lpstr>步行</vt:lpstr>
      <vt:lpstr>急步行的益处</vt:lpstr>
      <vt:lpstr>跑步</vt:lpstr>
      <vt:lpstr>跑步的益处</vt:lpstr>
      <vt:lpstr>「跃动校园 活力人生」计划 －活力健步跑挑战赛</vt:lpstr>
      <vt:lpstr>活力健步跑挑战赛纪录表</vt:lpstr>
      <vt:lpstr>活力健步跑挑战赛纪录表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PES</dc:creator>
  <cp:lastModifiedBy>KONG, Kwok-lung</cp:lastModifiedBy>
  <cp:revision>25</cp:revision>
  <dcterms:created xsi:type="dcterms:W3CDTF">2022-06-01T10:00:47Z</dcterms:created>
  <dcterms:modified xsi:type="dcterms:W3CDTF">2026-01-09T03:09:59Z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