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4087" r:id="rId6"/>
  </p:sldMasterIdLst>
  <p:notesMasterIdLst>
    <p:notesMasterId r:id="rId53"/>
  </p:notesMasterIdLst>
  <p:handoutMasterIdLst>
    <p:handoutMasterId r:id="rId54"/>
  </p:handoutMasterIdLst>
  <p:sldIdLst>
    <p:sldId id="256" r:id="rId7"/>
    <p:sldId id="429" r:id="rId8"/>
    <p:sldId id="529" r:id="rId9"/>
    <p:sldId id="678" r:id="rId10"/>
    <p:sldId id="665" r:id="rId11"/>
    <p:sldId id="666" r:id="rId12"/>
    <p:sldId id="679" r:id="rId13"/>
    <p:sldId id="667" r:id="rId14"/>
    <p:sldId id="668" r:id="rId15"/>
    <p:sldId id="669" r:id="rId16"/>
    <p:sldId id="680" r:id="rId17"/>
    <p:sldId id="670" r:id="rId18"/>
    <p:sldId id="671" r:id="rId19"/>
    <p:sldId id="672" r:id="rId20"/>
    <p:sldId id="681" r:id="rId21"/>
    <p:sldId id="673" r:id="rId22"/>
    <p:sldId id="660" r:id="rId23"/>
    <p:sldId id="674" r:id="rId24"/>
    <p:sldId id="675" r:id="rId25"/>
    <p:sldId id="676" r:id="rId26"/>
    <p:sldId id="677" r:id="rId27"/>
    <p:sldId id="682" r:id="rId28"/>
    <p:sldId id="432" r:id="rId29"/>
    <p:sldId id="586" r:id="rId30"/>
    <p:sldId id="430" r:id="rId31"/>
    <p:sldId id="460" r:id="rId32"/>
    <p:sldId id="467" r:id="rId33"/>
    <p:sldId id="468" r:id="rId34"/>
    <p:sldId id="472" r:id="rId35"/>
    <p:sldId id="482" r:id="rId36"/>
    <p:sldId id="491" r:id="rId37"/>
    <p:sldId id="634" r:id="rId38"/>
    <p:sldId id="635" r:id="rId39"/>
    <p:sldId id="649" r:id="rId40"/>
    <p:sldId id="636" r:id="rId41"/>
    <p:sldId id="650" r:id="rId42"/>
    <p:sldId id="637" r:id="rId43"/>
    <p:sldId id="683" r:id="rId44"/>
    <p:sldId id="690" r:id="rId45"/>
    <p:sldId id="691" r:id="rId46"/>
    <p:sldId id="692" r:id="rId47"/>
    <p:sldId id="693" r:id="rId48"/>
    <p:sldId id="694" r:id="rId49"/>
    <p:sldId id="695" r:id="rId50"/>
    <p:sldId id="575" r:id="rId51"/>
    <p:sldId id="576" r:id="rId52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20"/>
    <a:srgbClr val="000000"/>
    <a:srgbClr val="FFC222"/>
    <a:srgbClr val="00AEEF"/>
    <a:srgbClr val="BAC405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0" autoAdjust="0"/>
    <p:restoredTop sz="86370" autoAdjust="0"/>
  </p:normalViewPr>
  <p:slideViewPr>
    <p:cSldViewPr snapToGrid="0" snapToObjects="1">
      <p:cViewPr varScale="1">
        <p:scale>
          <a:sx n="80" d="100"/>
          <a:sy n="80" d="100"/>
        </p:scale>
        <p:origin x="9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F7DC5EE-100A-4789-8F95-135BCACE5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FB5A1-DB07-4EF1-9885-3AAC6A2E7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0918E1C-1D2A-40C6-A924-EB9AA61C7CE6}" type="datetimeFigureOut">
              <a:rPr lang="zh-HK" altLang="en-US"/>
              <a:pPr>
                <a:defRPr/>
              </a:pPr>
              <a:t>16/1/2026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7F528D-6B12-4E94-91FA-F48BD98DFB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CD35E3-5940-4E69-A11C-7F24B4FAA7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155CD0-C408-43BA-9E52-E0ADE1C6425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E86A8F-09C4-4904-ABFD-2969812192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F3007-A201-489B-A4EC-899FE48B75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A46E6B7-22CE-440C-B28A-6A25C26757D3}" type="datetimeFigureOut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078B29-A604-4129-982F-C59AC04251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HK" altLang="zh-HK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7BD670-B77B-4FB4-923A-599A05EE1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5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A0DBD-16C5-42D3-8991-A270DFAF8C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CD2E9-4BCC-4D6C-ACD1-A0707727F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8F6FF7-7177-418B-9AC4-746D1E2EA5C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E052-2BE9-4E69-A245-754D90D2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FFC7-CD60-4BFE-8161-60EA3E7D45BB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8584D-ABA7-4B81-8312-8FB48F2E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DD396-F9F0-4067-AA2A-771EDC37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8348-A511-460A-9750-9AFE0320466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3943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4EAAB-324E-4B8F-894C-48919620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F901-CE66-438B-914F-52C2EB42459C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1761-BB25-4FF4-AFF8-15F5338D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A4D1F-CD9D-43A6-8836-95E3842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566D-E158-42F4-A24E-9473B6DAA36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0394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EBDE3-E0FD-4E02-9ADD-8CBBB244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6C67-A006-46AF-A4C8-629B54F4AC88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66A11-5A7F-4B79-894A-633F64CC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37CD3-69BD-43EF-9523-191ACC27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F03B-57A8-4312-934F-E1507413CE1D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7479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490D-C6FA-4F84-8175-4B09151A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0BBC5-B74C-4842-B194-6AD3529253FE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A1F6-924C-4E50-A10A-D54CF149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1867-11BB-4C77-8CB6-518A308E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9FCF-5E64-41F4-99F6-10B2D42C3C9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231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-12.jpg">
            <a:extLst>
              <a:ext uri="{FF2B5EF4-FFF2-40B4-BE49-F238E27FC236}">
                <a16:creationId xmlns:a16="http://schemas.microsoft.com/office/drawing/2014/main" id="{EE79752F-6B2F-44F6-87C0-C93FB3809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24696F-965F-4304-B867-95FB48AF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7BC6-A2FF-4FDC-8811-9ED7FEE14720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D4873C-1F18-4823-B767-12C5A26B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DAB0AF-A828-4DF9-9A6E-D7180A38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3024-10F2-4ECA-BACD-605457651B5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8482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31187-51BE-465E-8163-DAD9AB2A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7074-078D-4284-9FA4-2D47F02C472D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07BEE-77BF-454E-AF50-D9C0B75B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1B69-558E-4C60-A4D7-5EF1E404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D3DA-A579-4E3F-B04E-08DF8432320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9553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D5AEAF-ECF6-4030-8F88-546D6F46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849E-B793-426B-8B58-483EADA21F2C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BC0DC9-E066-4A23-A75D-FE9C822F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B9DD49-6373-4E76-AE99-9917F6A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DB4-9CEB-4499-BDB9-40FE3D4337E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48017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709F5F-3818-43D2-85BB-413B187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2150-04C3-4294-90A3-59AC653700B6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D66E41-EADF-416A-B587-C9A1902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32B29B-B67D-4FDB-AE9C-4B6124E9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D05D-989F-4B9D-AFAD-7FAE5B9DFBC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1229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647B72-F4A7-4185-AB03-05C10A36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AEFF-A31B-4E95-8679-0B5C5D8B7876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4D7E22-311E-4C6D-9E9D-D1E46EDA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B2FBF9-5BF5-4612-BA34-8808E1AE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93B1-CCC5-4B45-9A0A-857039C9036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8351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3194AB-84F9-4D08-868E-BE1C250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7B50-0E76-4DC9-A566-D9B066FF1EC4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4B9DEB-616B-471C-94EE-98C40F14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8F7928-6C9E-4052-A61C-F5F1C122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8546-33B4-41EB-A1C3-C88CBD12910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49503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0DB87-6061-4516-AD7F-41583148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3396-4B38-4761-AFE5-A1B2B9658F23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19D8A5-FDCB-4C2C-8AF2-4AF96BC5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DC0160-9E3A-4ADF-B972-D0E6163D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7A39-474A-4344-94D7-8AFEC538108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4844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152C-80D6-4322-8CFD-CE77097A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8BC5-015E-4664-AE61-7B0412D08EBC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861E-A436-442E-AE45-4B61BC39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1512F-0D4F-49BE-BC6A-E9D05950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A8F1-7512-4E3B-9A9E-9AA6C8F15352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1468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13CC04-6F10-428D-A423-BE88C2BD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7AD0-2BD2-4A63-9A3D-554BAFC5D2E4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622F63-4C8D-4881-B119-89982EE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C61446-C27B-4830-905C-9404EB9A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EA33-C4F0-426E-BAF5-2C19776D572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863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C3115-84DA-43DF-A2F7-8EB9B61B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D03C-770E-4854-8EC1-AD60903D5495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A616-193E-419F-A306-EE78F374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5102-EE6F-499D-9BB7-59C59C84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FFD0-24F8-4BB8-99DB-0B3EEEE30FE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49602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7A05A-A105-443D-B5B8-82C108B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7799-E437-4489-B677-E6ACA01EA7EB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5DFB1-04E6-4A5F-A593-11BBB06F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5FF8-1722-43F8-89A6-FCD12A3C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04C2-FBCA-4413-AB0E-57D731CD525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14149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22C84A-AF9E-4596-8D8D-9C885C235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059D83-667E-484A-B876-66BDD0AF4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9CA4E80-9241-4D1F-8B89-434AA0AA2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91A7-51CB-4951-8669-1E6E5E9933B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131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19857-26CE-47EA-85A2-3ADB51C1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60FB-469C-4AAB-B6B3-C8C56AF2EA6D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1F12C-E9D6-4D1E-A39B-2FC56A96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70DD-D4C8-4FF7-B8C7-FDD3CBFB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70D0-AFA0-4E90-A9F5-3E438C46DFA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5800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-12.jpg">
            <a:extLst>
              <a:ext uri="{FF2B5EF4-FFF2-40B4-BE49-F238E27FC236}">
                <a16:creationId xmlns:a16="http://schemas.microsoft.com/office/drawing/2014/main" id="{75998830-4AEB-4C08-847C-913E3C88D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9857FC-1F89-4A4C-92A7-F67F526B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2F23-2BF2-4E53-9916-8C0FCBC0351B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998E5B-ADA5-451D-AC2A-DA0A0487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EB5EC-7388-4CC5-8034-9F3A3D48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C9C9-ED50-4F33-8858-06B1FF65368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04589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3774-5926-4195-818C-C1488EA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0042-63B7-4D1C-9623-2991B54C5B90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A2D8-B014-4E3E-8CBB-4FD17C32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269A-516D-4B15-BD12-26A4DC4F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F418-F5AE-43B8-8C2D-F0F05FEA5F6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46757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DB471F-9369-4835-AA7C-AFF9449C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C2E9-FA29-4CFE-B933-8417F35BEF64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FD0655-FCAF-494A-B741-3482297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448CE3-D740-4B92-92E8-90B0C5BF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20E5-142B-4E2B-8FE5-D864A08A7FF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24028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80D069-5758-4AB0-8945-F3667721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3D0A-2F30-43A8-9FC6-D7838FF9D1CE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5630EB-B748-40D1-9A9F-F8A8379A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FB429E-5B10-4E66-A5BF-A3115B55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3024-E1DD-4FEE-9DE7-325D8EAED8BC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22392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475ABF-66C7-4CDF-9E26-9A84F1F3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F334-3416-4F9C-83F4-5E3B2F0889F0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99A4B3-CA90-49FB-904C-C050F151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0BA509-56E5-4584-BCC6-0C553686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9757-5FA7-4997-B7FF-DBEF1B902F4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84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841E-BD51-4726-8912-65DA301F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DC88-D9B3-40FD-A12A-79AF121344E7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66251-F8FD-4FB1-87D4-92D6C339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0207-DEC1-484F-B000-514C85C9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B4D9-D6E0-4B25-ABED-988469CCBAF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53570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CB30E9-5F0B-448D-8104-720ADFB2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E047-0675-47B9-AC29-8C964CD17653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B0AA65-EC8D-4EC3-88BD-DD2A7491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05DB9-CC52-40D4-A9BD-B8548EC0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67DE-9DCD-4135-86BF-27D3D1DA8FF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22832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A32E2C-2B63-4C84-B83E-C03AD340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AC7F-3FBF-4E74-A712-540678568E56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8815B0-E96A-45A1-B4D6-29DBD892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49C6E5-4C2B-4938-A71F-2C8911C2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0788-F5A7-4449-B774-8E2D4184581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43425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14C84F-A108-4FDC-A273-F1FDBBC5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C4EA-A823-4F29-99A9-EF0F923E6895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BAE1D8-54FC-4431-BED6-82347EF0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E5F33D-EDA0-4B49-A220-0044DB1B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67C8-CA21-4889-93CC-19DD2AF7FDD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30607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FCF39-21E9-4B38-BB32-0EB70A5E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8B16-F234-4E3B-9C2A-DC859185C752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E5365-BE1E-4591-8131-0C26A09A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2CED-B0B2-4455-9ADD-398633B1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54C0-0C89-4324-9E28-6CDB1A3498A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37130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61CAA-7F05-4135-9EDB-B9A481AD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E705-BBC2-4F33-8774-D86EED4719A2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AA5BF-985D-406D-B001-65F07528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B872E-CECF-4953-8D15-549A24C2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52FE-4555-460E-B14C-8AE919CE7C0C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841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3E4AAE-1559-4B59-B583-47B7840E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3B2B-9D64-4909-BB15-17C55FA2141E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EC6B4D-E664-4D01-995C-906D7C0C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CDA8A0-D83E-4912-8034-9BEA3790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BE8E-640D-4808-B0A2-AB45FFF1E59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133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C3AAB2-98FA-401D-B1FB-DF447BCC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3002-056D-45E8-9892-49E8D8E3CABF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DE7197-7AB8-4DEC-9878-751134B3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C3973C-3807-455A-BCBC-0D41FCA7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FE2E-06A2-4CB4-BE9D-BC543F03FA8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3992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113066-E394-4ABD-A541-E651E67B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599B-E702-44A3-90CC-89CB7B2F2F24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4F675B-1D9C-47A8-9A17-9683D6DA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8736AA-58E9-4047-A5B2-43E33DB3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B580-39C6-49E2-A6C8-A9EE4D72B11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8758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183652-2F36-4120-8711-8AA5068F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ADF3-7C57-466E-8E53-5EEECD75E9B4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36AD2A-59A3-4C55-9142-02619655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8E466F-28F1-47DC-A6D5-2B3135E0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948B-3D4E-47CC-9393-1ECCC3F2D4A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993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DFC4AB-BF18-4999-9B52-747E5711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8748-2B36-45E5-91ED-6F4BB81A95C7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01FA8A-B13E-4934-9A6C-5D98B8D3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267475-629D-4CD1-9ADB-AD4D1AA3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7A95-0139-4A90-B738-8A0E5B997C8D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2799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C9A540-BC8F-4B76-A607-82DCB2D0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C025-66FF-46B3-AA76-0AB39C8AAF88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117DF-A5E6-46AC-A8B1-C1EF9FE2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70F9B-61C6-4B9D-856D-DAE8D45D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A3AD-E691-41AB-8D18-607B232FBE8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5314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1029D1-6B56-4C5B-B463-6831A7757B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title style</a:t>
            </a:r>
            <a:endParaRPr lang="en-US" altLang="zh-H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81E003-7B5A-4CE6-9532-8297E1FB91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C3305-78A1-47E5-A65A-14604481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AB93BAC-678D-4C6D-B674-F99DA8CCC2EF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E6A1A-13C7-4654-B499-D3A24B1BC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2A58-7F40-4D9E-85E2-93E0AFAAC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0083A1-C4B2-4683-8569-A19C431CBA7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086E4A9-3060-4865-873E-5CC988AE40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title style</a:t>
            </a:r>
            <a:endParaRPr lang="en-US" altLang="zh-HK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294727A-7699-4C69-BEC4-206DAB2B7B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E564-B4F4-4CFE-8443-316BA692A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999DC8D4-0EE4-4391-A48E-EA5F07A4EBA6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D6F37-5AF8-482E-AB63-10EF72FE5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BC6D7-2C54-4F1C-88F7-535F256FC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5881F7-2A37-4DDB-99E5-13D80434B28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  <p:pic>
        <p:nvPicPr>
          <p:cNvPr id="2055" name="Picture 6" descr="ppt-12.jpg">
            <a:extLst>
              <a:ext uri="{FF2B5EF4-FFF2-40B4-BE49-F238E27FC236}">
                <a16:creationId xmlns:a16="http://schemas.microsoft.com/office/drawing/2014/main" id="{5B29D70F-E41A-449F-80B0-A5EFE96DB1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9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9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Geneva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D89C9CC-61C1-4CEB-B7D8-AC0AD288F6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title style</a:t>
            </a:r>
            <a:endParaRPr lang="en-US" altLang="zh-HK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02EF24A8-24D4-47EE-9DC7-1EDECC6F63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1F5B-2359-4260-BE9C-546378D41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B202C580-80CC-4256-9586-10BA673EFEA8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2462-D7D1-4A20-8517-8B5914689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AE0C-5498-416A-8C55-2D8B6F0D0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1F0C14-42A0-4668-8832-09F6E42C75E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  <p:pic>
        <p:nvPicPr>
          <p:cNvPr id="3079" name="Picture 6" descr="ppt-12.jpg">
            <a:extLst>
              <a:ext uri="{FF2B5EF4-FFF2-40B4-BE49-F238E27FC236}">
                <a16:creationId xmlns:a16="http://schemas.microsoft.com/office/drawing/2014/main" id="{0F361F4D-59A9-4435-8197-E485F5E07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94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Geneva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b.gov.hk/sc/curriculum-development/kla/pe/games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db.gov.hk/tc/curriculum-development/kla/pe/games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pt-08.jpg">
            <a:extLst>
              <a:ext uri="{FF2B5EF4-FFF2-40B4-BE49-F238E27FC236}">
                <a16:creationId xmlns:a16="http://schemas.microsoft.com/office/drawing/2014/main" id="{CACFCD8D-CDDC-41D4-99EA-F8AF573261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44450"/>
            <a:ext cx="926465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>
            <a:extLst>
              <a:ext uri="{FF2B5EF4-FFF2-40B4-BE49-F238E27FC236}">
                <a16:creationId xmlns:a16="http://schemas.microsoft.com/office/drawing/2014/main" id="{25469ED8-97D9-493A-877B-E67A5F3D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5" y="636588"/>
            <a:ext cx="765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altLang="zh-HK" sz="100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C67A843-DA79-46A8-9EB0-D023D82E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4132263"/>
            <a:ext cx="51863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1" lang="zh-TW" altLang="en-US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香港高等教育科技学院 </a:t>
            </a:r>
            <a:endParaRPr kumimoji="1" lang="en-US" altLang="zh-TW" sz="2000" b="1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1" lang="zh-TW" altLang="en-US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运动及康乐学系副教授 	陆子聪博士 	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Dr LUK Jim 	Associate Professor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Department of Sports and Recreation 	</a:t>
            </a:r>
            <a:br>
              <a:rPr lang="zh-TW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and Higher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Institute of Hong Kong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DB535B9D-5B25-4E9A-A026-0CC8B7A50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622425"/>
            <a:ext cx="70199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小学体适能测试</a:t>
            </a:r>
            <a:endParaRPr lang="en-US" altLang="zh-TW" sz="4000" b="1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Fitness Assessment for Primary Schools </a:t>
            </a:r>
            <a:endParaRPr lang="en-HK" altLang="zh-TW" sz="3600" b="1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E81C82DB-C42A-4547-8486-5DB1A110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0854CA-7257-4A38-9F6C-57E296578868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D5B8DC8-AF6D-4ED9-9BAB-3D3ABFC4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坐前伸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(Sit-and-Reach)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687158D-01DC-458F-863E-892CBF6EF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07325" cy="4525963"/>
          </a:xfrm>
        </p:spPr>
        <p:txBody>
          <a:bodyPr/>
          <a:lstStyle/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头部自然垂下在两臂之间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Keep head naturally placed between arms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前伸时手掌必须按在箱上刻度，</a:t>
            </a:r>
            <a:r>
              <a:rPr lang="zh-TW" altLang="en-US" sz="2400" u="sng">
                <a:latin typeface="標楷體" panose="03000509000000000000" pitchFamily="65" charset="-120"/>
                <a:ea typeface="標楷體" panose="03000509000000000000" pitchFamily="65" charset="-120"/>
              </a:rPr>
              <a:t>最少停两秒</a:t>
            </a:r>
            <a:endParaRPr lang="en-US" altLang="zh-TW" sz="2400" u="sng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During the reach, palms should be in contact with the measuring scale of the sit-and-reach box.  The final position </a:t>
            </a:r>
            <a:r>
              <a:rPr lang="en-US" altLang="en-US" sz="2000" u="sng">
                <a:latin typeface="Times New Roman" panose="02020603050405020304" pitchFamily="18" charset="0"/>
                <a:ea typeface="標楷體" panose="03000509000000000000" pitchFamily="65" charset="-120"/>
              </a:rPr>
              <a:t>should be held for at least 2 seconds</a:t>
            </a:r>
            <a:endParaRPr lang="en-HK" altLang="zh-TW" u="sng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量度单位为厘米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unit is in cm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HK" altLang="zh-TW" sz="2000">
              <a:ea typeface="新細明體" panose="02020500000000000000" pitchFamily="18" charset="-120"/>
            </a:endParaRP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770092AF-94CB-4A6E-90B6-29DDBB210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535488"/>
            <a:ext cx="32321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>
            <a:extLst>
              <a:ext uri="{FF2B5EF4-FFF2-40B4-BE49-F238E27FC236}">
                <a16:creationId xmlns:a16="http://schemas.microsoft.com/office/drawing/2014/main" id="{532E6026-7AFC-40C7-B27E-8981FA603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B304018E-C74D-4304-A8BF-99B251E8465C}" type="slidenum">
              <a:rPr lang="en-US" altLang="zh-HK" smtClean="0">
                <a:solidFill>
                  <a:srgbClr val="898989"/>
                </a:solidFill>
              </a:rPr>
              <a:pPr/>
              <a:t>11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19459" name="圖片 5">
            <a:extLst>
              <a:ext uri="{FF2B5EF4-FFF2-40B4-BE49-F238E27FC236}">
                <a16:creationId xmlns:a16="http://schemas.microsoft.com/office/drawing/2014/main" id="{37B8D55D-6CD0-4327-9A23-775DA38D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字方塊 6">
            <a:extLst>
              <a:ext uri="{FF2B5EF4-FFF2-40B4-BE49-F238E27FC236}">
                <a16:creationId xmlns:a16="http://schemas.microsoft.com/office/drawing/2014/main" id="{E6F75EEB-F170-46F0-9347-29E95D96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128838"/>
            <a:ext cx="5862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6/9-</a:t>
            </a:r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 Run Test </a:t>
            </a:r>
          </a:p>
          <a:p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九分钟耐力跑测试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A45A2C2-A69B-4A5B-ABBD-3A508D78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九分钟耐力跑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(6/9-min Run)</a:t>
            </a: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EEDF6B1-C288-4DC8-9A8F-057CAE9B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7616825" cy="4525963"/>
          </a:xfrm>
        </p:spPr>
        <p:txBody>
          <a:bodyPr/>
          <a:lstStyle/>
          <a:p>
            <a:r>
              <a:rPr lang="zh-TW" altLang="en-US" sz="3000">
                <a:latin typeface="標楷體" panose="03000509000000000000" pitchFamily="65" charset="-120"/>
                <a:ea typeface="標楷體" panose="03000509000000000000" pitchFamily="65" charset="-120"/>
              </a:rPr>
              <a:t>场地</a:t>
            </a:r>
            <a:r>
              <a:rPr lang="en-US" altLang="zh-TW" sz="30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(Venue)</a:t>
            </a:r>
            <a:endParaRPr lang="en-HK" altLang="zh-TW" sz="3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>
                <a:latin typeface="標楷體" panose="03000509000000000000" pitchFamily="65" charset="-120"/>
                <a:ea typeface="標楷體" panose="03000509000000000000" pitchFamily="65" charset="-120"/>
              </a:rPr>
              <a:t>篮球场 </a:t>
            </a:r>
            <a:r>
              <a:rPr lang="en-US" altLang="zh-TW" sz="2600">
                <a:latin typeface="Times New Roman" panose="02020603050405020304" pitchFamily="18" charset="0"/>
                <a:ea typeface="標楷體" panose="03000509000000000000" pitchFamily="65" charset="-120"/>
              </a:rPr>
              <a:t>Basketball court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>
                <a:latin typeface="標楷體" panose="03000509000000000000" pitchFamily="65" charset="-120"/>
                <a:ea typeface="標楷體" panose="03000509000000000000" pitchFamily="65" charset="-120"/>
              </a:rPr>
              <a:t>任何平坦及周界约 </a:t>
            </a: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80 </a:t>
            </a:r>
            <a:r>
              <a:rPr lang="zh-TW" altLang="en-US" sz="2600">
                <a:latin typeface="標楷體" panose="03000509000000000000" pitchFamily="65" charset="-120"/>
                <a:ea typeface="標楷體" panose="03000509000000000000" pitchFamily="65" charset="-120"/>
              </a:rPr>
              <a:t>米的空地上进行测量 </a:t>
            </a: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Any flat area with a perimeter of about 80 meters</a:t>
            </a:r>
            <a:endParaRPr lang="en-HK" altLang="zh-TW" sz="26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F054A7C-FDEB-4616-BD06-65ADD306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BBD22-CB0C-408F-A49A-46E2E41D14DD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B79C326E-FC07-4B5E-AE59-41412D572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18370" r="5672" b="7353"/>
          <a:stretch>
            <a:fillRect/>
          </a:stretch>
        </p:blipFill>
        <p:spPr bwMode="auto">
          <a:xfrm>
            <a:off x="2219325" y="3836988"/>
            <a:ext cx="5508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2458B01-6B50-4723-93B0-4C2DDCDB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九分钟耐力跑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(6/9-min Run)</a:t>
            </a: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6F3B8C5-75FE-4F4B-AE21-5AFB040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7463"/>
            <a:ext cx="7694613" cy="4662487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在规定时间内跑／行最远的距离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Run / walk as far as possible within the specified time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在最后三分钟及最后十五秒提示学生剩余时间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Remind students for the last 3 minutes and </a:t>
            </a: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15 seconds</a:t>
            </a: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在最后十五秒提醒计圈员准备记录完成的距离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Reminded lap scorers to be ready to record the distance covered during the last 15 seconds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endParaRPr lang="en-HK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C0AE382-322C-492C-9C57-CE20E918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E5A41-7E46-40C0-8C64-62AA7300ED24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7755D91-06E4-4505-8B09-73C9413F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九分钟耐力跑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(6/9-min Run)</a:t>
            </a: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E3D60AE-A40E-456D-B183-82FAD497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备注 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Remarks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提示学生逐渐加速并尽量保持均速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Remind students to accelerate gradually and try to keep running at a steady pace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继续跑步直至听到教师发出到达时限的讯号为止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Keep running until a stopping signal is given by the teacher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量度单位精确至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Measure the distance to the nearest 10 m</a:t>
            </a: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测试完成后应继续步行一圈或两圈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Continue walking for 1 or 2 laps after completing the test</a:t>
            </a:r>
            <a:endParaRPr lang="en-HK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如学生气力不继，可改作步行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Students are allowed to walk if they are tired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121096F-8A6B-4495-B574-3B949197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BFA0AA-1659-4668-A4DA-1F4AD4423895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>
            <a:extLst>
              <a:ext uri="{FF2B5EF4-FFF2-40B4-BE49-F238E27FC236}">
                <a16:creationId xmlns:a16="http://schemas.microsoft.com/office/drawing/2014/main" id="{DC62626F-3C35-416D-BA17-1B9F1BE0C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1090C822-F558-43BF-94E3-C71FC6BE892C}" type="slidenum">
              <a:rPr lang="en-US" altLang="zh-HK" smtClean="0">
                <a:solidFill>
                  <a:srgbClr val="898989"/>
                </a:solidFill>
              </a:rPr>
              <a:pPr/>
              <a:t>15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23555" name="圖片 5">
            <a:extLst>
              <a:ext uri="{FF2B5EF4-FFF2-40B4-BE49-F238E27FC236}">
                <a16:creationId xmlns:a16="http://schemas.microsoft.com/office/drawing/2014/main" id="{593EF3E8-A00D-4C1C-8629-0D7E1EA5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字方塊 6">
            <a:extLst>
              <a:ext uri="{FF2B5EF4-FFF2-40B4-BE49-F238E27FC236}">
                <a16:creationId xmlns:a16="http://schemas.microsoft.com/office/drawing/2014/main" id="{85D9EFDA-57BF-4B6F-937B-63309C83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28838"/>
            <a:ext cx="7253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15-meter PACER Test </a:t>
            </a:r>
            <a:b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米渐进式心肺耐力跑测试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1A0103F-DF0A-4053-9016-B073FFB2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598488"/>
            <a:ext cx="8743950" cy="803275"/>
          </a:xfrm>
        </p:spPr>
        <p:txBody>
          <a:bodyPr/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15-meter Progressive Aerobic Cardiovascular Endurance Run </a:t>
            </a:r>
            <a:b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(15m PACER)</a:t>
            </a:r>
            <a:endParaRPr lang="en-US" altLang="en-US" sz="200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2EFB2AB-42B3-4770-B943-E6C79BF44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819275"/>
            <a:ext cx="7635875" cy="4525963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场地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(Venue)</a:t>
            </a:r>
            <a:endParaRPr lang="en-HK" altLang="zh-TW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跑道的两端需要</a:t>
            </a:r>
            <a:r>
              <a:rPr lang="en-US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米以进行来回跑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Having shuttle running between 2 parallel baselines which are 15 meters apart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每条跑道的阔度不少于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1.4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The width of each track should be at least 1.4 meters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标志物需设置在跑道的两端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Markers should be set at both ends of the track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将音乐播放器设置在跑道外侧的中间位置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Music player should be placed in the middle outside the track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2CFA391-F1CC-4369-9833-9F01D40B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868B21-60C8-4B33-8384-5C828B13B36E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CD9B07C-238C-4756-BFE1-A1AFC68D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场地区域 </a:t>
            </a:r>
            <a:r>
              <a:rPr lang="en-US" altLang="zh-TW"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Area set up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1273BCBF-EE15-45AE-8CEA-7D465023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3C518-71E3-41BB-94D2-81AA994BE064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pSp>
        <p:nvGrpSpPr>
          <p:cNvPr id="25604" name="Group 1">
            <a:extLst>
              <a:ext uri="{FF2B5EF4-FFF2-40B4-BE49-F238E27FC236}">
                <a16:creationId xmlns:a16="http://schemas.microsoft.com/office/drawing/2014/main" id="{392361A0-0158-4645-A75F-E2CC845CEAE5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1100138"/>
            <a:ext cx="5619750" cy="4829175"/>
            <a:chOff x="4160838" y="2733675"/>
            <a:chExt cx="3862387" cy="3319463"/>
          </a:xfrm>
        </p:grpSpPr>
        <p:pic>
          <p:nvPicPr>
            <p:cNvPr id="25605" name="Picture 5">
              <a:extLst>
                <a:ext uri="{FF2B5EF4-FFF2-40B4-BE49-F238E27FC236}">
                  <a16:creationId xmlns:a16="http://schemas.microsoft.com/office/drawing/2014/main" id="{A0FA0AC1-D146-4903-B568-90D31174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2868613"/>
              <a:ext cx="3862387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A13610B3-B28C-4666-9AAF-F4A9660D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2733675"/>
              <a:ext cx="304006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>
              <a:extLst>
                <a:ext uri="{FF2B5EF4-FFF2-40B4-BE49-F238E27FC236}">
                  <a16:creationId xmlns:a16="http://schemas.microsoft.com/office/drawing/2014/main" id="{D59639AB-943E-4850-8685-A1FEA8F48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5392738"/>
              <a:ext cx="311785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5A9C1B4-F37D-4868-82F8-9F7B888C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0038" y="342900"/>
            <a:ext cx="8842376" cy="1143000"/>
          </a:xfrm>
        </p:spPr>
        <p:txBody>
          <a:bodyPr/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C950EAB-CF1A-4B90-B9E1-4D59CE9F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600200"/>
            <a:ext cx="7775575" cy="4525963"/>
          </a:xfrm>
        </p:spPr>
        <p:txBody>
          <a:bodyPr/>
          <a:lstStyle/>
          <a:p>
            <a:pPr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站于起点线后准备，按录音的指示开始测试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Stand behind the starting line and get ready, and start running according to the instruction in the recording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HK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当听到开始的讯号后，学生向前跑至另一端，在「哔」声响起时最少以一脚踏在端线，以示到达，然后马上转身折返跑，如此类推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After hearing </a:t>
            </a: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starting signal, students should run to the opposite side of the lane. They should step on baseline with at least one leg when a beep sound is heard. Then students should run back to the opposite baseline and continue the test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4D16DFE-0406-4769-AB17-3D36C68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431D6-264D-4BD2-9ABD-712FEAB46CD4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863FB4C-BE55-4C4B-9B14-0AD0E898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0038" y="342900"/>
            <a:ext cx="8842376" cy="1143000"/>
          </a:xfrm>
        </p:spPr>
        <p:txBody>
          <a:bodyPr/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275F939-4F89-4749-B782-F0EA4F57F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600200"/>
            <a:ext cx="7720013" cy="4525963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如学生于「哔」声未响已到达端线，应在原地等待下一次「哔」声响才进行折返跑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If students reach baseline before next beep sounds, they need to wait and run until the next beep sounds is heard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如学生于「哔」声响起时未能到达另一端线，应马上转身继续折返跑，并加速以追上在下一次「哔」声响起时能到达端线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If students cannot reach baseline when beep sounds is heard, they need to turn around and return immediately, and reach the opposite baseline before the next beep sounds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3F3C4A1-9B9C-48EE-A8BA-5C9F31AC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FF2480-B50C-4E6A-9D3F-C6545237343D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CB631AA-1ECE-481C-8DB4-EF8D07DB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641600"/>
            <a:ext cx="7772400" cy="1362075"/>
          </a:xfrm>
        </p:spPr>
        <p:txBody>
          <a:bodyPr/>
          <a:lstStyle/>
          <a:p>
            <a:r>
              <a:rPr lang="zh-TW" altLang="en-US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测量项目及方法</a:t>
            </a:r>
            <a:br>
              <a:rPr lang="en-US" altLang="zh-TW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cap="none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Testing items and protocols</a:t>
            </a:r>
            <a:endParaRPr lang="en-US" altLang="en-US" cap="none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7602BD89-3016-403C-81A3-9B6EBA65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0A50B-4B16-4B29-BAD1-C107F62422B9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BFD8500-8EE3-40CF-862F-7BB0CFD9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6576538-D6EC-4667-92C1-0E59CAE6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388"/>
            <a:ext cx="7651750" cy="452596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当学生两次未能在「哔」声响时到达端线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测试立即终止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不需要是连续二次未能到达端线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Test will be terminated if students fail to reach the baseline with the beep sound for two times (consecutive failure are not necessary)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一声「哔」响表示已完成一圈，三声「哔」响表示已完成一个阶段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A single beep sound represents student has completed a single lap whereas three consecutive beep sounds represent the completion of one level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ABDF98B-B007-4882-B2A7-D7C5841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73409-1FD0-40E3-8C4A-5EB0306A0C6E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1C8A211-DC0C-46B8-8976-846DB1A3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B02DA70-EEFA-4E84-BDD3-C490B290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765175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备注 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Remarks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下一阶段将会加快节奏，测试员应告知学生需要加速和继续进行测量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Time allowed between interval single beep sounds quicker in every advanced level. Testers should inform students to accelerate for performing the test</a:t>
            </a: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测试结束后，学生可以继续步行数圈作为冷却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After the test ends, students can continue walking a few laps for cool-down</a:t>
            </a: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测试结果以完成的次数计算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 test result is calculated based on the number of completed runs</a:t>
            </a:r>
          </a:p>
          <a:p>
            <a:pPr marL="857250" lvl="2" indent="0">
              <a:buFont typeface="Arial" panose="020B0604020202020204" pitchFamily="34" charset="0"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1184C2B-0DCA-436A-A787-A981EE9B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363B5-4CF5-4C66-9341-48E31332239D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>
            <a:extLst>
              <a:ext uri="{FF2B5EF4-FFF2-40B4-BE49-F238E27FC236}">
                <a16:creationId xmlns:a16="http://schemas.microsoft.com/office/drawing/2014/main" id="{E3ABA108-9100-4201-AD2F-98986A557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B1B56AC0-8F61-4F1B-977E-C1FF73A82EC6}" type="slidenum">
              <a:rPr lang="en-US" altLang="zh-HK" smtClean="0">
                <a:solidFill>
                  <a:srgbClr val="898989"/>
                </a:solidFill>
              </a:rPr>
              <a:pPr/>
              <a:t>22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30723" name="圖片 5">
            <a:extLst>
              <a:ext uri="{FF2B5EF4-FFF2-40B4-BE49-F238E27FC236}">
                <a16:creationId xmlns:a16="http://schemas.microsoft.com/office/drawing/2014/main" id="{CC8284A2-3A47-4B28-89BB-BD3A0D3D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字方塊 6">
            <a:extLst>
              <a:ext uri="{FF2B5EF4-FFF2-40B4-BE49-F238E27FC236}">
                <a16:creationId xmlns:a16="http://schemas.microsoft.com/office/drawing/2014/main" id="{2B381EAE-122C-404D-9E88-F596FD28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2128838"/>
            <a:ext cx="3995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TW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Handgrip Test</a:t>
            </a:r>
          </a:p>
          <a:p>
            <a:r>
              <a:rPr lang="zh-TW" altLang="en-US" sz="4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手握力测试</a:t>
            </a:r>
            <a:endParaRPr lang="zh-HK" altLang="en-US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7C6DD0F3-7CE6-4333-AF45-09772C1F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C6EF99-8477-4ED0-A34F-BF8742AF1A88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59C66BB-9BAA-487A-BCDE-1372B663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手握力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Handgrip test)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96BC443-DBE1-4D35-BEEE-A03CB3F44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05713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000">
                <a:latin typeface="標楷體" panose="03000509000000000000" pitchFamily="65" charset="-120"/>
                <a:ea typeface="標楷體" panose="03000509000000000000" pitchFamily="65" charset="-120"/>
              </a:rPr>
              <a:t>步骤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en-HK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调校握手距离（</a:t>
            </a: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手指第二节须刚弯曲在把手下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），并把指示针拨回零度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Adjust the 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dynamometer to the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grip size(Second joint of the finger should be bend under the handle), and a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djust to zero</a:t>
            </a:r>
          </a:p>
          <a:p>
            <a:pPr lvl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学生以站立形式进行，手垂下，位置约在大腿旁，单手握握力计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Perform in a standing position, w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ith hands down by the thighs, hold the dynamometer with one hand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利用单手以姆指底部及其他手指的第二节部份尽力紧握握力计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Use one hand to squuze the dynamometer as hard as possible with the base of the thumb and the second joint of the other fingers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2D2F58D5-1575-4DD2-9A18-E7E3F16A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E28A1-416D-48A9-AC01-F060D01B19FA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6B75984-B8AA-4624-8315-AEC7F066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手握力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Handgrip test)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601283D-E9BE-4A1C-9AE1-2F98A5BE0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70961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000">
                <a:latin typeface="標楷體" panose="03000509000000000000" pitchFamily="65" charset="-120"/>
                <a:ea typeface="標楷體" panose="03000509000000000000" pitchFamily="65" charset="-120"/>
              </a:rPr>
              <a:t>量度成绩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(Measurement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左、右手分别进行三次测量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Repeat the right hands and left hands for 3 times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以最接近的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千克计算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The unit of result is in 1/2kg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记录每一只手的最佳成绩的总和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Sum up the best results of both hands</a:t>
            </a:r>
          </a:p>
          <a:p>
            <a:pPr>
              <a:lnSpc>
                <a:spcPct val="90000"/>
              </a:lnSpc>
            </a:pPr>
            <a:r>
              <a:rPr lang="zh-TW" altLang="en-US" sz="3000">
                <a:latin typeface="標楷體" panose="03000509000000000000" pitchFamily="65" charset="-120"/>
                <a:ea typeface="標楷體" panose="03000509000000000000" pitchFamily="65" charset="-120"/>
              </a:rPr>
              <a:t>备注 </a:t>
            </a:r>
            <a:r>
              <a:rPr lang="en-HK" altLang="zh-TW" sz="3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Remarks</a:t>
            </a:r>
            <a:r>
              <a:rPr lang="en-HK" altLang="zh-TW" sz="3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测量时，握力计不得触及身体或其他对象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The hand and the dynamometer should not touch the body or any other object during the test</a:t>
            </a:r>
            <a:endParaRPr lang="en-US" altLang="zh-TW" sz="3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5B9AE4C8-DDCC-43B3-B720-4906B26C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962150"/>
            <a:ext cx="2049462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EF3FBDD-3F65-4BDC-9136-180BA698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747963"/>
            <a:ext cx="7772400" cy="1362075"/>
          </a:xfrm>
        </p:spPr>
        <p:txBody>
          <a:bodyPr/>
          <a:lstStyle/>
          <a:p>
            <a:r>
              <a:rPr lang="zh-TW" altLang="en-US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训练方法</a:t>
            </a:r>
            <a:br>
              <a:rPr lang="en-US" altLang="zh-TW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cap="none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Training methods</a:t>
            </a:r>
            <a:endParaRPr lang="en-US" altLang="en-US" cap="none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09CFAF3-74DE-4D1F-BF03-CB96293E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152899-20C6-4610-913A-068FF7DB8665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CCCD426-F2C5-4305-8F68-21D79680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训练原则 </a:t>
            </a:r>
            <a:r>
              <a:rPr lang="en-US" altLang="zh-TW" sz="4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Training Principles</a:t>
            </a:r>
            <a:endParaRPr lang="zh-TW" altLang="en-US" sz="4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C780150-7CB2-4FE1-892A-028B4237E66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7838" y="1485900"/>
            <a:ext cx="6286500" cy="4695825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超负荷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Overload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适应性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Adaptability</a:t>
            </a: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独特性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Uniqueness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渐次编排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Progression</a:t>
            </a: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渐进阻力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Progression Intensity </a:t>
            </a:r>
            <a:endParaRPr lang="en-HK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用进废退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Continuous</a:t>
            </a:r>
            <a:r>
              <a:rPr lang="en-HK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频次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Frequency</a:t>
            </a: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保持呼吸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Breathing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7D58F577-1250-4683-A72A-973FC4F6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558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主要内容</a:t>
            </a: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方式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Type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运动强度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Intensity</a:t>
            </a:r>
            <a:r>
              <a:rPr lang="en-HK" altLang="zh-TW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时间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Time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频率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Frequency</a:t>
            </a:r>
            <a:r>
              <a:rPr lang="en-HK" altLang="zh-TW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发展改进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Progression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2CB7CA7-4746-4DBA-99DC-2141FEDC3DCB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强化心血管系统之方法</a:t>
            </a:r>
            <a:br>
              <a:rPr lang="en-US" altLang="zh-TW" sz="44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Methods to Strengthen the Cardiovascular System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1C34249-3018-4704-A715-90B283D5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28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强化心血管系统之方法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Methods to Strengthen the Cardiovascular System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F4F861E-B47B-4FFD-9CF2-001D3458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2060575"/>
            <a:ext cx="7377113" cy="4416425"/>
          </a:xfrm>
        </p:spPr>
        <p:txBody>
          <a:bodyPr/>
          <a:lstStyle/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热身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Warm up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(5–10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分钟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主要训练内容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Exercise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(20–60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分钟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心肺、肌肉适能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缓和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Cool Down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(5–10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分钟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方式 </a:t>
            </a:r>
            <a:r>
              <a:rPr lang="en-HK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Method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大肌肉组群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Muscle group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节拍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Rhythm</a:t>
            </a:r>
            <a:r>
              <a:rPr lang="en-HK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长时间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Endurance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3E847F6A-B779-410F-966B-B3E70C9F3E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762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按运动经验建议运动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Suggested Exercise according to Exercise Experience</a:t>
            </a:r>
            <a:endParaRPr lang="zh-TW" altLang="en-US" sz="24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4DD00180-8055-4C7E-892E-00756928E219}"/>
              </a:ext>
            </a:extLst>
          </p:cNvPr>
          <p:cNvGraphicFramePr>
            <a:graphicFrameLocks noGrp="1"/>
          </p:cNvGraphicFramePr>
          <p:nvPr/>
        </p:nvGraphicFramePr>
        <p:xfrm>
          <a:off x="188913" y="1755775"/>
          <a:ext cx="7851775" cy="3852863"/>
        </p:xfrm>
        <a:graphic>
          <a:graphicData uri="http://schemas.openxmlformats.org/drawingml/2006/table">
            <a:tbl>
              <a:tblPr/>
              <a:tblGrid>
                <a:gridCol w="2278062">
                  <a:extLst>
                    <a:ext uri="{9D8B030D-6E8A-4147-A177-3AD203B41FA5}">
                      <a16:colId xmlns:a16="http://schemas.microsoft.com/office/drawing/2014/main" val="429547599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3254275965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446977375"/>
                    </a:ext>
                  </a:extLst>
                </a:gridCol>
              </a:tblGrid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运动经验</a:t>
                      </a:r>
                      <a:endParaRPr kumimoji="0" lang="zh-HK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运动特点</a:t>
                      </a:r>
                      <a:endParaRPr kumimoji="0" lang="zh-HK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例子</a:t>
                      </a:r>
                      <a:endParaRPr kumimoji="0" lang="zh-HK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140829"/>
                  </a:ext>
                </a:extLst>
              </a:tr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无经验的初学者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较易维持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稳定而低的运动强度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能量消耗较低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运动强度易受自己控制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技巧较少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步行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踏单车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行跑步机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8619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间中有运动的参加者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在能够控制稳定的运动强度下，多作与技巧有关的活动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游泳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溜冰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跳健康舞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18440"/>
                  </a:ext>
                </a:extLst>
              </a:tr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经常参与剧烈运动者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技巧与运动强度都是必须考虑因素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多于一人的群体项目，但比赛性质尽可降低，以免运动过剧。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球拍类运动项目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队制球类项目如篮球、足球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0598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A7AC22BE-923C-47E3-8D67-A852A528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zh-TW" altLang="en-US" sz="3400">
                <a:latin typeface="標楷體" panose="03000509000000000000" pitchFamily="65" charset="-120"/>
                <a:ea typeface="標楷體" panose="03000509000000000000" pitchFamily="65" charset="-120"/>
              </a:rPr>
              <a:t>测量项目</a:t>
            </a:r>
            <a:r>
              <a:rPr lang="en-US" altLang="zh-TW" sz="3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>
                <a:latin typeface="標楷體" panose="03000509000000000000" pitchFamily="65" charset="-120"/>
                <a:ea typeface="標楷體" panose="03000509000000000000" pitchFamily="65" charset="-120"/>
              </a:rPr>
              <a:t>小学</a:t>
            </a:r>
            <a:r>
              <a:rPr lang="en-US" altLang="zh-TW" sz="34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34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Testing items (Primary)</a:t>
            </a:r>
            <a:endParaRPr lang="en-US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67" name="Content Placeholder 5">
            <a:extLst>
              <a:ext uri="{FF2B5EF4-FFF2-40B4-BE49-F238E27FC236}">
                <a16:creationId xmlns:a16="http://schemas.microsoft.com/office/drawing/2014/main" id="{A36E4B36-BCFA-45B4-8FEA-BED3DD347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8023225" cy="4525963"/>
          </a:xfrm>
        </p:spPr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一分钟仰卧起坐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(1-min Sit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up)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坐前伸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(Sit-and-Reach)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六／九分钟耐力跑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(6/9-min Run)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 </a:t>
            </a: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15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米渐进式心肺耐力跑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(15-meter PACER)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手握力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(Handgrip)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或 </a:t>
            </a: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倾斜式引体上升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(Inclined Pull-up)</a:t>
            </a:r>
            <a:endParaRPr lang="en-US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4EF2B88-32CD-4672-97CE-52023D97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4A071E-EBFD-43B8-B300-F6AF98E3CE17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>
            <a:extLst>
              <a:ext uri="{FF2B5EF4-FFF2-40B4-BE49-F238E27FC236}">
                <a16:creationId xmlns:a16="http://schemas.microsoft.com/office/drawing/2014/main" id="{CCADC67B-5C93-4182-81B8-E57B54253E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运动进度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Progress of Exercise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A8072E70-5B7C-4957-98A0-21E35D9B9A6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52450" y="1814513"/>
            <a:ext cx="8675688" cy="46799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考虑因素</a:t>
            </a:r>
            <a:r>
              <a:rPr lang="en-HK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Factors</a:t>
            </a:r>
            <a:r>
              <a:rPr lang="en-HK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个人能力、健康状况、年龄、兴趣、目标</a:t>
            </a:r>
            <a:endParaRPr lang="en-HK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00050" lvl="2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	Ability, Health status, Age, Hobbits, Targets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心肺耐力训练计划阶段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Cardiorespiratory Endurance Training Program Stage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初阶（预备时期）４－６星期 </a:t>
            </a: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Beginner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进阶（进步时期）６－８星期 </a:t>
            </a: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Advance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维持（维持时期）８星期之后 </a:t>
            </a: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Sustainable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0239438-179D-4D95-B5FC-8B678FCB8B5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9530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年龄阶段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Age Group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934CCB5-752E-4992-8D2B-F2E73AA2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5150"/>
            <a:ext cx="8229600" cy="48958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儿童期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Childhood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Early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– 6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lvl="1" eaLnBrk="1" hangingPunct="1"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Middle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 – 10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lvl="1" eaLnBrk="1" hangingPunct="1"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后期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Late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发育期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Developmental Period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		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9-15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	 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男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12-16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eaLnBrk="1" hangingPunct="1"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青少年期发育期至成年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Adolescence Developmental to adulthood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917527F-2BA2-4401-BF37-0DED9739CC26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儿童运动处方基本目标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Aims of Exercise Prescription for Children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C180561-97DF-499A-B2D6-8BCBA3A5C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875" y="2228850"/>
            <a:ext cx="8229600" cy="37766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维持活动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Maintenance of activity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享受活动的乐趣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Enjoyment of the activity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发展活跃的生活模式并养成习惯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Develop active lifestyle with habits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00BFDC4-DE58-4972-9A4C-64A2D514D3BE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儿童运动处方之原则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Principles of Exercise Prescription for Children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742884A-3B25-44A6-AB5B-B1057E226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2022475"/>
            <a:ext cx="7750175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容许自然活跃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Allow active style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容许儿童控制运动强度及运动时间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Children are able to control exercise intensity and time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享受活动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Enjoy the activity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17ABCC8-D355-49A9-A908-A67D5258C14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儿童运动处方之原则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Principles of Exercise Prescription for Children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866653B-C07C-4A3A-875D-D113654E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6313"/>
            <a:ext cx="7939088" cy="4525962"/>
          </a:xfrm>
        </p:spPr>
        <p:txBody>
          <a:bodyPr/>
          <a:lstStyle/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多鼓励儿童在户外活动而不是玩计算机游戏或看电视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Encourage outdoor activity instead of playing video game or watching TV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多参与各类型运动项目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Engage in different kind of sports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各家庭成员作儿童之模范，多做运动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Family member be role model to do more exercises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3737940-D9D5-4FD0-9742-54B0415D44C9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683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儿童重量训练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Weight Training for Children</a:t>
            </a:r>
            <a:endParaRPr lang="zh-TW" altLang="en-US" sz="32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26E5164-69D4-45E7-89FC-F360C529E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435975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重量训练之考虑因素：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Factors for weight training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增强力量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strengthening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防止受伤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prevent injury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增进运动表现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improve sports performance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增强自我形象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build up self image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学习正确技巧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learning proper skills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D8B059B-2EE1-410F-81A1-3223D7D46A7C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儿童重量训练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Weight Training for Children</a:t>
            </a:r>
            <a:endParaRPr lang="zh-TW" altLang="en-US" sz="4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C0CD189-09F1-46CE-A0AB-109145C1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87538"/>
            <a:ext cx="7931150" cy="4727575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重量训练计划特点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Characteristics of weight training program</a:t>
            </a: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近距离和持续之监察来训练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Monitoring closely and consistently to train</a:t>
            </a:r>
            <a:endParaRPr lang="zh-TW" altLang="en-US" sz="16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充足热身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较慢及渐进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Adequate warm up (slowly with progression)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每组高重复次数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在青春发育期前祗可做轻于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6-8RM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之重量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Light weight (&lt;6-8RM) with higher repetition </a:t>
            </a: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每节练习须有足够休息时间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每周最多做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Enough inter-set rest (Maximum 2-3 times per week)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6E41A64-5AA4-43D8-9E83-C041991005EE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儿童重量训练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Weight Training for Children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A415BC3-D839-4AD1-997D-56A9AC036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828800"/>
            <a:ext cx="7931150" cy="4316413"/>
          </a:xfrm>
        </p:spPr>
        <p:txBody>
          <a:bodyPr/>
          <a:lstStyle/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在早期之练习，可以体重作负荷或以很轻之重量作练习</a:t>
            </a:r>
            <a:endParaRPr lang="en-HK" altLang="zh-TW" sz="2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Lighter weight/ body weight in early stage for training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强调正确的动作及身体姿势</a:t>
            </a:r>
            <a:endParaRPr lang="en-HK" altLang="zh-TW" sz="2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Emphasize the correct body movement and posture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包括柔软度练习 </a:t>
            </a:r>
            <a:r>
              <a:rPr lang="en-US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特别在青少年增高阶段</a:t>
            </a:r>
            <a:r>
              <a:rPr lang="en-US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Include flexibility training </a:t>
            </a:r>
          </a:p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若需增加运动量时，首先增加每组次数及组数，最后才增加重量</a:t>
            </a:r>
            <a:endParaRPr lang="en-HK" altLang="zh-TW" sz="2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Increasing repetition and set before weight if you need to increase intensity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>
            <a:extLst>
              <a:ext uri="{FF2B5EF4-FFF2-40B4-BE49-F238E27FC236}">
                <a16:creationId xmlns:a16="http://schemas.microsoft.com/office/drawing/2014/main" id="{AD8039F9-430A-4726-A096-448F2C7F6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E5B0DA31-2D64-4918-A4C7-7A08424E5D92}" type="slidenum">
              <a:rPr lang="en-US" altLang="zh-HK" smtClean="0">
                <a:solidFill>
                  <a:srgbClr val="898989"/>
                </a:solidFill>
              </a:rPr>
              <a:pPr/>
              <a:t>38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47107" name="圖片 5">
            <a:extLst>
              <a:ext uri="{FF2B5EF4-FFF2-40B4-BE49-F238E27FC236}">
                <a16:creationId xmlns:a16="http://schemas.microsoft.com/office/drawing/2014/main" id="{B2C74C4A-5C3A-4FF2-AB75-7EAEBC3B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文字方塊 6">
            <a:extLst>
              <a:ext uri="{FF2B5EF4-FFF2-40B4-BE49-F238E27FC236}">
                <a16:creationId xmlns:a16="http://schemas.microsoft.com/office/drawing/2014/main" id="{DC8B14B0-216D-4E28-99C0-4315C423A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05050"/>
            <a:ext cx="39957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心肺耐力训练 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跑步机耐力跑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9" name="文字方塊 1">
            <a:extLst>
              <a:ext uri="{FF2B5EF4-FFF2-40B4-BE49-F238E27FC236}">
                <a16:creationId xmlns:a16="http://schemas.microsoft.com/office/drawing/2014/main" id="{F64CC739-442E-4068-882F-3A173C90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063750"/>
            <a:ext cx="3884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3200" b="1">
                <a:solidFill>
                  <a:srgbClr val="FF0000"/>
                </a:solidFill>
              </a:rPr>
              <a:t>Cardiorespiratory </a:t>
            </a:r>
          </a:p>
          <a:p>
            <a:r>
              <a:rPr lang="en-US" altLang="zh-HK" sz="3200" b="1">
                <a:solidFill>
                  <a:srgbClr val="FF0000"/>
                </a:solidFill>
              </a:rPr>
              <a:t>Endurance Training </a:t>
            </a:r>
          </a:p>
          <a:p>
            <a:r>
              <a:rPr lang="en-US" altLang="zh-HK" sz="3200" b="1"/>
              <a:t>Endurance Running </a:t>
            </a:r>
          </a:p>
          <a:p>
            <a:r>
              <a:rPr lang="en-US" altLang="zh-HK" sz="3200" b="1"/>
              <a:t>(Treadmill)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>
            <a:extLst>
              <a:ext uri="{FF2B5EF4-FFF2-40B4-BE49-F238E27FC236}">
                <a16:creationId xmlns:a16="http://schemas.microsoft.com/office/drawing/2014/main" id="{D9BCE0BF-20A1-40D8-800D-B9A892BE4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F90B852D-0002-4DF7-AAB3-7BCFBD3F29FB}" type="slidenum">
              <a:rPr lang="en-US" altLang="zh-HK" smtClean="0">
                <a:solidFill>
                  <a:srgbClr val="898989"/>
                </a:solidFill>
              </a:rPr>
              <a:pPr/>
              <a:t>39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48131" name="圖片 5">
            <a:extLst>
              <a:ext uri="{FF2B5EF4-FFF2-40B4-BE49-F238E27FC236}">
                <a16:creationId xmlns:a16="http://schemas.microsoft.com/office/drawing/2014/main" id="{6BEE21E0-3CC0-42CE-8AD4-B02E2617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字方塊 6">
            <a:extLst>
              <a:ext uri="{FF2B5EF4-FFF2-40B4-BE49-F238E27FC236}">
                <a16:creationId xmlns:a16="http://schemas.microsoft.com/office/drawing/2014/main" id="{1E3CE2B7-57FF-45C0-B12A-ED7860CB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8513"/>
            <a:ext cx="3594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心肺耐力</a:t>
            </a:r>
            <a:r>
              <a:rPr lang="en-US" altLang="zh-TW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上肢肌力训练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运水游戏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文字方塊 1">
            <a:extLst>
              <a:ext uri="{FF2B5EF4-FFF2-40B4-BE49-F238E27FC236}">
                <a16:creationId xmlns:a16="http://schemas.microsoft.com/office/drawing/2014/main" id="{118879DC-89A3-4ACE-82B9-AF3C5F3A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2609850"/>
            <a:ext cx="4548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2800" b="1">
                <a:solidFill>
                  <a:srgbClr val="FF0000"/>
                </a:solidFill>
              </a:rPr>
              <a:t>Cardiorespiratory Endurance </a:t>
            </a:r>
          </a:p>
          <a:p>
            <a:r>
              <a:rPr lang="en-US" altLang="zh-HK" sz="2800" b="1">
                <a:solidFill>
                  <a:srgbClr val="FF0000"/>
                </a:solidFill>
              </a:rPr>
              <a:t>Upper Body Strength Training </a:t>
            </a:r>
          </a:p>
          <a:p>
            <a:r>
              <a:rPr lang="en-US" altLang="zh-HK" sz="2800" b="1"/>
              <a:t>Water-Carrier Game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>
            <a:extLst>
              <a:ext uri="{FF2B5EF4-FFF2-40B4-BE49-F238E27FC236}">
                <a16:creationId xmlns:a16="http://schemas.microsoft.com/office/drawing/2014/main" id="{EA4749CA-7574-4693-A819-A8C41DA2A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97FC7C4E-A57D-482F-87B4-1DC4722EFA4D}" type="slidenum">
              <a:rPr lang="en-US" altLang="zh-HK" smtClean="0">
                <a:solidFill>
                  <a:srgbClr val="898989"/>
                </a:solidFill>
              </a:rPr>
              <a:pPr/>
              <a:t>4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12291" name="圖片 5">
            <a:extLst>
              <a:ext uri="{FF2B5EF4-FFF2-40B4-BE49-F238E27FC236}">
                <a16:creationId xmlns:a16="http://schemas.microsoft.com/office/drawing/2014/main" id="{5A2AFB7F-BE99-4903-B907-2B6E78E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字方塊 6">
            <a:extLst>
              <a:ext uri="{FF2B5EF4-FFF2-40B4-BE49-F238E27FC236}">
                <a16:creationId xmlns:a16="http://schemas.microsoft.com/office/drawing/2014/main" id="{B822247B-B54F-4E05-9D6A-90D2606C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128838"/>
            <a:ext cx="5862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Sit Up Test </a:t>
            </a:r>
          </a:p>
          <a:p>
            <a:r>
              <a:rPr lang="zh-CN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一分钟仰卧起坐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3">
            <a:extLst>
              <a:ext uri="{FF2B5EF4-FFF2-40B4-BE49-F238E27FC236}">
                <a16:creationId xmlns:a16="http://schemas.microsoft.com/office/drawing/2014/main" id="{9154C0F3-2E1A-4144-92EB-3519A5F92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E4F5B4F1-C76F-4066-BDC0-961A0DF16ABD}" type="slidenum">
              <a:rPr lang="en-US" altLang="zh-HK" smtClean="0">
                <a:solidFill>
                  <a:srgbClr val="898989"/>
                </a:solidFill>
              </a:rPr>
              <a:pPr/>
              <a:t>40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49155" name="圖片 5">
            <a:extLst>
              <a:ext uri="{FF2B5EF4-FFF2-40B4-BE49-F238E27FC236}">
                <a16:creationId xmlns:a16="http://schemas.microsoft.com/office/drawing/2014/main" id="{C6B2749B-733C-48E5-99CE-A4DCB7C5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文字方塊 6">
            <a:extLst>
              <a:ext uri="{FF2B5EF4-FFF2-40B4-BE49-F238E27FC236}">
                <a16:creationId xmlns:a16="http://schemas.microsoft.com/office/drawing/2014/main" id="{B1C6A427-8D5E-4601-95CE-C439520C6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360613"/>
            <a:ext cx="35956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柔韧度训练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腘绳肌伸展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文字方塊 1">
            <a:extLst>
              <a:ext uri="{FF2B5EF4-FFF2-40B4-BE49-F238E27FC236}">
                <a16:creationId xmlns:a16="http://schemas.microsoft.com/office/drawing/2014/main" id="{9FFA03BC-7BC5-4013-B2A7-A3F639676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506663"/>
            <a:ext cx="3457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3600" b="1">
                <a:solidFill>
                  <a:srgbClr val="FF0000"/>
                </a:solidFill>
              </a:rPr>
              <a:t>Flexibility </a:t>
            </a:r>
          </a:p>
          <a:p>
            <a:r>
              <a:rPr lang="en-US" altLang="zh-HK" sz="3600" b="1"/>
              <a:t>Hamstring</a:t>
            </a:r>
          </a:p>
          <a:p>
            <a:r>
              <a:rPr lang="en-US" altLang="zh-HK" sz="3600" b="1"/>
              <a:t>Stretching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>
            <a:extLst>
              <a:ext uri="{FF2B5EF4-FFF2-40B4-BE49-F238E27FC236}">
                <a16:creationId xmlns:a16="http://schemas.microsoft.com/office/drawing/2014/main" id="{B251DEE2-3644-4AD6-8099-1A9B9CDAA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81495A69-04F9-42AB-A01A-81057335DE2A}" type="slidenum">
              <a:rPr lang="en-US" altLang="zh-HK" smtClean="0">
                <a:solidFill>
                  <a:srgbClr val="898989"/>
                </a:solidFill>
              </a:rPr>
              <a:pPr/>
              <a:t>41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0179" name="圖片 5">
            <a:extLst>
              <a:ext uri="{FF2B5EF4-FFF2-40B4-BE49-F238E27FC236}">
                <a16:creationId xmlns:a16="http://schemas.microsoft.com/office/drawing/2014/main" id="{1145A480-BF80-49B9-A35E-D89A8866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文字方塊 6">
            <a:extLst>
              <a:ext uri="{FF2B5EF4-FFF2-40B4-BE49-F238E27FC236}">
                <a16:creationId xmlns:a16="http://schemas.microsoft.com/office/drawing/2014/main" id="{D99C5558-BAA3-4DB0-9AA9-88B6A012B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360613"/>
            <a:ext cx="35956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核心肌群训练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仰卧起坐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文字方塊 1">
            <a:extLst>
              <a:ext uri="{FF2B5EF4-FFF2-40B4-BE49-F238E27FC236}">
                <a16:creationId xmlns:a16="http://schemas.microsoft.com/office/drawing/2014/main" id="{BD8F632A-4B5B-4233-9964-B37E792F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506663"/>
            <a:ext cx="3457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000" b="1">
                <a:solidFill>
                  <a:srgbClr val="FF0000"/>
                </a:solidFill>
              </a:rPr>
              <a:t>Core Training  </a:t>
            </a:r>
          </a:p>
          <a:p>
            <a:r>
              <a:rPr lang="en-US" altLang="zh-HK" sz="4000" b="1"/>
              <a:t>Sit Up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>
            <a:extLst>
              <a:ext uri="{FF2B5EF4-FFF2-40B4-BE49-F238E27FC236}">
                <a16:creationId xmlns:a16="http://schemas.microsoft.com/office/drawing/2014/main" id="{369BC372-8DE3-4A37-80A8-EC5F6669C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3E007914-E4FD-4AEC-B8A8-11036B9B5E55}" type="slidenum">
              <a:rPr lang="en-US" altLang="zh-HK" smtClean="0">
                <a:solidFill>
                  <a:srgbClr val="898989"/>
                </a:solidFill>
              </a:rPr>
              <a:pPr/>
              <a:t>42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1203" name="圖片 5">
            <a:extLst>
              <a:ext uri="{FF2B5EF4-FFF2-40B4-BE49-F238E27FC236}">
                <a16:creationId xmlns:a16="http://schemas.microsoft.com/office/drawing/2014/main" id="{0BFF7D99-D696-4BC2-A79D-702A50B2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文字方塊 6">
            <a:extLst>
              <a:ext uri="{FF2B5EF4-FFF2-40B4-BE49-F238E27FC236}">
                <a16:creationId xmlns:a16="http://schemas.microsoft.com/office/drawing/2014/main" id="{991E2E04-CF0F-469A-9159-F43C8BDB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360613"/>
            <a:ext cx="3594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上肢肌力训练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掌上压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文字方塊 1">
            <a:extLst>
              <a:ext uri="{FF2B5EF4-FFF2-40B4-BE49-F238E27FC236}">
                <a16:creationId xmlns:a16="http://schemas.microsoft.com/office/drawing/2014/main" id="{885FD4F0-0C3D-4303-A0E2-B3F4122DC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108200"/>
            <a:ext cx="3394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3200" b="1">
                <a:solidFill>
                  <a:srgbClr val="FF0000"/>
                </a:solidFill>
              </a:rPr>
              <a:t>Upper Body </a:t>
            </a:r>
          </a:p>
          <a:p>
            <a:r>
              <a:rPr lang="en-US" altLang="zh-HK" sz="3200" b="1">
                <a:solidFill>
                  <a:srgbClr val="FF0000"/>
                </a:solidFill>
              </a:rPr>
              <a:t>Strength Training  </a:t>
            </a:r>
          </a:p>
          <a:p>
            <a:r>
              <a:rPr lang="en-US" altLang="zh-HK" sz="3200" b="1"/>
              <a:t>Push Up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3">
            <a:extLst>
              <a:ext uri="{FF2B5EF4-FFF2-40B4-BE49-F238E27FC236}">
                <a16:creationId xmlns:a16="http://schemas.microsoft.com/office/drawing/2014/main" id="{636A98FD-29EB-4E1C-9156-4E024E01C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E1542D36-2C55-45AF-B55A-008DBB5D35FD}" type="slidenum">
              <a:rPr lang="en-US" altLang="zh-HK" smtClean="0">
                <a:solidFill>
                  <a:srgbClr val="898989"/>
                </a:solidFill>
              </a:rPr>
              <a:pPr/>
              <a:t>43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2227" name="圖片 5">
            <a:extLst>
              <a:ext uri="{FF2B5EF4-FFF2-40B4-BE49-F238E27FC236}">
                <a16:creationId xmlns:a16="http://schemas.microsoft.com/office/drawing/2014/main" id="{D460AC12-FB65-4F8F-A828-85348633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文字方塊 6">
            <a:extLst>
              <a:ext uri="{FF2B5EF4-FFF2-40B4-BE49-F238E27FC236}">
                <a16:creationId xmlns:a16="http://schemas.microsoft.com/office/drawing/2014/main" id="{E434E6DC-6951-4A71-964C-AACD59C6F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360613"/>
            <a:ext cx="3594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核心肌群训练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平板支撑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文字方塊 1">
            <a:extLst>
              <a:ext uri="{FF2B5EF4-FFF2-40B4-BE49-F238E27FC236}">
                <a16:creationId xmlns:a16="http://schemas.microsoft.com/office/drawing/2014/main" id="{8B810E20-B81E-4F53-9092-D13E7065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482850"/>
            <a:ext cx="33940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000" b="1">
                <a:solidFill>
                  <a:srgbClr val="FF0000"/>
                </a:solidFill>
              </a:rPr>
              <a:t>Core Training   </a:t>
            </a:r>
          </a:p>
          <a:p>
            <a:r>
              <a:rPr lang="en-US" altLang="zh-HK" sz="4000" b="1"/>
              <a:t>Plank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>
            <a:extLst>
              <a:ext uri="{FF2B5EF4-FFF2-40B4-BE49-F238E27FC236}">
                <a16:creationId xmlns:a16="http://schemas.microsoft.com/office/drawing/2014/main" id="{9DDBA87D-B8FF-4B61-9B17-596F07416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241F125E-BECD-4865-9060-50955CFC17AB}" type="slidenum">
              <a:rPr lang="en-US" altLang="zh-HK" smtClean="0">
                <a:solidFill>
                  <a:srgbClr val="898989"/>
                </a:solidFill>
              </a:rPr>
              <a:pPr/>
              <a:t>44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3251" name="圖片 5">
            <a:extLst>
              <a:ext uri="{FF2B5EF4-FFF2-40B4-BE49-F238E27FC236}">
                <a16:creationId xmlns:a16="http://schemas.microsoft.com/office/drawing/2014/main" id="{ED482A74-C3A1-49F2-95CD-92BC8B2A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文字方塊 6">
            <a:extLst>
              <a:ext uri="{FF2B5EF4-FFF2-40B4-BE49-F238E27FC236}">
                <a16:creationId xmlns:a16="http://schemas.microsoft.com/office/drawing/2014/main" id="{B10BDFE1-3DE9-4662-B257-6AFB3A2F6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360613"/>
            <a:ext cx="3594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核心肌群训练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侧平板支撑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文字方塊 1">
            <a:extLst>
              <a:ext uri="{FF2B5EF4-FFF2-40B4-BE49-F238E27FC236}">
                <a16:creationId xmlns:a16="http://schemas.microsoft.com/office/drawing/2014/main" id="{8C2D6847-7F37-4E8A-97CA-05FBDD91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482850"/>
            <a:ext cx="33940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000" b="1">
                <a:solidFill>
                  <a:srgbClr val="FF0000"/>
                </a:solidFill>
              </a:rPr>
              <a:t>Core Training   </a:t>
            </a:r>
          </a:p>
          <a:p>
            <a:r>
              <a:rPr lang="en-US" altLang="zh-HK" sz="4000" b="1"/>
              <a:t>Side Plank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178EF6CA-136E-4AA1-B900-98E9B231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学与教资源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体适能游戏</a:t>
            </a:r>
            <a:b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Learning and teaching resources – Physical Fitness Games</a:t>
            </a:r>
            <a:endParaRPr lang="en-US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25BF0209-14F1-4F88-9D10-D151DC180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836613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https://www.edb.gov.hk/sc/curriculum-development/kla/pe/games/index.html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71E11614-ED39-4E65-997B-E095E5EC3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4A35D-EFC7-4924-A709-0BE008E53548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54277" name="圖片 4">
            <a:extLst>
              <a:ext uri="{FF2B5EF4-FFF2-40B4-BE49-F238E27FC236}">
                <a16:creationId xmlns:a16="http://schemas.microsoft.com/office/drawing/2014/main" id="{5EDE2FDB-9021-4440-9208-0E675159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840038"/>
            <a:ext cx="3840162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圖片 6">
            <a:extLst>
              <a:ext uri="{FF2B5EF4-FFF2-40B4-BE49-F238E27FC236}">
                <a16:creationId xmlns:a16="http://schemas.microsoft.com/office/drawing/2014/main" id="{DCC51DA8-8AA0-4D4E-9EC6-17CB47CA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"/>
          <a:stretch>
            <a:fillRect/>
          </a:stretch>
        </p:blipFill>
        <p:spPr bwMode="auto">
          <a:xfrm>
            <a:off x="4332288" y="2914650"/>
            <a:ext cx="3722687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FBFA51F7-7ECA-4CCE-B4A8-8CF63B11C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82E640-A37D-4506-A9F4-1DB371B14A84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55299" name="標題 1">
            <a:extLst>
              <a:ext uri="{FF2B5EF4-FFF2-40B4-BE49-F238E27FC236}">
                <a16:creationId xmlns:a16="http://schemas.microsoft.com/office/drawing/2014/main" id="{43A4ACAD-C0B9-4FC8-9791-FEDCFAB7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8" y="403225"/>
            <a:ext cx="8229600" cy="1143000"/>
          </a:xfrm>
        </p:spPr>
        <p:txBody>
          <a:bodyPr/>
          <a:lstStyle/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学与教资源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体适能游戏</a:t>
            </a:r>
            <a:br>
              <a:rPr lang="en-US" altLang="zh-TW" sz="6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Learning and teaching resources – Physical Fitness Games</a:t>
            </a:r>
            <a:endParaRPr lang="en-US" altLang="en-US" sz="24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300" name="Content Placeholder 2">
            <a:extLst>
              <a:ext uri="{FF2B5EF4-FFF2-40B4-BE49-F238E27FC236}">
                <a16:creationId xmlns:a16="http://schemas.microsoft.com/office/drawing/2014/main" id="{BE0BC70B-A337-472D-A369-F90B0F4F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1000125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https://www.edb.gov.hk/sc/curriculum-development/kla/pe/games/index.html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55301" name="圖片 2">
            <a:extLst>
              <a:ext uri="{FF2B5EF4-FFF2-40B4-BE49-F238E27FC236}">
                <a16:creationId xmlns:a16="http://schemas.microsoft.com/office/drawing/2014/main" id="{937C38D3-986E-49C2-98E3-3252A61D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755900"/>
            <a:ext cx="38592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圖片 4">
            <a:extLst>
              <a:ext uri="{FF2B5EF4-FFF2-40B4-BE49-F238E27FC236}">
                <a16:creationId xmlns:a16="http://schemas.microsoft.com/office/drawing/2014/main" id="{F4D73494-B9F4-4B73-8399-8EDDB67C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" b="3049"/>
          <a:stretch>
            <a:fillRect/>
          </a:stretch>
        </p:blipFill>
        <p:spPr bwMode="auto">
          <a:xfrm>
            <a:off x="4206875" y="2673350"/>
            <a:ext cx="3860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5D707E41-4117-47B5-9DEB-183FD5B4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443127-5E23-4D84-BC2E-11B9015A7352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6EB3541-E6E3-47D4-9CB3-B356D85D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一分钟仰卧起坐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(1-min Sit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-u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p)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A1C69A8-7FED-4250-B040-9AC5BD04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1625" cy="4525963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曲膝在垫上仰卧，双足由同伴按着，脚跟贴地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Student should lie on mat with knees bent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and partner should hold his/her feet, keeping the heels in contact with the ground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脚跟与臀部相距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厘米，大腿与地面成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度角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Heels should be 30 to 45 cm away from the buttocks, and the thighs should be at about 45° to the floor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双臂在胸前交迭，手掌放在双肩上，下颔卷向胸前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Arms should be crossed in front of chest, with hands on the shoulders, and the chin tucked to the chest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D76F2CE-E86F-46BB-883E-CACFFF63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4B13E-8AE5-468C-9AFA-D49F0388EA3F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5A383E1-FC3F-470A-9771-2D2C844B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一分钟仰卧起坐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(1-min Sit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-u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p)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60499BF-9DBA-411C-B6B6-C48D25C2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22400"/>
            <a:ext cx="8104188" cy="4525963"/>
          </a:xfrm>
        </p:spPr>
        <p:txBody>
          <a:bodyPr/>
          <a:lstStyle/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由仰卧姿势开始动作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</a:t>
            </a:r>
            <a:r>
              <a:rPr lang="en-HK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art </a:t>
            </a: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movement from the </a:t>
            </a:r>
            <a:r>
              <a:rPr lang="en-HK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lying down position</a:t>
            </a:r>
            <a:endParaRPr lang="en-HK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上身向前卷曲，至手肘触及大腿后，再向后仰卧至肩胛骨触地，即计算为一次仰卧起坐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Curl the upper body forward until the elbows touch the thighs, and then lower the body until scapula touch the mat. Completing the above actions will count as one sit-up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可在中途仰卧或坐在垫上休息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Resting in a lying down or sitting position is allowed</a:t>
            </a:r>
          </a:p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由同伴负责记录正确次数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Partner is responsible for recording the number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	of correct repetitions</a:t>
            </a:r>
            <a:endParaRPr lang="en-HK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CF9D7454-442E-4D31-BCD9-4898A6CCC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832350"/>
            <a:ext cx="29003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>
            <a:extLst>
              <a:ext uri="{FF2B5EF4-FFF2-40B4-BE49-F238E27FC236}">
                <a16:creationId xmlns:a16="http://schemas.microsoft.com/office/drawing/2014/main" id="{B0A5F428-5F43-4A28-8DEE-B569003B8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2DAEC361-BB75-4941-9EF2-2D34F6B3FBBC}" type="slidenum">
              <a:rPr lang="en-US" altLang="zh-HK" smtClean="0">
                <a:solidFill>
                  <a:srgbClr val="898989"/>
                </a:solidFill>
              </a:rPr>
              <a:pPr/>
              <a:t>7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15363" name="圖片 5">
            <a:extLst>
              <a:ext uri="{FF2B5EF4-FFF2-40B4-BE49-F238E27FC236}">
                <a16:creationId xmlns:a16="http://schemas.microsoft.com/office/drawing/2014/main" id="{7EF22930-B022-4DEC-8770-8C39BCFB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字方塊 6">
            <a:extLst>
              <a:ext uri="{FF2B5EF4-FFF2-40B4-BE49-F238E27FC236}">
                <a16:creationId xmlns:a16="http://schemas.microsoft.com/office/drawing/2014/main" id="{48D83DBC-8641-4AED-9F2B-014D22D0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128838"/>
            <a:ext cx="5862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Sit and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Reach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 </a:t>
            </a:r>
          </a:p>
          <a:p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坐前伸测试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313136EE-9CAD-48D9-9630-76254B5C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B7C58B-E5B7-4338-B845-DCD194CE2C18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2921C76-F9D3-4E6D-BB79-36A3DAB3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坐前伸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(Sit-and-Reach)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33B9119-13E4-486A-BFBE-20896FBC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468438"/>
            <a:ext cx="8043863" cy="4525962"/>
          </a:xfrm>
        </p:spPr>
        <p:txBody>
          <a:bodyPr/>
          <a:lstStyle/>
          <a:p>
            <a:pPr lvl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用具 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(Equipment)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坐地前伸木箱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Sit-and-reach box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箱上有刻度，每刻度为一厘米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Each scale is one cm on the box</a:t>
            </a:r>
          </a:p>
          <a:p>
            <a:pPr lvl="2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刻度二十三厘米的位置为双足贴着端板的垂直位置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Adjust the marking to 23 cm which align with the position of the end 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ECCEE541-8D8E-49FD-B135-E0B73DB8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149725"/>
            <a:ext cx="407511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2370545-CA62-4B2F-9C8A-60C1DA03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D62140-EE09-4D0E-B879-5472081EDF46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488205A-5031-4C3B-9B60-F075369A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坐前伸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(Sit-and-Reach)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E70680F-BA84-4E0A-9050-35063204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13" y="1336675"/>
            <a:ext cx="8001000" cy="4525963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en-HK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脱去鞋子，直膝坐在垫上，双足贴着木箱端板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Take off your shoes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sit on the mat with knees fully extended, and place your feet against the end board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双足距离约为肩膊阔度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Feet place at about shoulder-width apart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双手前伸，手掌互迭向下，中指齐平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Reach forward with arms and palms facing down, and overlap the middle fingers with one hand on top of the other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上身慢慢前伸，手指尽量前伸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Slowly reach forward with upper body, extending the fingers as far as possible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/>
  </documentManagement>
</p:properties>
</file>

<file path=customXml/itemProps1.xml><?xml version="1.0" encoding="utf-8"?>
<ds:datastoreItem xmlns:ds="http://schemas.openxmlformats.org/officeDocument/2006/customXml" ds:itemID="{814A2A41-FF57-41F1-87DF-7778D5DD7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BB7BE-EE8C-46B6-A19C-517484A3E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CCBB3-BA90-4DBE-A66B-48AD99BAFF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20728</TotalTime>
  <Words>3112</Words>
  <Application>Microsoft Office PowerPoint</Application>
  <PresentationFormat>On-screen Show (4:3)</PresentationFormat>
  <Paragraphs>334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Calibri</vt:lpstr>
      <vt:lpstr>Geneva</vt:lpstr>
      <vt:lpstr>Arial</vt:lpstr>
      <vt:lpstr>新細明體</vt:lpstr>
      <vt:lpstr>標楷體</vt:lpstr>
      <vt:lpstr>Times New Roman</vt:lpstr>
      <vt:lpstr>SimHei</vt:lpstr>
      <vt:lpstr>Wingdings</vt:lpstr>
      <vt:lpstr>Office Theme</vt:lpstr>
      <vt:lpstr>1_Office Theme</vt:lpstr>
      <vt:lpstr>2_Office Theme</vt:lpstr>
      <vt:lpstr>PowerPoint Presentation</vt:lpstr>
      <vt:lpstr>测量项目及方法 Testing items and protocols</vt:lpstr>
      <vt:lpstr>测量项目(小学) Testing items (Primary)</vt:lpstr>
      <vt:lpstr>PowerPoint Presentation</vt:lpstr>
      <vt:lpstr>一分钟仰卧起坐(1-min Sit-up)</vt:lpstr>
      <vt:lpstr>一分钟仰卧起坐(1-min Sit-up)</vt:lpstr>
      <vt:lpstr>PowerPoint Presentation</vt:lpstr>
      <vt:lpstr>坐前伸 (Sit-and-Reach)</vt:lpstr>
      <vt:lpstr>坐前伸 (Sit-and-Reach)</vt:lpstr>
      <vt:lpstr>坐前伸 (Sit-and-Reach)</vt:lpstr>
      <vt:lpstr>PowerPoint Presentation</vt:lpstr>
      <vt:lpstr>六/九分钟耐力跑(6/9-min Run)</vt:lpstr>
      <vt:lpstr>六/九分钟耐力跑(6/9-min Run)</vt:lpstr>
      <vt:lpstr>六/九分钟耐力跑(6/9-min Run)</vt:lpstr>
      <vt:lpstr>PowerPoint Presentation</vt:lpstr>
      <vt:lpstr>十五米渐进式心肺耐力跑 15-meter Progressive Aerobic Cardiovascular Endurance Run  (15m PACER)</vt:lpstr>
      <vt:lpstr>场地区域 Area set up</vt:lpstr>
      <vt:lpstr>十五米渐进式心肺耐力跑 15m PACER</vt:lpstr>
      <vt:lpstr>十五米渐进式心肺耐力跑 15m PACER</vt:lpstr>
      <vt:lpstr>十五米渐进式心肺耐力跑 15m PACER</vt:lpstr>
      <vt:lpstr>十五米渐进式心肺耐力跑 15m PACER</vt:lpstr>
      <vt:lpstr>PowerPoint Presentation</vt:lpstr>
      <vt:lpstr>手握力(Handgrip test)</vt:lpstr>
      <vt:lpstr>手握力(Handgrip test)</vt:lpstr>
      <vt:lpstr>训练方法 Training methods</vt:lpstr>
      <vt:lpstr>训练原则 Training Principles</vt:lpstr>
      <vt:lpstr>PowerPoint Presentation</vt:lpstr>
      <vt:lpstr>强化心血管系统之方法 Methods to Strengthen the Cardiovascular System</vt:lpstr>
      <vt:lpstr>按运动经验建议运动 Suggested Exercise according to Exercise Experience</vt:lpstr>
      <vt:lpstr>运动进度 Progress of Exercise</vt:lpstr>
      <vt:lpstr>年龄阶段 Age Group</vt:lpstr>
      <vt:lpstr>儿童运动处方基本目标 Aims of Exercise Prescription for Children</vt:lpstr>
      <vt:lpstr>儿童运动处方之原则 Principles of Exercise Prescription for Children</vt:lpstr>
      <vt:lpstr>儿童运动处方之原则 Principles of Exercise Prescription for Children</vt:lpstr>
      <vt:lpstr>儿童重量训练 Weight Training for Children</vt:lpstr>
      <vt:lpstr>儿童重量训练 Weight Training for Children</vt:lpstr>
      <vt:lpstr>儿童重量训练 Weight Training for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学与教资源–体适能游戏 Learning and teaching resources – Physical Fitness Games</vt:lpstr>
      <vt:lpstr>学与教资源–体适能游戏 Learning and teaching resources – Physical Fitness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Shum</dc:creator>
  <cp:lastModifiedBy>WONG, See-ngai Katie</cp:lastModifiedBy>
  <cp:revision>420</cp:revision>
  <cp:lastPrinted>2023-09-20T04:12:44Z</cp:lastPrinted>
  <dcterms:created xsi:type="dcterms:W3CDTF">2012-04-03T12:06:15Z</dcterms:created>
  <dcterms:modified xsi:type="dcterms:W3CDTF">2026-01-16T08:02:06Z</dcterms:modified>
</cp:coreProperties>
</file>