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  <p:sldMasterId id="2147484066" r:id="rId6"/>
  </p:sldMasterIdLst>
  <p:notesMasterIdLst>
    <p:notesMasterId r:id="rId54"/>
  </p:notesMasterIdLst>
  <p:handoutMasterIdLst>
    <p:handoutMasterId r:id="rId55"/>
  </p:handoutMasterIdLst>
  <p:sldIdLst>
    <p:sldId id="592" r:id="rId7"/>
    <p:sldId id="429" r:id="rId8"/>
    <p:sldId id="531" r:id="rId9"/>
    <p:sldId id="690" r:id="rId10"/>
    <p:sldId id="653" r:id="rId11"/>
    <p:sldId id="654" r:id="rId12"/>
    <p:sldId id="691" r:id="rId13"/>
    <p:sldId id="657" r:id="rId14"/>
    <p:sldId id="658" r:id="rId15"/>
    <p:sldId id="659" r:id="rId16"/>
    <p:sldId id="692" r:id="rId17"/>
    <p:sldId id="534" r:id="rId18"/>
    <p:sldId id="645" r:id="rId19"/>
    <p:sldId id="583" r:id="rId20"/>
    <p:sldId id="681" r:id="rId21"/>
    <p:sldId id="662" r:id="rId22"/>
    <p:sldId id="663" r:id="rId23"/>
    <p:sldId id="664" r:id="rId24"/>
    <p:sldId id="665" r:id="rId25"/>
    <p:sldId id="666" r:id="rId26"/>
    <p:sldId id="667" r:id="rId27"/>
    <p:sldId id="682" r:id="rId28"/>
    <p:sldId id="435" r:id="rId29"/>
    <p:sldId id="646" r:id="rId30"/>
    <p:sldId id="436" r:id="rId31"/>
    <p:sldId id="668" r:id="rId32"/>
    <p:sldId id="669" r:id="rId33"/>
    <p:sldId id="670" r:id="rId34"/>
    <p:sldId id="671" r:id="rId35"/>
    <p:sldId id="472" r:id="rId36"/>
    <p:sldId id="673" r:id="rId37"/>
    <p:sldId id="674" r:id="rId38"/>
    <p:sldId id="675" r:id="rId39"/>
    <p:sldId id="676" r:id="rId40"/>
    <p:sldId id="677" r:id="rId41"/>
    <p:sldId id="678" r:id="rId42"/>
    <p:sldId id="679" r:id="rId43"/>
    <p:sldId id="680" r:id="rId44"/>
    <p:sldId id="683" r:id="rId45"/>
    <p:sldId id="693" r:id="rId46"/>
    <p:sldId id="694" r:id="rId47"/>
    <p:sldId id="695" r:id="rId48"/>
    <p:sldId id="696" r:id="rId49"/>
    <p:sldId id="697" r:id="rId50"/>
    <p:sldId id="698" r:id="rId51"/>
    <p:sldId id="575" r:id="rId52"/>
    <p:sldId id="576" r:id="rId53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Geneva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Geneva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Geneva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Geneva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Geneva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Geneva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Geneva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Geneva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Geneva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1920"/>
    <a:srgbClr val="000000"/>
    <a:srgbClr val="FFC222"/>
    <a:srgbClr val="00AEEF"/>
    <a:srgbClr val="BAC405"/>
    <a:srgbClr val="FFFFCC"/>
    <a:srgbClr val="FFFF99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72" autoAdjust="0"/>
    <p:restoredTop sz="89881" autoAdjust="0"/>
  </p:normalViewPr>
  <p:slideViewPr>
    <p:cSldViewPr snapToGrid="0" snapToObjects="1">
      <p:cViewPr varScale="1">
        <p:scale>
          <a:sx n="83" d="100"/>
          <a:sy n="83" d="100"/>
        </p:scale>
        <p:origin x="120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92A64EDC-2595-401A-A06C-345894CB2B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F669902-259B-4BFC-AC0D-681029FD88A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F533E2B6-3765-4FE5-82C0-CFC7A6FB6C49}" type="datetimeFigureOut">
              <a:rPr lang="zh-HK" altLang="en-US"/>
              <a:pPr>
                <a:defRPr/>
              </a:pPr>
              <a:t>16/1/2026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681B499-67EA-40CB-9BAE-2776C9A550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39237C3-165E-43CC-8567-6B046EF01D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6C8B6F3-B9CA-49BD-AF01-CAA883304638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F93B3DF-EAD1-49B2-A1E2-9CC7889960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C7C776-1D42-4E60-8EED-7033654D2A0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59FE6E90-94FF-47FC-A8A1-494CBF8AD009}" type="datetimeFigureOut">
              <a:rPr lang="en-US" altLang="zh-HK"/>
              <a:pPr>
                <a:defRPr/>
              </a:pPr>
              <a:t>1/16/2026</a:t>
            </a:fld>
            <a:endParaRPr lang="en-US" altLang="zh-HK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989CA88-ADC2-4ED8-9AEF-D43A3B30822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HK" altLang="zh-HK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4638281-7A12-4FB4-88C5-4EF9973526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HK"/>
              <a:t>Click to edit Master text styles</a:t>
            </a:r>
          </a:p>
          <a:p>
            <a:pPr lvl="1"/>
            <a:r>
              <a:rPr lang="en-GB" altLang="zh-HK"/>
              <a:t>Second level</a:t>
            </a:r>
          </a:p>
          <a:p>
            <a:pPr lvl="2"/>
            <a:r>
              <a:rPr lang="en-GB" altLang="zh-HK"/>
              <a:t>Third level</a:t>
            </a:r>
          </a:p>
          <a:p>
            <a:pPr lvl="3"/>
            <a:r>
              <a:rPr lang="en-GB" altLang="zh-HK"/>
              <a:t>Fourth level</a:t>
            </a:r>
          </a:p>
          <a:p>
            <a:pPr lvl="4"/>
            <a:r>
              <a:rPr lang="en-GB" altLang="zh-HK"/>
              <a:t>Fifth level</a:t>
            </a:r>
            <a:endParaRPr lang="en-US" altLang="zh-H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7EA9AD-DA00-484E-A5CE-6E389C21B6D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CA74E4-D5C3-439B-9A17-6626CBAC79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3B19350-4784-4735-8DD9-C66ACFFE080E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4" charset="-128"/>
        <a:cs typeface="Geneva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4" charset="-128"/>
        <a:cs typeface="Geneva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4" charset="-128"/>
        <a:cs typeface="Geneva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4" charset="-128"/>
        <a:cs typeface="Geneva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4" charset="-128"/>
        <a:cs typeface="Geneva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AAD2A-FF0D-4D49-9DD4-1066EC12B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EC5A8-46C4-4C90-B14F-85D437515BB0}" type="datetime1">
              <a:rPr lang="en-US" altLang="zh-HK"/>
              <a:pPr>
                <a:defRPr/>
              </a:pPr>
              <a:t>1/16/2026</a:t>
            </a:fld>
            <a:endParaRPr lang="en-US" altLang="zh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0AAE1-B2C8-4AEB-B81B-363039D8C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03AC3-AF97-4565-BAE2-A71AB8A74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91EF0-923E-499B-B4BF-08EC65EA51D5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6952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BAF3A-7B18-4B71-AECF-71932E5F6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491A6-5487-43B5-9156-C0274D6CB814}" type="datetime1">
              <a:rPr lang="en-US" altLang="zh-HK"/>
              <a:pPr>
                <a:defRPr/>
              </a:pPr>
              <a:t>1/16/2026</a:t>
            </a:fld>
            <a:endParaRPr lang="en-US" altLang="zh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461A8-EF11-49A5-B535-55C47C9DC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53E47-2F6F-41D7-8F06-C02B19259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41853-2CAF-4726-8B41-9BF073F8136E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574847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EB754-68B8-4E17-A0B1-DF32C1F85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D2118-8326-4EEE-B3EC-CAAB7F32F220}" type="datetime1">
              <a:rPr lang="en-US" altLang="zh-HK"/>
              <a:pPr>
                <a:defRPr/>
              </a:pPr>
              <a:t>1/16/2026</a:t>
            </a:fld>
            <a:endParaRPr lang="en-US" altLang="zh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43D93-0AE2-4454-8AAB-E33BD6068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A965D-5856-42BF-A2CB-54250709B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F79CF-6304-4F09-86A9-4487318B4214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725673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82A8FC-EC88-490D-AE1D-5B4DBD349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3E271-FE69-4A61-8379-A49CA8964DDC}" type="datetime1">
              <a:rPr lang="en-US" altLang="zh-HK"/>
              <a:pPr>
                <a:defRPr/>
              </a:pPr>
              <a:t>1/16/2026</a:t>
            </a:fld>
            <a:endParaRPr lang="en-US" altLang="zh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73054-BA93-433C-842B-E3D901A3D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B41B2-CC74-4E82-ABF1-356DDDA60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9D281-7557-4468-B4B8-9AE4F2BC2934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15606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-12.jpg">
            <a:extLst>
              <a:ext uri="{FF2B5EF4-FFF2-40B4-BE49-F238E27FC236}">
                <a16:creationId xmlns:a16="http://schemas.microsoft.com/office/drawing/2014/main" id="{AF53B868-F581-4420-8646-AD1B01D6B8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99293BC-EE90-4767-A1A4-5C12FA87E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9B838-7340-4E1A-A2DA-9E492F15AC43}" type="datetime1">
              <a:rPr lang="en-US" altLang="zh-HK"/>
              <a:pPr>
                <a:defRPr/>
              </a:pPr>
              <a:t>1/16/2026</a:t>
            </a:fld>
            <a:endParaRPr lang="en-US" altLang="zh-H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FB8AEA2-1AA9-4177-BCD0-DF0DC6E6F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6F71BD-8144-4C70-995B-7EBDEA917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978E2-814D-4EDC-906F-B628F819E0C9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637449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BA4B4-280B-49CE-A5CF-4C4972F11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CB000-1E88-46F5-B6E5-F07CC5F8F352}" type="datetime1">
              <a:rPr lang="en-US" altLang="zh-HK"/>
              <a:pPr>
                <a:defRPr/>
              </a:pPr>
              <a:t>1/16/2026</a:t>
            </a:fld>
            <a:endParaRPr lang="en-US" altLang="zh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7695F-045A-4684-A209-297ECEBA2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45975-B75B-4F24-9DBF-6ED971095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DCDB3-6767-44FC-BE67-0BD3B9BD8D9F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4263337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4FE2DAA-CA13-4E59-9AFC-CF1C06D95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44735-E264-419A-B07F-BD6589699ADB}" type="datetime1">
              <a:rPr lang="en-US" altLang="zh-HK"/>
              <a:pPr>
                <a:defRPr/>
              </a:pPr>
              <a:t>1/16/2026</a:t>
            </a:fld>
            <a:endParaRPr lang="en-US" altLang="zh-H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97734A-3C91-446A-BBAC-FBE0D3D6D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6E4B41D-6B1E-41CE-8066-FA661AE84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9E195-29DA-4226-989C-E93F9DFDCC44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861362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33866A1-439F-4CE7-8AC4-1A5517097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DB403-6063-44B9-8929-26E9E091C441}" type="datetime1">
              <a:rPr lang="en-US" altLang="zh-HK"/>
              <a:pPr>
                <a:defRPr/>
              </a:pPr>
              <a:t>1/16/2026</a:t>
            </a:fld>
            <a:endParaRPr lang="en-US" altLang="zh-HK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5F1EB5B-6325-4BA9-BE90-343929869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EFBF337-973E-4CA8-9A96-8A92412FC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8D918-9A00-4F52-AC47-1D0592E59447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867661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BEFE8A7-F6E8-4349-A428-F5F6A8064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D04E1-B914-46B2-97BB-769F3E52E2F9}" type="datetime1">
              <a:rPr lang="en-US" altLang="zh-HK"/>
              <a:pPr>
                <a:defRPr/>
              </a:pPr>
              <a:t>1/16/2026</a:t>
            </a:fld>
            <a:endParaRPr lang="en-US" altLang="zh-HK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2AE607D-AEA9-4642-A43E-7ADE310BF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630DC74-4344-47F3-99AF-BD6D721A9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265DC-A3CD-48E9-949F-62F84BBB8581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661864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0A7C66C-11B1-41E7-BDA6-4DA6C70F1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B603C-CF22-46D8-8A56-0983DDC8554F}" type="datetime1">
              <a:rPr lang="en-US" altLang="zh-HK"/>
              <a:pPr>
                <a:defRPr/>
              </a:pPr>
              <a:t>1/16/2026</a:t>
            </a:fld>
            <a:endParaRPr lang="en-US" altLang="zh-HK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E693FBC-FA96-4A78-8AAA-4E306E33F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95EC7F9-AA2B-4628-A22D-A0E031B44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134B0-DED3-4BD2-9292-AF2A868313AB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760003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AA04078-79F1-421D-8DDA-B9E461828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3F87D-0391-4FF5-B952-1DAE1F516FE7}" type="datetime1">
              <a:rPr lang="en-US" altLang="zh-HK"/>
              <a:pPr>
                <a:defRPr/>
              </a:pPr>
              <a:t>1/16/2026</a:t>
            </a:fld>
            <a:endParaRPr lang="en-US" altLang="zh-H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643C599-997C-4C5B-AEEB-EE3207B57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08FC7A-4A18-48B3-B883-C5E8939F0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2358B-4AFD-4302-9FDE-FF4E3828C063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22220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7EE19-7B3F-4F87-B000-DC2C73F14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97AA0-48AA-4609-A45E-0CC53FFA6263}" type="datetime1">
              <a:rPr lang="en-US" altLang="zh-HK"/>
              <a:pPr>
                <a:defRPr/>
              </a:pPr>
              <a:t>1/16/2026</a:t>
            </a:fld>
            <a:endParaRPr lang="en-US" altLang="zh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8F032-B5E4-48EC-A288-F63F3920D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9F935-D41B-4FA1-9B23-FF059888C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D904E-E931-4164-9C41-B52BA8EFC95E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5601179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41A6E45-F854-4F91-AEBC-02C2F5FAE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B5063-5938-40B7-BE2C-998FBE485F4A}" type="datetime1">
              <a:rPr lang="en-US" altLang="zh-HK"/>
              <a:pPr>
                <a:defRPr/>
              </a:pPr>
              <a:t>1/16/2026</a:t>
            </a:fld>
            <a:endParaRPr lang="en-US" altLang="zh-H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EDDE5D0-7BB8-4358-A01A-1A7B317EA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67B9D9-6E85-47EE-98E6-B27AB2A27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252B7-0748-4B3E-A16D-B1257F0F7F50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1296205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8AFD6-813E-4C09-94A0-FB3CBD97F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3CBD8-45CD-405D-8B20-BD37CDD5BFED}" type="datetime1">
              <a:rPr lang="en-US" altLang="zh-HK"/>
              <a:pPr>
                <a:defRPr/>
              </a:pPr>
              <a:t>1/16/2026</a:t>
            </a:fld>
            <a:endParaRPr lang="en-US" altLang="zh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357FA-A75E-4649-B9D7-2B46FFC1E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852A3-68D8-4A04-9DCF-E0C82A665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E59B3-DD82-4ED3-A02D-59B53905B05E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855033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390FE-3370-4806-9568-CE3BBA83F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D4D18-9C89-4D2C-B341-AD640FB25C5F}" type="datetime1">
              <a:rPr lang="en-US" altLang="zh-HK"/>
              <a:pPr>
                <a:defRPr/>
              </a:pPr>
              <a:t>1/16/2026</a:t>
            </a:fld>
            <a:endParaRPr lang="en-US" altLang="zh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09EAA-05D8-428D-9669-0E898BB6F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90AC6-468E-4007-B068-CFB0448E9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DB974-0639-4E3E-B063-2ACF2C98B8FF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6944412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17F8E29-E298-4AC8-A459-0FA838B35B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EED68B3-4FFA-42FD-AAE6-48288CB4A7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4768212-DD5D-460D-8F30-F79D059747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6F6F1-0D16-42BA-96F7-9D1FDF8AC66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094790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FCBAA-994C-4BF1-ACD1-B80606785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9771B-D1D9-4F63-B832-023EBB7F9F28}" type="datetime1">
              <a:rPr lang="en-US" altLang="zh-HK"/>
              <a:pPr>
                <a:defRPr/>
              </a:pPr>
              <a:t>1/16/2026</a:t>
            </a:fld>
            <a:endParaRPr lang="en-US" altLang="zh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D326D-81A7-4227-8E7E-A16230B5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B64D1A-BE3E-4857-8B59-F68C693D1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0DDB1-6EB6-4C88-9BB5-87329F7E2ADB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9174078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-12.jpg">
            <a:extLst>
              <a:ext uri="{FF2B5EF4-FFF2-40B4-BE49-F238E27FC236}">
                <a16:creationId xmlns:a16="http://schemas.microsoft.com/office/drawing/2014/main" id="{48B960AF-91E0-403C-BA75-11D349C987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8EA7441-828C-49EF-AA25-0C33044DB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427B3-8D38-4934-8307-2B9CA72DD3E5}" type="datetime1">
              <a:rPr lang="en-US" altLang="zh-HK"/>
              <a:pPr>
                <a:defRPr/>
              </a:pPr>
              <a:t>1/16/2026</a:t>
            </a:fld>
            <a:endParaRPr lang="en-US" altLang="zh-H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D23A3A0-6C4B-456C-849A-4819F2B44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ABACB5-98CC-457A-A2A3-3E9EC6582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6177C-5111-4617-A981-36178DBD596B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4124909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82E2B-F082-426A-9B05-35210BF67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CB64E-7C32-4E1B-B400-A2EB4441B3AE}" type="datetime1">
              <a:rPr lang="en-US" altLang="zh-HK"/>
              <a:pPr>
                <a:defRPr/>
              </a:pPr>
              <a:t>1/16/2026</a:t>
            </a:fld>
            <a:endParaRPr lang="en-US" altLang="zh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90DAE-73EF-423B-BB96-DBDB54F61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371EB-74F6-45E2-9494-AE53BB8D3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A400E-A57C-4A62-A977-CA14F9CAB677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5810349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BD34C32-3F35-480E-BE22-10E7EF623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4F613-48CF-41DA-8502-E05983213A5E}" type="datetime1">
              <a:rPr lang="en-US" altLang="zh-HK"/>
              <a:pPr>
                <a:defRPr/>
              </a:pPr>
              <a:t>1/16/2026</a:t>
            </a:fld>
            <a:endParaRPr lang="en-US" altLang="zh-H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AA6A899-E6E8-41D8-9E7B-F88AFA1B2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D83528-0780-448D-B798-60382B533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5A177-B294-43A1-97A2-87CB8FDB8BF1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4707527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AC32287-08E6-4CCD-B833-284855578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0C6CC-8C2E-46A0-B8BA-17B7C8FB8095}" type="datetime1">
              <a:rPr lang="en-US" altLang="zh-HK"/>
              <a:pPr>
                <a:defRPr/>
              </a:pPr>
              <a:t>1/16/2026</a:t>
            </a:fld>
            <a:endParaRPr lang="en-US" altLang="zh-HK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08761AA-41BC-489A-97FB-A9B9F8DAA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861FE85-142C-4A72-B526-D33B0B01D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159AF-490A-4641-8C6E-60F4699D7336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5134673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C2B2F26-A847-431A-A891-7D1882CF1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78F1E-F6A0-4D84-96AE-4B197CE58D16}" type="datetime1">
              <a:rPr lang="en-US" altLang="zh-HK"/>
              <a:pPr>
                <a:defRPr/>
              </a:pPr>
              <a:t>1/16/2026</a:t>
            </a:fld>
            <a:endParaRPr lang="en-US" altLang="zh-HK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5C157B2-7852-48C3-90D0-9CE082D73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FE346B8-0B84-4B07-BDCC-ACE529285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0FCE3-7186-4FB6-B39B-241E6498F514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55637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F11A3-9300-48A4-9ED8-0419ECC43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ABD5C-4CC6-4B41-A91A-A854758F52C2}" type="datetime1">
              <a:rPr lang="en-US" altLang="zh-HK"/>
              <a:pPr>
                <a:defRPr/>
              </a:pPr>
              <a:t>1/16/2026</a:t>
            </a:fld>
            <a:endParaRPr lang="en-US" altLang="zh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FDAAD-DDE3-4781-A404-895B9F86C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61958-1178-40BB-A53A-715CD89CF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53EEE-3C43-4BB6-90AD-E11200B4A8D4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41995316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032E595-BBB5-4230-8AE9-9AADF7FC5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7BB70-1AB3-4165-965C-60B0550A52CF}" type="datetime1">
              <a:rPr lang="en-US" altLang="zh-HK"/>
              <a:pPr>
                <a:defRPr/>
              </a:pPr>
              <a:t>1/16/2026</a:t>
            </a:fld>
            <a:endParaRPr lang="en-US" altLang="zh-HK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9CBB1A2-E5F0-4BD7-A585-43CFB0007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0C603BF-511F-4ED9-96E0-104A62D25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85200-A92B-4A90-B2E3-359EE644F149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8410108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F1EFE59-B77E-4907-AD96-11EF4E70E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148EC-BF23-4EF3-8B8E-22FD713A2717}" type="datetime1">
              <a:rPr lang="en-US" altLang="zh-HK"/>
              <a:pPr>
                <a:defRPr/>
              </a:pPr>
              <a:t>1/16/2026</a:t>
            </a:fld>
            <a:endParaRPr lang="en-US" altLang="zh-H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C7C1D31-1881-45CE-B738-3E56C216A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118AEDD-6BFB-4F98-8FAD-312595BFD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21DBB-484D-4785-AA4D-2D3113C12CB7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2089713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7A35A2A-8684-4EA6-9962-AFE11B938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5932C-72CE-46C6-B11E-BD2F49CDB8F0}" type="datetime1">
              <a:rPr lang="en-US" altLang="zh-HK"/>
              <a:pPr>
                <a:defRPr/>
              </a:pPr>
              <a:t>1/16/2026</a:t>
            </a:fld>
            <a:endParaRPr lang="en-US" altLang="zh-H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8702821-AA32-4A90-B60F-D7C80954E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D6A157-A5E9-456A-B096-12FA45C90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C2FB2-91DF-4243-9D06-D3566858C7CF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2463006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85AC5-55BF-4792-817E-AB498499D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0DBF5-60D7-4B47-9997-86B46D7D2ABD}" type="datetime1">
              <a:rPr lang="en-US" altLang="zh-HK"/>
              <a:pPr>
                <a:defRPr/>
              </a:pPr>
              <a:t>1/16/2026</a:t>
            </a:fld>
            <a:endParaRPr lang="en-US" altLang="zh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32BD1-2AB5-4DF7-B660-51467922B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4D0A3-A49A-48AD-BF12-4C3EC0713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DEB5C-0C1A-49E6-A4BB-FD50B54165BC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8049891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39917-6D41-48E2-98E8-A34DB5561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D40D5-0976-4A65-AF12-7F332E4F832D}" type="datetime1">
              <a:rPr lang="en-US" altLang="zh-HK"/>
              <a:pPr>
                <a:defRPr/>
              </a:pPr>
              <a:t>1/16/2026</a:t>
            </a:fld>
            <a:endParaRPr lang="en-US" altLang="zh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3838B-AF01-4E48-B860-DB169F31F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8D887-8BF1-4DB0-B7F8-27F7E720A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290A5-CF8A-4016-AFC2-DEC4A1DF3B41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3079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5AA3120-DBCC-4AA0-96E8-381569472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C7944-9D20-475A-AD62-BFACC67A6037}" type="datetime1">
              <a:rPr lang="en-US" altLang="zh-HK"/>
              <a:pPr>
                <a:defRPr/>
              </a:pPr>
              <a:t>1/16/2026</a:t>
            </a:fld>
            <a:endParaRPr lang="en-US" altLang="zh-H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B650880-2666-41CB-9637-81B9D9B3F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49389A5-E494-4083-9D97-3230759A9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CDBEC-5ED7-4461-9364-6F454C42F23F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584860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49A8147-E1FF-4DF6-BECB-93AA5506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97909-9896-41D5-A3AC-DD0282F65C4D}" type="datetime1">
              <a:rPr lang="en-US" altLang="zh-HK"/>
              <a:pPr>
                <a:defRPr/>
              </a:pPr>
              <a:t>1/16/2026</a:t>
            </a:fld>
            <a:endParaRPr lang="en-US" altLang="zh-HK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99D6E04-5593-4BD3-9976-BFCE736BD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3695D7F-EF0B-432E-BE1F-6CFDA611B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6F43E-F0D7-4ADC-92AE-40CABF031C7F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285579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6C1E088-BCB4-413C-9186-8E0A4374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44B02-568C-43D8-BFC8-2E34194F9188}" type="datetime1">
              <a:rPr lang="en-US" altLang="zh-HK"/>
              <a:pPr>
                <a:defRPr/>
              </a:pPr>
              <a:t>1/16/2026</a:t>
            </a:fld>
            <a:endParaRPr lang="en-US" altLang="zh-HK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FB75E12-C9C5-49AD-A157-728F60083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CF9452A-70E0-4447-B7E5-D17AF40E2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F2C6F-8BB2-40BA-B95A-5C33FC9C660F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086176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FE44813-522A-4581-ABCD-2E89F71FD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3D1C4-28F0-4B9F-BECD-DDA2A2B3AD21}" type="datetime1">
              <a:rPr lang="en-US" altLang="zh-HK"/>
              <a:pPr>
                <a:defRPr/>
              </a:pPr>
              <a:t>1/16/2026</a:t>
            </a:fld>
            <a:endParaRPr lang="en-US" altLang="zh-HK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136BEF9-0A14-4D04-B97B-AECFB5D9D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AA9A12D-31E8-445A-96A8-41AD07412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37D35-827F-46E8-B79A-F29132EE2531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84451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6D0ADCE-8319-48F0-981D-26008B0AF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3AFDD-04DB-44BE-A251-3B23803E155B}" type="datetime1">
              <a:rPr lang="en-US" altLang="zh-HK"/>
              <a:pPr>
                <a:defRPr/>
              </a:pPr>
              <a:t>1/16/2026</a:t>
            </a:fld>
            <a:endParaRPr lang="en-US" altLang="zh-H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13FE140-C2FE-4D46-A6A4-FC224F809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60C79AC-D80A-474A-974C-107EF0BA4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1DA6A-CE96-4DC2-9A5B-72CDA5335869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98953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B85E94A-3E97-41EE-AE3F-215983B94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6F8C9-4C95-485D-8DF3-E9A2CC1E6FE7}" type="datetime1">
              <a:rPr lang="en-US" altLang="zh-HK"/>
              <a:pPr>
                <a:defRPr/>
              </a:pPr>
              <a:t>1/16/2026</a:t>
            </a:fld>
            <a:endParaRPr lang="en-US" altLang="zh-H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3036E1A-11D3-4B12-82AC-F76DECE6D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BB6B463-4C61-45CA-B587-2FAD7D838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ADD3F-8D30-4E4A-B3FE-650B3CEB7CFB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103099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823DF97-61E3-4EFB-985D-A5A5A50C802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HK"/>
              <a:t>Click to edit Master title style</a:t>
            </a:r>
            <a:endParaRPr lang="en-US" altLang="zh-HK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D3931E3-5FD2-4E1F-AAFF-F5A75B5E14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HK"/>
              <a:t>Click to edit Master text styles</a:t>
            </a:r>
          </a:p>
          <a:p>
            <a:pPr lvl="1"/>
            <a:r>
              <a:rPr lang="en-GB" altLang="zh-HK"/>
              <a:t>Second level</a:t>
            </a:r>
          </a:p>
          <a:p>
            <a:pPr lvl="2"/>
            <a:r>
              <a:rPr lang="en-GB" altLang="zh-HK"/>
              <a:t>Third level</a:t>
            </a:r>
          </a:p>
          <a:p>
            <a:pPr lvl="3"/>
            <a:r>
              <a:rPr lang="en-GB" altLang="zh-HK"/>
              <a:t>Fourth level</a:t>
            </a:r>
          </a:p>
          <a:p>
            <a:pPr lvl="4"/>
            <a:r>
              <a:rPr lang="en-GB" altLang="zh-HK"/>
              <a:t>Fifth level</a:t>
            </a:r>
            <a:endParaRPr lang="en-US" altLang="zh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D0388-A7B6-4805-9DC8-D801B3FB8D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424958C4-5F2E-4B32-B816-B04808DF5ED0}" type="datetime1">
              <a:rPr lang="en-US" altLang="zh-HK"/>
              <a:pPr>
                <a:defRPr/>
              </a:pPr>
              <a:t>1/16/2026</a:t>
            </a:fld>
            <a:endParaRPr lang="en-US" altLang="zh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223CD-68E5-4EBB-A335-5BDDC7B8F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B9CA0-CC34-4EDA-814E-3BFDA1E804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7BD6D21-20C9-474C-923B-053D6D86A29A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9" r:id="rId1"/>
    <p:sldLayoutId id="2147484380" r:id="rId2"/>
    <p:sldLayoutId id="2147484381" r:id="rId3"/>
    <p:sldLayoutId id="2147484382" r:id="rId4"/>
    <p:sldLayoutId id="2147484383" r:id="rId5"/>
    <p:sldLayoutId id="2147484384" r:id="rId6"/>
    <p:sldLayoutId id="2147484385" r:id="rId7"/>
    <p:sldLayoutId id="2147484386" r:id="rId8"/>
    <p:sldLayoutId id="2147484387" r:id="rId9"/>
    <p:sldLayoutId id="2147484388" r:id="rId10"/>
    <p:sldLayoutId id="2147484389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pitchFamily="124" charset="-128"/>
          <a:cs typeface="Genev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4" charset="-128"/>
          <a:cs typeface="Geneva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4" charset="-128"/>
          <a:cs typeface="Geneva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4" charset="-128"/>
          <a:cs typeface="Geneva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4" charset="-128"/>
          <a:cs typeface="Geneva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Geneva" pitchFamily="124" charset="-128"/>
          <a:cs typeface="Genev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Geneva" pitchFamily="124" charset="-128"/>
          <a:cs typeface="Genev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Geneva" pitchFamily="124" charset="-128"/>
          <a:cs typeface="Genev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Geneva" pitchFamily="124" charset="-128"/>
          <a:cs typeface="Genev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Geneva" pitchFamily="124" charset="-128"/>
          <a:cs typeface="Genev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9D54495E-E454-46EC-86B0-5EB62B954FD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HK"/>
              <a:t>Click to edit Master title style</a:t>
            </a:r>
            <a:endParaRPr lang="en-US" altLang="zh-HK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EAE1BA5B-82BD-4A15-9FA6-6E5D67177F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HK"/>
              <a:t>Click to edit Master text styles</a:t>
            </a:r>
          </a:p>
          <a:p>
            <a:pPr lvl="1"/>
            <a:r>
              <a:rPr lang="en-GB" altLang="zh-HK"/>
              <a:t>Second level</a:t>
            </a:r>
          </a:p>
          <a:p>
            <a:pPr lvl="2"/>
            <a:r>
              <a:rPr lang="en-GB" altLang="zh-HK"/>
              <a:t>Third level</a:t>
            </a:r>
          </a:p>
          <a:p>
            <a:pPr lvl="3"/>
            <a:r>
              <a:rPr lang="en-GB" altLang="zh-HK"/>
              <a:t>Fourth level</a:t>
            </a:r>
          </a:p>
          <a:p>
            <a:pPr lvl="4"/>
            <a:r>
              <a:rPr lang="en-GB" altLang="zh-HK"/>
              <a:t>Fifth level</a:t>
            </a:r>
            <a:endParaRPr lang="en-US" altLang="zh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FB8C27-106A-4AE4-B094-4FACA887AC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ea typeface="PMingLiU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fld id="{8C0F435E-CCB9-42AE-8070-60C105FD6923}" type="datetime1">
              <a:rPr lang="en-US" altLang="zh-HK"/>
              <a:pPr>
                <a:defRPr/>
              </a:pPr>
              <a:t>1/16/2026</a:t>
            </a:fld>
            <a:endParaRPr lang="en-US" altLang="zh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39072-8D4B-43BE-9E11-9A4DC228E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ea typeface="PMingLiU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58A37-0E05-4DFB-8B0E-E9F12CD7C1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A7A4488-CDA6-46F6-935D-2890EC90A16C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  <p:pic>
        <p:nvPicPr>
          <p:cNvPr id="2055" name="Picture 6" descr="ppt-12.jpg">
            <a:extLst>
              <a:ext uri="{FF2B5EF4-FFF2-40B4-BE49-F238E27FC236}">
                <a16:creationId xmlns:a16="http://schemas.microsoft.com/office/drawing/2014/main" id="{02A741B2-5C22-4313-9EA3-423C7FE5F58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90" r:id="rId1"/>
    <p:sldLayoutId id="2147484410" r:id="rId2"/>
    <p:sldLayoutId id="2147484391" r:id="rId3"/>
    <p:sldLayoutId id="2147484392" r:id="rId4"/>
    <p:sldLayoutId id="2147484393" r:id="rId5"/>
    <p:sldLayoutId id="2147484394" r:id="rId6"/>
    <p:sldLayoutId id="2147484395" r:id="rId7"/>
    <p:sldLayoutId id="2147484396" r:id="rId8"/>
    <p:sldLayoutId id="2147484397" r:id="rId9"/>
    <p:sldLayoutId id="2147484398" r:id="rId10"/>
    <p:sldLayoutId id="2147484399" r:id="rId11"/>
    <p:sldLayoutId id="2147484411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pitchFamily="124" charset="-128"/>
          <a:cs typeface="Geneva" pitchFamily="34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4" charset="-128"/>
          <a:cs typeface="Geneva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4" charset="-128"/>
          <a:cs typeface="Geneva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4" charset="-128"/>
          <a:cs typeface="Geneva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4" charset="-128"/>
          <a:cs typeface="Geneva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Geneva" pitchFamily="124" charset="-128"/>
          <a:cs typeface="Geneva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Geneva" pitchFamily="124" charset="-128"/>
          <a:cs typeface="Geneva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Geneva" pitchFamily="124" charset="-128"/>
          <a:cs typeface="Geneva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Geneva" pitchFamily="124" charset="-128"/>
          <a:cs typeface="Geneva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Geneva" pitchFamily="124" charset="-128"/>
          <a:cs typeface="Geneva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4E5ABFF2-7BB0-40F0-B98E-710D5520177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HK"/>
              <a:t>Click to edit Master title style</a:t>
            </a:r>
            <a:endParaRPr lang="en-US" altLang="zh-HK"/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55162DB2-867D-4067-B645-6CFE8ED0D8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HK"/>
              <a:t>Click to edit Master text styles</a:t>
            </a:r>
          </a:p>
          <a:p>
            <a:pPr lvl="1"/>
            <a:r>
              <a:rPr lang="en-GB" altLang="zh-HK"/>
              <a:t>Second level</a:t>
            </a:r>
          </a:p>
          <a:p>
            <a:pPr lvl="2"/>
            <a:r>
              <a:rPr lang="en-GB" altLang="zh-HK"/>
              <a:t>Third level</a:t>
            </a:r>
          </a:p>
          <a:p>
            <a:pPr lvl="3"/>
            <a:r>
              <a:rPr lang="en-GB" altLang="zh-HK"/>
              <a:t>Fourth level</a:t>
            </a:r>
          </a:p>
          <a:p>
            <a:pPr lvl="4"/>
            <a:r>
              <a:rPr lang="en-GB" altLang="zh-HK"/>
              <a:t>Fifth level</a:t>
            </a:r>
            <a:endParaRPr lang="en-US" altLang="zh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D8210-6482-4F70-93FD-4BB22EAB1B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ea typeface="PMingLiU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fld id="{73E3A63B-1746-4588-9E1B-51ED89A3DE27}" type="datetime1">
              <a:rPr lang="en-US" altLang="zh-HK"/>
              <a:pPr>
                <a:defRPr/>
              </a:pPr>
              <a:t>1/16/2026</a:t>
            </a:fld>
            <a:endParaRPr lang="en-US" altLang="zh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921F3-9E08-40EB-BF0D-2749E65F74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ea typeface="PMingLiU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B7FAA4-D5E7-4472-8613-C4C1FF9EA5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EBF8168-20F9-423A-9E24-3987D048426D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  <p:pic>
        <p:nvPicPr>
          <p:cNvPr id="3079" name="Picture 6" descr="ppt-12.jpg">
            <a:extLst>
              <a:ext uri="{FF2B5EF4-FFF2-40B4-BE49-F238E27FC236}">
                <a16:creationId xmlns:a16="http://schemas.microsoft.com/office/drawing/2014/main" id="{D7C38D4A-8489-4299-B155-89441FC3C1C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412" r:id="rId2"/>
    <p:sldLayoutId id="2147484401" r:id="rId3"/>
    <p:sldLayoutId id="2147484402" r:id="rId4"/>
    <p:sldLayoutId id="2147484403" r:id="rId5"/>
    <p:sldLayoutId id="2147484404" r:id="rId6"/>
    <p:sldLayoutId id="2147484405" r:id="rId7"/>
    <p:sldLayoutId id="2147484406" r:id="rId8"/>
    <p:sldLayoutId id="2147484407" r:id="rId9"/>
    <p:sldLayoutId id="2147484408" r:id="rId10"/>
    <p:sldLayoutId id="2147484409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pitchFamily="124" charset="-128"/>
          <a:cs typeface="Geneva" pitchFamily="34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4" charset="-128"/>
          <a:cs typeface="Geneva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4" charset="-128"/>
          <a:cs typeface="Geneva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4" charset="-128"/>
          <a:cs typeface="Geneva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4" charset="-128"/>
          <a:cs typeface="Geneva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Geneva" pitchFamily="124" charset="-128"/>
          <a:cs typeface="Geneva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Geneva" pitchFamily="124" charset="-128"/>
          <a:cs typeface="Geneva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Geneva" pitchFamily="124" charset="-128"/>
          <a:cs typeface="Geneva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Geneva" pitchFamily="124" charset="-128"/>
          <a:cs typeface="Geneva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Geneva" pitchFamily="124" charset="-128"/>
          <a:cs typeface="Geneva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edb.gov.hk/sc/curriculum-development/kla/pe/games/index.html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edb.gov.hk/tc/curriculum-development/kla/pe/games/index.html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ppt-08.jpg">
            <a:extLst>
              <a:ext uri="{FF2B5EF4-FFF2-40B4-BE49-F238E27FC236}">
                <a16:creationId xmlns:a16="http://schemas.microsoft.com/office/drawing/2014/main" id="{DC8BB64C-7756-4FA5-A512-EF16DB1D92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-44450"/>
            <a:ext cx="9264650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6">
            <a:extLst>
              <a:ext uri="{FF2B5EF4-FFF2-40B4-BE49-F238E27FC236}">
                <a16:creationId xmlns:a16="http://schemas.microsoft.com/office/drawing/2014/main" id="{54C63F9B-2E21-408B-9A55-01583611F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0175" y="636588"/>
            <a:ext cx="7651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000">
                <a:latin typeface="Arial" panose="020B0604020202020204" pitchFamily="34" charset="0"/>
                <a:cs typeface="Arial" panose="020B0604020202020204" pitchFamily="34" charset="0"/>
              </a:rPr>
              <a:t>July </a:t>
            </a:r>
            <a:r>
              <a:rPr lang="en-US" altLang="zh-HK" sz="1000"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AE9E64E0-C532-4C4D-9184-409829D8E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3813" y="4391025"/>
            <a:ext cx="5186362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1" lang="zh-TW" altLang="en-US" sz="2000" b="1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香港高等教育科技学院 </a:t>
            </a:r>
            <a:endParaRPr kumimoji="1" lang="en-US" altLang="zh-TW" sz="2000" b="1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Arial" panose="020B0604020202020204" pitchFamily="34" charset="0"/>
              <a:buNone/>
            </a:pPr>
            <a:r>
              <a:rPr kumimoji="1" lang="zh-TW" altLang="en-US" sz="2000" b="1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运动及康乐学系副教授 	陆子聪博士 </a:t>
            </a:r>
            <a:r>
              <a:rPr kumimoji="1" lang="zh-TW" altLang="en-US" sz="2400" b="1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100" b="1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Dr LUK Jim 	Associate Professor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Department of Sports and Recreation 	</a:t>
            </a:r>
            <a:br>
              <a:rPr lang="zh-TW" altLang="en-US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Technological and Higher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 Institute of Hong Kong</a:t>
            </a:r>
          </a:p>
        </p:txBody>
      </p:sp>
      <p:sp>
        <p:nvSpPr>
          <p:cNvPr id="9221" name="Rectangle 3">
            <a:extLst>
              <a:ext uri="{FF2B5EF4-FFF2-40B4-BE49-F238E27FC236}">
                <a16:creationId xmlns:a16="http://schemas.microsoft.com/office/drawing/2014/main" id="{54E19C36-DD35-43C8-8EEA-50B526023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3" y="1720850"/>
            <a:ext cx="7059612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000" b="1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 </a:t>
            </a:r>
            <a:endParaRPr lang="en-US" altLang="zh-TW" sz="3000" b="1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000" b="1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中学体适能测试</a:t>
            </a:r>
            <a:endParaRPr lang="en-HK" altLang="zh-TW" sz="4000" b="1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Fitness Assessment for </a:t>
            </a:r>
            <a:r>
              <a:rPr lang="en-US" altLang="zh-TW" sz="3600" b="1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Secondary</a:t>
            </a: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Schools </a:t>
            </a:r>
            <a:endParaRPr lang="en-HK" altLang="zh-TW" sz="3600" b="1">
              <a:solidFill>
                <a:schemeClr val="bg1"/>
              </a:solidFill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>
            <a:extLst>
              <a:ext uri="{FF2B5EF4-FFF2-40B4-BE49-F238E27FC236}">
                <a16:creationId xmlns:a16="http://schemas.microsoft.com/office/drawing/2014/main" id="{D15F6444-4242-42E1-AB59-A185A9246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FFD3F6-91D7-43F9-86AE-6133271FB2E2}" type="slidenum">
              <a:rPr kumimoji="1" lang="en-US" altLang="zh-TW" sz="1400" smtClean="0">
                <a:solidFill>
                  <a:srgbClr val="FFFF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kumimoji="1" lang="en-US" altLang="zh-TW" sz="14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CCC645B1-37F7-46BE-979B-8CF41EB87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坐前伸</a:t>
            </a:r>
            <a:r>
              <a:rPr lang="zh-TW" altLang="en-US">
                <a:ea typeface="新細明體" panose="02020500000000000000" pitchFamily="18" charset="-120"/>
              </a:rPr>
              <a:t> </a:t>
            </a:r>
            <a:r>
              <a:rPr lang="en-US" altLang="zh-TW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(Sit-and-Reach)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B6909EFD-45FE-4C9F-9125-3D4C3A267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807325" cy="4525963"/>
          </a:xfrm>
        </p:spPr>
        <p:txBody>
          <a:bodyPr/>
          <a:lstStyle/>
          <a:p>
            <a:pPr lvl="1"/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头部自然垂下在两臂之间</a:t>
            </a:r>
            <a:endParaRPr lang="en-US" altLang="zh-TW" sz="24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lvl="2" indent="0">
              <a:buFont typeface="Arial" panose="020B0604020202020204" pitchFamily="34" charset="0"/>
              <a:buNone/>
            </a:pPr>
            <a:r>
              <a:rPr lang="en-US" altLang="en-US" sz="20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Keep head naturally placed between arms</a:t>
            </a:r>
          </a:p>
          <a:p>
            <a:pPr lvl="1"/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前伸时手掌必须按在箱上刻度，</a:t>
            </a:r>
            <a:r>
              <a:rPr lang="zh-TW" altLang="en-US" sz="2400" u="sng">
                <a:latin typeface="標楷體" panose="03000509000000000000" pitchFamily="65" charset="-120"/>
                <a:ea typeface="標楷體" panose="03000509000000000000" pitchFamily="65" charset="-120"/>
              </a:rPr>
              <a:t>最少停两秒</a:t>
            </a:r>
            <a:endParaRPr lang="en-US" altLang="zh-TW" sz="2400" u="sng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lvl="2" indent="0">
              <a:buFont typeface="Arial" panose="020B0604020202020204" pitchFamily="34" charset="0"/>
              <a:buNone/>
            </a:pPr>
            <a:r>
              <a:rPr lang="en-US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During the reach, palms should be in contact with the measuring scale of the sit-and-reach box.  The final position </a:t>
            </a:r>
            <a:r>
              <a:rPr lang="en-US" altLang="en-US" sz="2000" u="sng">
                <a:latin typeface="Times New Roman" panose="02020603050405020304" pitchFamily="18" charset="0"/>
                <a:ea typeface="標楷體" panose="03000509000000000000" pitchFamily="65" charset="-120"/>
              </a:rPr>
              <a:t>should be held for at least 2 seconds</a:t>
            </a:r>
            <a:endParaRPr lang="en-HK" altLang="zh-TW" u="sng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量度单位为厘米</a:t>
            </a:r>
            <a:endParaRPr lang="en-US" altLang="zh-TW" sz="24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lvl="2" indent="0">
              <a:buFont typeface="Arial" panose="020B0604020202020204" pitchFamily="34" charset="0"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The measurement unit is in cm</a:t>
            </a:r>
          </a:p>
          <a:p>
            <a:pPr marL="914400" lvl="2" indent="0">
              <a:buFont typeface="Arial" panose="020B0604020202020204" pitchFamily="34" charset="0"/>
              <a:buNone/>
            </a:pPr>
            <a:endParaRPr lang="en-HK" altLang="zh-TW" sz="20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en-HK" altLang="zh-TW" sz="2000">
              <a:ea typeface="新細明體" panose="02020500000000000000" pitchFamily="18" charset="-120"/>
            </a:endParaRPr>
          </a:p>
        </p:txBody>
      </p:sp>
      <p:pic>
        <p:nvPicPr>
          <p:cNvPr id="18437" name="Picture 1">
            <a:extLst>
              <a:ext uri="{FF2B5EF4-FFF2-40B4-BE49-F238E27FC236}">
                <a16:creationId xmlns:a16="http://schemas.microsoft.com/office/drawing/2014/main" id="{E330788D-CD7F-432C-AFAA-2ADD6CB70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4535488"/>
            <a:ext cx="3232150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編號版面配置區 3">
            <a:extLst>
              <a:ext uri="{FF2B5EF4-FFF2-40B4-BE49-F238E27FC236}">
                <a16:creationId xmlns:a16="http://schemas.microsoft.com/office/drawing/2014/main" id="{F7AE88EB-0E1D-4B42-995E-EB8E28CD9B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fld id="{E6B11F4D-86AD-4AE4-9130-9ACE33E45BE2}" type="slidenum">
              <a:rPr lang="en-US" altLang="zh-HK" smtClean="0">
                <a:solidFill>
                  <a:srgbClr val="898989"/>
                </a:solidFill>
              </a:rPr>
              <a:pPr/>
              <a:t>11</a:t>
            </a:fld>
            <a:endParaRPr lang="en-US" altLang="zh-HK">
              <a:solidFill>
                <a:srgbClr val="898989"/>
              </a:solidFill>
            </a:endParaRPr>
          </a:p>
        </p:txBody>
      </p:sp>
      <p:pic>
        <p:nvPicPr>
          <p:cNvPr id="19459" name="圖片 5">
            <a:extLst>
              <a:ext uri="{FF2B5EF4-FFF2-40B4-BE49-F238E27FC236}">
                <a16:creationId xmlns:a16="http://schemas.microsoft.com/office/drawing/2014/main" id="{B2993ACA-23F5-4686-A0A0-87DCE2F6D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693738"/>
            <a:ext cx="1354137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文字方塊 6">
            <a:extLst>
              <a:ext uri="{FF2B5EF4-FFF2-40B4-BE49-F238E27FC236}">
                <a16:creationId xmlns:a16="http://schemas.microsoft.com/office/drawing/2014/main" id="{B0A8C5E4-A3DA-4E3B-B03A-1C17F5137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663" y="2128838"/>
            <a:ext cx="586263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r>
              <a:rPr lang="en-US" altLang="zh-TW" sz="44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9-</a:t>
            </a:r>
            <a:r>
              <a:rPr lang="en-US" altLang="zh-HK" sz="44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min Run Test </a:t>
            </a:r>
          </a:p>
          <a:p>
            <a:r>
              <a:rPr lang="zh-TW" altLang="en-US" sz="44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九分钟耐力跑测试</a:t>
            </a:r>
            <a:endParaRPr lang="zh-HK" altLang="en-US" sz="4400" b="1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2E007A48-38F6-418B-A2D7-DEAA3D6D6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九分钟耐力跑</a:t>
            </a:r>
            <a:r>
              <a:rPr lang="en-US" altLang="zh-TW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(9-min Run)</a:t>
            </a:r>
            <a:endParaRPr lang="en-US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54664648-DBBA-4790-AED3-866ABF501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8750"/>
            <a:ext cx="7616825" cy="4525963"/>
          </a:xfrm>
        </p:spPr>
        <p:txBody>
          <a:bodyPr/>
          <a:lstStyle/>
          <a:p>
            <a:r>
              <a:rPr lang="zh-TW" altLang="en-US" sz="3000">
                <a:latin typeface="標楷體" panose="03000509000000000000" pitchFamily="65" charset="-120"/>
                <a:ea typeface="標楷體" panose="03000509000000000000" pitchFamily="65" charset="-120"/>
              </a:rPr>
              <a:t>场地</a:t>
            </a:r>
            <a:r>
              <a:rPr lang="en-US" altLang="zh-TW" sz="300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0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(Venue)</a:t>
            </a:r>
            <a:endParaRPr lang="en-HK" altLang="zh-TW" sz="300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00050" lvl="1" indent="0">
              <a:buFont typeface="Arial" panose="020B0604020202020204" pitchFamily="34" charset="0"/>
              <a:buNone/>
            </a:pPr>
            <a:r>
              <a:rPr lang="en-US" altLang="zh-TW" sz="2600">
                <a:latin typeface="標楷體" panose="03000509000000000000" pitchFamily="65" charset="-120"/>
                <a:ea typeface="標楷體" panose="03000509000000000000" pitchFamily="65" charset="-120"/>
              </a:rPr>
              <a:t>- </a:t>
            </a:r>
            <a:r>
              <a:rPr lang="zh-TW" altLang="en-US" sz="2600">
                <a:latin typeface="標楷體" panose="03000509000000000000" pitchFamily="65" charset="-120"/>
                <a:ea typeface="標楷體" panose="03000509000000000000" pitchFamily="65" charset="-120"/>
              </a:rPr>
              <a:t>篮球场 </a:t>
            </a:r>
            <a:r>
              <a:rPr lang="en-US" altLang="zh-TW" sz="2600">
                <a:latin typeface="Times New Roman" panose="02020603050405020304" pitchFamily="18" charset="0"/>
                <a:ea typeface="標楷體" panose="03000509000000000000" pitchFamily="65" charset="-120"/>
              </a:rPr>
              <a:t>Basketball court</a:t>
            </a:r>
          </a:p>
          <a:p>
            <a:pPr marL="400050" lvl="1" indent="0">
              <a:buFont typeface="Arial" panose="020B0604020202020204" pitchFamily="34" charset="0"/>
              <a:buNone/>
            </a:pPr>
            <a:r>
              <a:rPr lang="en-US" altLang="zh-TW" sz="2600">
                <a:latin typeface="標楷體" panose="03000509000000000000" pitchFamily="65" charset="-120"/>
                <a:ea typeface="標楷體" panose="03000509000000000000" pitchFamily="65" charset="-120"/>
              </a:rPr>
              <a:t>- </a:t>
            </a:r>
            <a:r>
              <a:rPr lang="zh-TW" altLang="en-US" sz="2600">
                <a:latin typeface="標楷體" panose="03000509000000000000" pitchFamily="65" charset="-120"/>
                <a:ea typeface="標楷體" panose="03000509000000000000" pitchFamily="65" charset="-120"/>
              </a:rPr>
              <a:t>任何平坦及周界约 </a:t>
            </a:r>
            <a:r>
              <a:rPr lang="en-US" altLang="zh-TW" sz="2600">
                <a:latin typeface="標楷體" panose="03000509000000000000" pitchFamily="65" charset="-120"/>
                <a:ea typeface="標楷體" panose="03000509000000000000" pitchFamily="65" charset="-120"/>
              </a:rPr>
              <a:t>80 </a:t>
            </a:r>
            <a:r>
              <a:rPr lang="zh-TW" altLang="en-US" sz="2600">
                <a:latin typeface="標楷體" panose="03000509000000000000" pitchFamily="65" charset="-120"/>
                <a:ea typeface="標楷體" panose="03000509000000000000" pitchFamily="65" charset="-120"/>
              </a:rPr>
              <a:t>米的空地上进行测量 </a:t>
            </a:r>
            <a:r>
              <a:rPr lang="en-US" altLang="zh-TW" sz="2600">
                <a:latin typeface="標楷體" panose="03000509000000000000" pitchFamily="65" charset="-120"/>
                <a:ea typeface="標楷體" panose="03000509000000000000" pitchFamily="65" charset="-120"/>
              </a:rPr>
              <a:t>			</a:t>
            </a:r>
            <a:r>
              <a:rPr lang="en-US" altLang="zh-TW" sz="2400">
                <a:latin typeface="Times New Roman" panose="02020603050405020304" pitchFamily="18" charset="0"/>
                <a:ea typeface="標楷體" panose="03000509000000000000" pitchFamily="65" charset="-120"/>
              </a:rPr>
              <a:t>Any flat area with a perimeter of about 80 meters</a:t>
            </a:r>
            <a:endParaRPr lang="en-HK" altLang="zh-TW" sz="260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1DBCC56A-3773-43EA-9903-6E69DE38E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3B17AA-F930-4007-9165-ACE3A6DBE0D1}" type="slidenum">
              <a:rPr lang="en-US" altLang="zh-HK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zh-HK" sz="1200">
              <a:solidFill>
                <a:srgbClr val="898989"/>
              </a:solidFill>
            </a:endParaRPr>
          </a:p>
        </p:txBody>
      </p:sp>
      <p:pic>
        <p:nvPicPr>
          <p:cNvPr id="20485" name="Picture 4">
            <a:extLst>
              <a:ext uri="{FF2B5EF4-FFF2-40B4-BE49-F238E27FC236}">
                <a16:creationId xmlns:a16="http://schemas.microsoft.com/office/drawing/2014/main" id="{7211ABE5-3D82-46C1-89D6-9EFC9989D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3" t="18370" r="5672" b="7353"/>
          <a:stretch>
            <a:fillRect/>
          </a:stretch>
        </p:blipFill>
        <p:spPr bwMode="auto">
          <a:xfrm>
            <a:off x="2219325" y="3836988"/>
            <a:ext cx="55086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D6CCF797-1E9A-4D4F-BC44-62E98EF99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九分钟耐力跑</a:t>
            </a:r>
            <a:r>
              <a:rPr lang="en-US" altLang="zh-TW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(9-min Run)</a:t>
            </a:r>
            <a:endParaRPr lang="en-US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FB5CADA5-9C8D-4582-BE4B-85638C515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7463"/>
            <a:ext cx="7694613" cy="4662487"/>
          </a:xfrm>
        </p:spPr>
        <p:txBody>
          <a:bodyPr/>
          <a:lstStyle/>
          <a:p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步骤 </a:t>
            </a:r>
            <a:r>
              <a:rPr lang="en-HK" altLang="zh-TW" sz="2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(Procedures)</a:t>
            </a:r>
            <a:endParaRPr lang="zh-TW" altLang="en-US" sz="28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Tx/>
              <a:buChar char="-"/>
            </a:pP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在规定时间内跑／行最远的距离</a:t>
            </a:r>
            <a:endParaRPr lang="en-US" altLang="zh-TW" sz="24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57250" lvl="2" indent="0">
              <a:buFont typeface="Arial" panose="020B0604020202020204" pitchFamily="34" charset="0"/>
              <a:buNone/>
            </a:pPr>
            <a:r>
              <a:rPr lang="en-US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Run / walk as far as possible within the specified time</a:t>
            </a:r>
            <a:endParaRPr lang="en-HK" altLang="zh-TW" sz="20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Tx/>
              <a:buChar char="-"/>
            </a:pP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在最后三分钟及最后十五秒提示学生剩余时间</a:t>
            </a:r>
            <a:endParaRPr lang="en-US" altLang="zh-TW" sz="24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57250" lvl="2" indent="0">
              <a:buFont typeface="Arial" panose="020B0604020202020204" pitchFamily="34" charset="0"/>
              <a:buNone/>
            </a:pPr>
            <a:r>
              <a:rPr lang="en-US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Remind students for the last 3 minutes and </a:t>
            </a:r>
          </a:p>
          <a:p>
            <a:pPr marL="857250" lvl="2" indent="0">
              <a:buFont typeface="Arial" panose="020B0604020202020204" pitchFamily="34" charset="0"/>
              <a:buNone/>
            </a:pPr>
            <a:r>
              <a:rPr lang="en-US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15 seconds</a:t>
            </a:r>
          </a:p>
          <a:p>
            <a:pPr lvl="1">
              <a:buFontTx/>
              <a:buChar char="-"/>
            </a:pP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在最后十五秒提醒计圈员准备记录完成的距离</a:t>
            </a:r>
            <a:endParaRPr lang="en-US" altLang="zh-TW" sz="24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57250" lvl="2" indent="0">
              <a:buFont typeface="Arial" panose="020B0604020202020204" pitchFamily="34" charset="0"/>
              <a:buNone/>
            </a:pPr>
            <a:r>
              <a:rPr lang="en-US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Reminded lap scorers to be ready to record the distance covered during the last 15 seconds</a:t>
            </a:r>
            <a:endParaRPr lang="en-HK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>
              <a:buFontTx/>
              <a:buChar char="-"/>
            </a:pPr>
            <a:endParaRPr lang="en-HK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44D69765-2904-4C0F-9B0B-8455E2E56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072B63-6826-4087-8A22-E42179BE7695}" type="slidenum">
              <a:rPr lang="en-US" altLang="zh-HK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zh-HK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4A219A68-F8C4-4256-97C5-A097DA59F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九分钟耐力跑</a:t>
            </a:r>
            <a:r>
              <a:rPr lang="en-US" altLang="zh-TW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(9-min Run)</a:t>
            </a:r>
            <a:endParaRPr lang="en-US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A24CE414-B4C8-487A-BD4F-972FD6EE0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28725"/>
            <a:ext cx="8229600" cy="4525963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备注 </a:t>
            </a:r>
            <a:r>
              <a:rPr lang="en-HK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Remarks</a:t>
            </a:r>
            <a:r>
              <a:rPr lang="en-HK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Tx/>
              <a:buChar char="-"/>
              <a:defRPr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提示学生逐渐加速并尽量保持均速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57250" lvl="2" indent="0"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Remind students to accelerate gradually and try to keep running at a steady pace 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Tx/>
              <a:buChar char="-"/>
              <a:defRPr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继续跑步直至听到教师发出到达时限的讯号为止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lvl="2" indent="0"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Keep running until a stopping signal is given by the teacher</a:t>
            </a:r>
          </a:p>
          <a:p>
            <a:pPr lvl="1">
              <a:lnSpc>
                <a:spcPct val="90000"/>
              </a:lnSpc>
              <a:defRPr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量度单位精确至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米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lvl="2" indent="0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Measure the distance to the nearest 10 m</a:t>
            </a:r>
          </a:p>
          <a:p>
            <a:pPr lvl="1">
              <a:buFontTx/>
              <a:buChar char="-"/>
              <a:defRPr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测试完成后应继续步行一圈或两圈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lvl="2" indent="0">
              <a:buFont typeface="Arial" panose="020B0604020202020204" pitchFamily="34" charset="0"/>
              <a:buNone/>
              <a:defRPr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Continue walking for 1 or 2 laps after completing the test</a:t>
            </a:r>
            <a:endParaRPr lang="en-HK" altLang="zh-TW" sz="2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>
              <a:buFontTx/>
              <a:buChar char="-"/>
              <a:defRPr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如学生气力不继，可改作步行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lvl="2" indent="0"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Students are allowed to walk if they are tired</a:t>
            </a: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F84922FB-CBB0-474E-AB87-87CC12665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DA408C-D86C-4509-A077-76681189E9C3}" type="slidenum">
              <a:rPr lang="en-US" altLang="zh-HK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zh-HK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編號版面配置區 3">
            <a:extLst>
              <a:ext uri="{FF2B5EF4-FFF2-40B4-BE49-F238E27FC236}">
                <a16:creationId xmlns:a16="http://schemas.microsoft.com/office/drawing/2014/main" id="{AEE9FA21-7100-4443-97EE-4E6AF6EB49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fld id="{7BB0F761-F4C1-43B1-B4DE-05BDEC5F16C3}" type="slidenum">
              <a:rPr lang="en-US" altLang="zh-HK" smtClean="0">
                <a:solidFill>
                  <a:srgbClr val="898989"/>
                </a:solidFill>
              </a:rPr>
              <a:pPr/>
              <a:t>15</a:t>
            </a:fld>
            <a:endParaRPr lang="en-US" altLang="zh-HK">
              <a:solidFill>
                <a:srgbClr val="898989"/>
              </a:solidFill>
            </a:endParaRPr>
          </a:p>
        </p:txBody>
      </p:sp>
      <p:pic>
        <p:nvPicPr>
          <p:cNvPr id="23555" name="圖片 5">
            <a:extLst>
              <a:ext uri="{FF2B5EF4-FFF2-40B4-BE49-F238E27FC236}">
                <a16:creationId xmlns:a16="http://schemas.microsoft.com/office/drawing/2014/main" id="{83E77F30-9C1C-48EA-8E06-7F90DC946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693738"/>
            <a:ext cx="1354137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文字方塊 6">
            <a:extLst>
              <a:ext uri="{FF2B5EF4-FFF2-40B4-BE49-F238E27FC236}">
                <a16:creationId xmlns:a16="http://schemas.microsoft.com/office/drawing/2014/main" id="{62242FB4-0839-47BF-BB65-0343A01CE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2128838"/>
            <a:ext cx="725328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r>
              <a:rPr lang="en-US" altLang="zh-TW" sz="44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15-meter PACER Test </a:t>
            </a:r>
            <a:br>
              <a:rPr lang="en-US" altLang="zh-TW" sz="44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44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15</a:t>
            </a:r>
            <a:r>
              <a:rPr lang="zh-TW" altLang="en-US" sz="44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米渐进式心肺耐力跑测试</a:t>
            </a:r>
            <a:endParaRPr lang="zh-HK" altLang="en-US" sz="4400" b="1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599B1630-E391-444D-A75A-49712AF3C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598488"/>
            <a:ext cx="8743950" cy="803275"/>
          </a:xfrm>
        </p:spPr>
        <p:txBody>
          <a:bodyPr/>
          <a:lstStyle/>
          <a:p>
            <a:r>
              <a:rPr lang="zh-TW" altLang="en-US" sz="4000">
                <a:latin typeface="標楷體" panose="03000509000000000000" pitchFamily="65" charset="-120"/>
                <a:ea typeface="標楷體" panose="03000509000000000000" pitchFamily="65" charset="-120"/>
              </a:rPr>
              <a:t>十五米渐进式心肺耐力跑</a:t>
            </a:r>
            <a:br>
              <a:rPr lang="en-US" altLang="zh-TW" sz="400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15-meter Progressive Aerobic Cardiovascular Endurance Run </a:t>
            </a:r>
            <a:b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(15m PACER)</a:t>
            </a:r>
            <a:endParaRPr lang="en-US" altLang="en-US" sz="200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D8D1336F-830C-4B20-8856-2618B199D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819275"/>
            <a:ext cx="7635875" cy="4525963"/>
          </a:xfrm>
        </p:spPr>
        <p:txBody>
          <a:bodyPr/>
          <a:lstStyle/>
          <a:p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场地</a:t>
            </a:r>
            <a:r>
              <a:rPr lang="en-US" altLang="zh-TW" sz="280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(Venue)</a:t>
            </a:r>
            <a:endParaRPr lang="en-HK" altLang="zh-TW" sz="280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Tx/>
              <a:buChar char="-"/>
            </a:pP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跑道的两端需要</a:t>
            </a:r>
            <a:r>
              <a:rPr lang="en-US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米以进行来回跑</a:t>
            </a:r>
            <a:endParaRPr lang="en-US" altLang="zh-TW" sz="24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lvl="2" indent="0">
              <a:buFont typeface="Arial" panose="020B0604020202020204" pitchFamily="34" charset="0"/>
              <a:buNone/>
            </a:pPr>
            <a:r>
              <a:rPr lang="en-US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Having shuttle running between 2 parallel baselines which are 15 meters apart</a:t>
            </a:r>
            <a:endParaRPr lang="en-HK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>
              <a:buFontTx/>
              <a:buChar char="-"/>
            </a:pP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每条跑道的阔度不少于 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1.4</a:t>
            </a: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米</a:t>
            </a:r>
            <a:endParaRPr lang="en-US" altLang="zh-TW" sz="24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lvl="2" indent="0">
              <a:buFont typeface="Arial" panose="020B0604020202020204" pitchFamily="34" charset="0"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The width of each track should be at least 1.4 meters</a:t>
            </a:r>
            <a:endParaRPr lang="en-HK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>
              <a:buFontTx/>
              <a:buChar char="-"/>
            </a:pP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标志物需设置在跑道的两端</a:t>
            </a:r>
            <a:endParaRPr lang="en-US" altLang="zh-TW" sz="24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lvl="2" indent="0">
              <a:buFont typeface="Arial" panose="020B0604020202020204" pitchFamily="34" charset="0"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Markers should be set at both ends of the track</a:t>
            </a:r>
            <a:endParaRPr lang="en-HK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>
              <a:buFontTx/>
              <a:buChar char="-"/>
            </a:pP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将音乐播放器设置在跑道外侧的中间位置</a:t>
            </a:r>
            <a:endParaRPr lang="en-US" altLang="zh-TW" sz="24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lvl="2" indent="0">
              <a:buFont typeface="Arial" panose="020B0604020202020204" pitchFamily="34" charset="0"/>
              <a:buNone/>
            </a:pPr>
            <a:r>
              <a:rPr lang="en-US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Music player should be placed in the middle outside the track</a:t>
            </a: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D43D1D6A-E1EE-43B3-A313-65387B3AA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A460C4-FDC2-47B6-A5AB-768BC4485F73}" type="slidenum">
              <a:rPr lang="en-US" altLang="zh-HK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zh-HK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4602E27F-96C3-4C3C-A193-CF16F6B42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1143000"/>
          </a:xfrm>
        </p:spPr>
        <p:txBody>
          <a:bodyPr/>
          <a:lstStyle/>
          <a:p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场地区域 </a:t>
            </a:r>
            <a:r>
              <a:rPr lang="en-US" altLang="zh-TW" sz="36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Area set up</a:t>
            </a:r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285ABEA8-BB47-4A9E-9BB5-1BD9DC12C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6C6035-509F-4528-BE53-B6FB182A63B9}" type="slidenum">
              <a:rPr lang="en-US" altLang="zh-HK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zh-HK" sz="1200">
              <a:solidFill>
                <a:srgbClr val="898989"/>
              </a:solidFill>
            </a:endParaRPr>
          </a:p>
        </p:txBody>
      </p:sp>
      <p:grpSp>
        <p:nvGrpSpPr>
          <p:cNvPr id="25604" name="Group 1">
            <a:extLst>
              <a:ext uri="{FF2B5EF4-FFF2-40B4-BE49-F238E27FC236}">
                <a16:creationId xmlns:a16="http://schemas.microsoft.com/office/drawing/2014/main" id="{996D9EC9-AA9C-4E2F-A9DF-BB3A322E9FF2}"/>
              </a:ext>
            </a:extLst>
          </p:cNvPr>
          <p:cNvGrpSpPr>
            <a:grpSpLocks/>
          </p:cNvGrpSpPr>
          <p:nvPr/>
        </p:nvGrpSpPr>
        <p:grpSpPr bwMode="auto">
          <a:xfrm>
            <a:off x="2000250" y="1100138"/>
            <a:ext cx="5619750" cy="4829175"/>
            <a:chOff x="4160838" y="2733675"/>
            <a:chExt cx="3862387" cy="3319463"/>
          </a:xfrm>
        </p:grpSpPr>
        <p:pic>
          <p:nvPicPr>
            <p:cNvPr id="25605" name="Picture 5">
              <a:extLst>
                <a:ext uri="{FF2B5EF4-FFF2-40B4-BE49-F238E27FC236}">
                  <a16:creationId xmlns:a16="http://schemas.microsoft.com/office/drawing/2014/main" id="{1CA38F7B-518A-4EBF-BE6D-9F9C08857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0838" y="2868613"/>
              <a:ext cx="3862387" cy="2524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6" name="Picture 6">
              <a:extLst>
                <a:ext uri="{FF2B5EF4-FFF2-40B4-BE49-F238E27FC236}">
                  <a16:creationId xmlns:a16="http://schemas.microsoft.com/office/drawing/2014/main" id="{7737A3E2-D808-4FB5-B591-BBEC1E1B2E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675" y="2733675"/>
              <a:ext cx="3040063" cy="64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7" name="Picture 7">
              <a:extLst>
                <a:ext uri="{FF2B5EF4-FFF2-40B4-BE49-F238E27FC236}">
                  <a16:creationId xmlns:a16="http://schemas.microsoft.com/office/drawing/2014/main" id="{41B59D39-CA02-4121-8AB6-12951B024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675" y="5392738"/>
              <a:ext cx="3117850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88D56FAD-F20A-4F4D-8EC9-643290222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0038" y="342900"/>
            <a:ext cx="8842376" cy="1143000"/>
          </a:xfrm>
        </p:spPr>
        <p:txBody>
          <a:bodyPr/>
          <a:lstStyle/>
          <a:p>
            <a:r>
              <a:rPr lang="zh-TW" altLang="en-US" sz="4000">
                <a:latin typeface="標楷體" panose="03000509000000000000" pitchFamily="65" charset="-120"/>
                <a:ea typeface="標楷體" panose="03000509000000000000" pitchFamily="65" charset="-120"/>
              </a:rPr>
              <a:t>十五米渐进式心肺耐力跑</a:t>
            </a:r>
            <a:br>
              <a:rPr lang="en-US" altLang="zh-TW" sz="400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en-US" sz="24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15m PACER</a:t>
            </a:r>
            <a:endParaRPr lang="en-US" altLang="en-US" sz="280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C02225ED-EA77-44E4-B192-D8870FDE1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675" y="1600200"/>
            <a:ext cx="7775575" cy="4525963"/>
          </a:xfrm>
        </p:spPr>
        <p:txBody>
          <a:bodyPr/>
          <a:lstStyle/>
          <a:p>
            <a:pPr>
              <a:defRPr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步骤 </a:t>
            </a:r>
            <a:r>
              <a:rPr lang="en-HK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(Procedures)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Tx/>
              <a:buChar char="-"/>
              <a:defRPr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站于起点线后准备，按录音的指示开始测试 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57250" lvl="2" indent="0"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Stand behind the starting line and get ready, and start running according to the instruction in the recording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en-HK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Tx/>
              <a:buChar char="-"/>
              <a:defRPr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当听到开始的讯号后，学生向前跑至另一端，在「哔」声响起时最少以一脚踏在端线，以示到达，然后马上转身折返跑，如此类推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57250" lvl="2" indent="0">
              <a:buFont typeface="Arial" panose="020B0604020202020204" pitchFamily="34" charset="0"/>
              <a:buNone/>
              <a:defRPr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After hearing </a:t>
            </a:r>
            <a:r>
              <a:rPr lang="en-US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starting signal, students should run to the opposite side of the lane. They should step on baseline with at least one leg when a beep sound is heard. Then students should run back to the opposite baseline and continue the test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0023F051-4A16-4EE7-8054-BD4EEEE27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EAA0E6-E6BA-43BB-AE9E-E188524FFABA}" type="slidenum">
              <a:rPr lang="en-US" altLang="zh-HK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zh-HK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BD92F47C-B463-4399-B483-9B0240197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0038" y="342900"/>
            <a:ext cx="8842376" cy="1143000"/>
          </a:xfrm>
        </p:spPr>
        <p:txBody>
          <a:bodyPr/>
          <a:lstStyle/>
          <a:p>
            <a:r>
              <a:rPr lang="zh-TW" altLang="en-US" sz="4000">
                <a:latin typeface="標楷體" panose="03000509000000000000" pitchFamily="65" charset="-120"/>
                <a:ea typeface="標楷體" panose="03000509000000000000" pitchFamily="65" charset="-120"/>
              </a:rPr>
              <a:t>十五米渐进式心肺耐力跑</a:t>
            </a:r>
            <a:br>
              <a:rPr lang="en-US" altLang="zh-TW" sz="400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en-US" sz="24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15m PACER</a:t>
            </a:r>
            <a:endParaRPr lang="en-US" altLang="en-US" sz="280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529A9D43-3244-4013-86FC-7DCB565D8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675" y="1600200"/>
            <a:ext cx="7720013" cy="4525963"/>
          </a:xfrm>
        </p:spPr>
        <p:txBody>
          <a:bodyPr/>
          <a:lstStyle/>
          <a:p>
            <a:pPr lvl="1">
              <a:buFontTx/>
              <a:buChar char="-"/>
            </a:pP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如学生于「哔」声未响已到达端线，应在原地等待下一次「哔」声响才进行折返跑</a:t>
            </a:r>
            <a:endParaRPr lang="en-US" altLang="zh-TW" sz="24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57250" lvl="2" indent="0">
              <a:buFont typeface="Arial" panose="020B0604020202020204" pitchFamily="34" charset="0"/>
              <a:buNone/>
            </a:pPr>
            <a:r>
              <a:rPr lang="en-US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If students reach baseline before next beep sounds, they need to wait and run until the next beep sounds is heard</a:t>
            </a:r>
            <a:endParaRPr lang="en-US" altLang="zh-TW" sz="20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Tx/>
              <a:buChar char="-"/>
            </a:pP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如学生于「哔」声响起时未能到达另一端线，应马上转身继续折返跑，并加速以追上在下一次「哔」声响起时能到达端线</a:t>
            </a:r>
            <a:endParaRPr lang="en-US" altLang="zh-TW" sz="24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57250" lvl="2" indent="0">
              <a:buFont typeface="Arial" panose="020B0604020202020204" pitchFamily="34" charset="0"/>
              <a:buNone/>
            </a:pPr>
            <a:r>
              <a:rPr lang="en-US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If students cannot reach baseline when beep sounds is heard, they need to turn around and return immediately, and reach the opposite baseline before the next beep sounds</a:t>
            </a:r>
            <a:endParaRPr lang="en-US" altLang="zh-TW" sz="20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5468EB9D-5615-4436-9D89-3D6D60861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74AF02-D85F-47B3-9009-63972A4B1DD0}" type="slidenum">
              <a:rPr lang="en-US" altLang="zh-HK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zh-HK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9BD88C9C-9A19-4D0F-9774-F4837B4B0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3" y="2641600"/>
            <a:ext cx="7772400" cy="1362075"/>
          </a:xfrm>
        </p:spPr>
        <p:txBody>
          <a:bodyPr/>
          <a:lstStyle/>
          <a:p>
            <a:r>
              <a:rPr lang="zh-TW" altLang="en-US" cap="none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测量项目及方法</a:t>
            </a:r>
            <a:br>
              <a:rPr lang="en-US" altLang="zh-TW" cap="none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cap="none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Testing items and protocols</a:t>
            </a:r>
            <a:endParaRPr lang="en-US" altLang="en-US" cap="none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43" name="Slide Number Placeholder 3">
            <a:extLst>
              <a:ext uri="{FF2B5EF4-FFF2-40B4-BE49-F238E27FC236}">
                <a16:creationId xmlns:a16="http://schemas.microsoft.com/office/drawing/2014/main" id="{D3BC9DB3-A4E4-448F-A203-AC4A103B7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E1665A-EA12-4DE2-9637-D6A42FF5F724}" type="slidenum">
              <a:rPr lang="en-US" altLang="zh-HK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zh-HK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9E5B115F-AACE-467A-9069-6B5B216B0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9438"/>
            <a:ext cx="8229600" cy="1143000"/>
          </a:xfrm>
        </p:spPr>
        <p:txBody>
          <a:bodyPr/>
          <a:lstStyle/>
          <a:p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十五米渐进式心肺耐力跑</a:t>
            </a:r>
            <a:b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15m PACER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4D739AA3-0DAE-469C-9EE3-097DEB7B0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30388"/>
            <a:ext cx="7651750" cy="4525962"/>
          </a:xfrm>
        </p:spPr>
        <p:txBody>
          <a:bodyPr/>
          <a:lstStyle/>
          <a:p>
            <a:pPr lvl="1">
              <a:buFontTx/>
              <a:buChar char="-"/>
            </a:pP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当学生两次未能在「哔」声响时到达端线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测试立即终止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不需要是连续二次未能到达端线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857250" lvl="2" indent="0">
              <a:buFont typeface="Arial" panose="020B0604020202020204" pitchFamily="34" charset="0"/>
              <a:buNone/>
            </a:pPr>
            <a:r>
              <a:rPr lang="en-US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Test will be terminated if students fail to reach the baseline with the beep sound for two times (consecutive failure are not necessary)</a:t>
            </a:r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Tx/>
              <a:buChar char="-"/>
            </a:pP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一声「哔」响表示已完成一圈，三声「哔」响表示已完成一个阶段</a:t>
            </a:r>
            <a:endParaRPr lang="en-US" altLang="zh-TW" sz="24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57250" lvl="2" indent="0">
              <a:buFont typeface="Arial" panose="020B0604020202020204" pitchFamily="34" charset="0"/>
              <a:buNone/>
            </a:pPr>
            <a:r>
              <a:rPr lang="en-US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A single beep sound represents student has completed a single lap whereas three consecutive beep sounds represent the completion of one level</a:t>
            </a:r>
            <a:endParaRPr lang="en-HK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D92AD244-29C1-43E1-97FB-84BB2EBF5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64CE27-DF57-4C1B-8341-1A4CFAF51E68}" type="slidenum">
              <a:rPr lang="en-US" altLang="zh-HK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zh-HK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6FCCC153-5A7F-4AAA-9CA3-90F243E15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4188"/>
            <a:ext cx="8229600" cy="1143000"/>
          </a:xfrm>
        </p:spPr>
        <p:txBody>
          <a:bodyPr/>
          <a:lstStyle/>
          <a:p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十五米渐进式心肺耐力跑</a:t>
            </a:r>
            <a:b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15m PACER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0A204C44-03E5-4A2A-AF4F-77A145438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5900"/>
            <a:ext cx="7651750" cy="4525963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备注 </a:t>
            </a:r>
            <a:r>
              <a:rPr lang="en-HK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Remarks</a:t>
            </a:r>
            <a:r>
              <a:rPr lang="en-HK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Tx/>
              <a:buChar char="-"/>
              <a:defRPr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下一阶段将会加快节奏，测试员应告知学生需要加速和继续进行测量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57250" lvl="2" indent="0"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Time allowed between interval single beep sounds quicker in every advanced level. Testers should inform students to accelerate for performing the test</a:t>
            </a:r>
          </a:p>
          <a:p>
            <a:pPr lvl="1">
              <a:buFontTx/>
              <a:buChar char="-"/>
              <a:defRPr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测试结束后，学生可以继续步行数圈作为冷却</a:t>
            </a:r>
            <a:endParaRPr 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57250" lvl="2" indent="0">
              <a:buFont typeface="Arial" panose="020B0604020202020204" pitchFamily="34" charset="0"/>
              <a:buNone/>
              <a:defRPr/>
            </a:pPr>
            <a:r>
              <a:rPr 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After the test ends, students can continue walking a few laps for cool-down</a:t>
            </a:r>
          </a:p>
          <a:p>
            <a:pPr lvl="1">
              <a:buFontTx/>
              <a:buChar char="-"/>
              <a:defRPr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测试结果以完成的次数计算</a:t>
            </a:r>
            <a:endParaRPr 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57250" lvl="2" indent="0">
              <a:buFont typeface="Arial" panose="020B0604020202020204" pitchFamily="34" charset="0"/>
              <a:buNone/>
              <a:defRPr/>
            </a:pPr>
            <a:r>
              <a:rPr 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The test result is calculated based on the number of completed runs</a:t>
            </a:r>
          </a:p>
          <a:p>
            <a:pPr marL="857250" lvl="2" indent="0">
              <a:buFont typeface="Arial" panose="020B0604020202020204" pitchFamily="34" charset="0"/>
              <a:buNone/>
              <a:defRPr/>
            </a:pPr>
            <a:endParaRPr lang="en-US" altLang="en-US" sz="2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en-US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F374D3E8-74FD-438E-A2EF-C86A01F53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A07939-FFFA-4658-965D-DB1B3EFC9CC7}" type="slidenum">
              <a:rPr lang="en-US" altLang="zh-HK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zh-HK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編號版面配置區 3">
            <a:extLst>
              <a:ext uri="{FF2B5EF4-FFF2-40B4-BE49-F238E27FC236}">
                <a16:creationId xmlns:a16="http://schemas.microsoft.com/office/drawing/2014/main" id="{403F8667-2ADD-43D1-8E9C-287D182A70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fld id="{20C9272B-B6E5-4CA8-9A67-B4EFC8571C3A}" type="slidenum">
              <a:rPr lang="en-US" altLang="zh-HK" smtClean="0">
                <a:solidFill>
                  <a:srgbClr val="898989"/>
                </a:solidFill>
              </a:rPr>
              <a:pPr/>
              <a:t>22</a:t>
            </a:fld>
            <a:endParaRPr lang="en-US" altLang="zh-HK">
              <a:solidFill>
                <a:srgbClr val="898989"/>
              </a:solidFill>
            </a:endParaRPr>
          </a:p>
        </p:txBody>
      </p:sp>
      <p:pic>
        <p:nvPicPr>
          <p:cNvPr id="30723" name="圖片 5">
            <a:extLst>
              <a:ext uri="{FF2B5EF4-FFF2-40B4-BE49-F238E27FC236}">
                <a16:creationId xmlns:a16="http://schemas.microsoft.com/office/drawing/2014/main" id="{1E2EA356-5456-4F79-B49D-C75321D13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693738"/>
            <a:ext cx="1354137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文字方塊 6">
            <a:extLst>
              <a:ext uri="{FF2B5EF4-FFF2-40B4-BE49-F238E27FC236}">
                <a16:creationId xmlns:a16="http://schemas.microsoft.com/office/drawing/2014/main" id="{77FA6B2C-AA10-4F21-B7EB-6103B355B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25" y="1890713"/>
            <a:ext cx="71564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zh-TW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Push Up Test</a:t>
            </a:r>
          </a:p>
          <a:p>
            <a:r>
              <a:rPr lang="zh-TW" altLang="en-US" sz="4000" b="1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直体掌上压 </a:t>
            </a:r>
            <a:r>
              <a:rPr lang="en-US" altLang="zh-TW" sz="4000" b="1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4000" b="1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中学男生）测试</a:t>
            </a:r>
            <a:endParaRPr lang="en-US" altLang="zh-TW" sz="4000" b="1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4000" b="1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屈膝掌上压（中学女生）测试</a:t>
            </a:r>
            <a:endParaRPr lang="zh-HK" altLang="en-US" sz="1600" b="1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>
            <a:extLst>
              <a:ext uri="{FF2B5EF4-FFF2-40B4-BE49-F238E27FC236}">
                <a16:creationId xmlns:a16="http://schemas.microsoft.com/office/drawing/2014/main" id="{2B4470ED-BB9C-4712-8821-D2A315250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282605-0A21-47AB-A20A-381EE0497DDE}" type="slidenum">
              <a:rPr kumimoji="1" lang="en-US" altLang="zh-TW" sz="1400" smtClean="0">
                <a:solidFill>
                  <a:srgbClr val="FFFF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kumimoji="1" lang="en-US" altLang="zh-TW" sz="14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01897DDC-48F9-48DB-B5B6-4E01888B5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3550"/>
            <a:ext cx="8229600" cy="1143000"/>
          </a:xfrm>
        </p:spPr>
        <p:txBody>
          <a:bodyPr/>
          <a:lstStyle/>
          <a:p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掌上压 </a:t>
            </a:r>
            <a:r>
              <a:rPr lang="en-HK" altLang="zh-TW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(Push</a:t>
            </a:r>
            <a:r>
              <a:rPr lang="en-US" altLang="zh-TW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-u</a:t>
            </a:r>
            <a:r>
              <a:rPr lang="en-HK" altLang="zh-TW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p)</a:t>
            </a:r>
            <a:r>
              <a:rPr lang="zh-TW" altLang="en-US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endParaRPr lang="en-US" altLang="zh-TW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3A3299B6-27E8-4A82-AFF3-8E84F5189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606550"/>
            <a:ext cx="8394700" cy="4525963"/>
          </a:xfrm>
        </p:spPr>
        <p:txBody>
          <a:bodyPr/>
          <a:lstStyle/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直体掌上压（中学男子）</a:t>
            </a:r>
            <a:endParaRPr lang="en-HK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>
              <a:lnSpc>
                <a:spcPct val="90000"/>
              </a:lnSpc>
              <a:buFontTx/>
              <a:buChar char="-"/>
            </a:pP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手掌放在肩宽以上之距离上 </a:t>
            </a:r>
            <a:r>
              <a:rPr lang="en-US" altLang="zh-TW" sz="200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Hands should be placed slightly wider than shoulder width</a:t>
            </a:r>
          </a:p>
          <a:p>
            <a:pPr lvl="2">
              <a:lnSpc>
                <a:spcPct val="90000"/>
              </a:lnSpc>
              <a:buFontTx/>
              <a:buChar char="-"/>
            </a:pP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双臂伸直</a:t>
            </a:r>
            <a:r>
              <a:rPr lang="en-HK" altLang="zh-TW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HK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Keep elbows straight</a:t>
            </a:r>
            <a:endParaRPr lang="en-HK" altLang="zh-TW" sz="20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>
              <a:lnSpc>
                <a:spcPct val="90000"/>
              </a:lnSpc>
              <a:buFontTx/>
              <a:buChar char="-"/>
            </a:pP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双腿伸直平排微分 </a:t>
            </a:r>
            <a:r>
              <a:rPr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Keep legs straight and slightly apart</a:t>
            </a:r>
          </a:p>
          <a:p>
            <a:pPr lvl="2">
              <a:lnSpc>
                <a:spcPct val="90000"/>
              </a:lnSpc>
              <a:buFontTx/>
              <a:buChar char="-"/>
            </a:pP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腰部及背部保持挺直 </a:t>
            </a:r>
            <a:r>
              <a:rPr lang="en-HK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Keep waist and back straight </a:t>
            </a:r>
          </a:p>
          <a:p>
            <a:pPr lvl="2">
              <a:lnSpc>
                <a:spcPct val="90000"/>
              </a:lnSpc>
              <a:buFontTx/>
              <a:buChar char="-"/>
            </a:pP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头、背至脚保持一直线 </a:t>
            </a:r>
            <a:r>
              <a:rPr lang="en-HK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Head, back and legs should be kept in straight line</a:t>
            </a:r>
          </a:p>
          <a:p>
            <a:pPr lvl="2">
              <a:lnSpc>
                <a:spcPct val="90000"/>
              </a:lnSpc>
              <a:buFontTx/>
              <a:buChar char="-"/>
            </a:pP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以脚趾支撑</a:t>
            </a:r>
            <a:r>
              <a:rPr lang="en-US" altLang="zh-TW">
                <a:latin typeface="Times New Roman" panose="02020603050405020304" pitchFamily="18" charset="0"/>
                <a:ea typeface="新細明體" panose="02020500000000000000" pitchFamily="18" charset="-12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Support yourself with your toes</a:t>
            </a:r>
            <a:endParaRPr lang="en-HK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2">
              <a:lnSpc>
                <a:spcPct val="90000"/>
              </a:lnSpc>
              <a:buFontTx/>
              <a:buChar char="-"/>
            </a:pPr>
            <a:endParaRPr lang="en-HK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1749" name="Picture 2">
            <a:extLst>
              <a:ext uri="{FF2B5EF4-FFF2-40B4-BE49-F238E27FC236}">
                <a16:creationId xmlns:a16="http://schemas.microsoft.com/office/drawing/2014/main" id="{AA57A41F-D684-4C26-863D-B00954008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"/>
          <a:stretch>
            <a:fillRect/>
          </a:stretch>
        </p:blipFill>
        <p:spPr bwMode="auto">
          <a:xfrm>
            <a:off x="5429250" y="5054600"/>
            <a:ext cx="35814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>
            <a:extLst>
              <a:ext uri="{FF2B5EF4-FFF2-40B4-BE49-F238E27FC236}">
                <a16:creationId xmlns:a16="http://schemas.microsoft.com/office/drawing/2014/main" id="{2F1286D4-15B0-4F4D-96FE-A95306EB0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E043D22-D799-4C96-A061-2C931868B0C8}" type="slidenum">
              <a:rPr kumimoji="1" lang="en-US" altLang="zh-TW" sz="1400" smtClean="0">
                <a:solidFill>
                  <a:srgbClr val="FFFF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kumimoji="1" lang="en-US" altLang="zh-TW" sz="14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ABF758C6-380F-47AC-9636-32BC4EB32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5463"/>
            <a:ext cx="8229600" cy="1143000"/>
          </a:xfrm>
        </p:spPr>
        <p:txBody>
          <a:bodyPr/>
          <a:lstStyle/>
          <a:p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掌上压 </a:t>
            </a:r>
            <a:r>
              <a:rPr lang="en-HK" altLang="zh-TW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(Push</a:t>
            </a:r>
            <a:r>
              <a:rPr lang="en-US" altLang="zh-TW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-u</a:t>
            </a:r>
            <a:r>
              <a:rPr lang="en-HK" altLang="zh-TW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p)</a:t>
            </a:r>
            <a:r>
              <a:rPr lang="zh-TW" altLang="en-US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endParaRPr lang="en-US" altLang="zh-TW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58426895-A629-4DE9-9D66-234D9D7FA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9713" y="1527175"/>
            <a:ext cx="8229600" cy="4525963"/>
          </a:xfrm>
        </p:spPr>
        <p:txBody>
          <a:bodyPr/>
          <a:lstStyle/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屈膝掌上压（中学女子）</a:t>
            </a:r>
            <a:endParaRPr lang="en-HK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>
              <a:lnSpc>
                <a:spcPct val="90000"/>
              </a:lnSpc>
              <a:buFontTx/>
              <a:buChar char="-"/>
            </a:pP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双脚膝盖放在垫上 </a:t>
            </a:r>
            <a:r>
              <a:rPr lang="en-HK" altLang="zh-TW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Knees on the mat</a:t>
            </a:r>
          </a:p>
          <a:p>
            <a:pPr lvl="2">
              <a:lnSpc>
                <a:spcPct val="90000"/>
              </a:lnSpc>
              <a:buFontTx/>
              <a:buChar char="-"/>
            </a:pP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脚掌离地互相交迭 </a:t>
            </a:r>
            <a:r>
              <a:rPr lang="en-HK" altLang="zh-TW">
                <a:latin typeface="Times New Roman" panose="02020603050405020304" pitchFamily="18" charset="0"/>
                <a:ea typeface="標楷體" panose="03000509000000000000" pitchFamily="65" charset="-120"/>
              </a:rPr>
              <a:t>Heel raised, legs and ankles crossed</a:t>
            </a:r>
          </a:p>
        </p:txBody>
      </p:sp>
      <p:pic>
        <p:nvPicPr>
          <p:cNvPr id="32773" name="Picture 1">
            <a:extLst>
              <a:ext uri="{FF2B5EF4-FFF2-40B4-BE49-F238E27FC236}">
                <a16:creationId xmlns:a16="http://schemas.microsoft.com/office/drawing/2014/main" id="{EB6E0352-69DD-465B-AB99-F0A59F48A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3429000"/>
            <a:ext cx="3787775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>
            <a:extLst>
              <a:ext uri="{FF2B5EF4-FFF2-40B4-BE49-F238E27FC236}">
                <a16:creationId xmlns:a16="http://schemas.microsoft.com/office/drawing/2014/main" id="{41256FF4-2828-4405-A079-C80BD301D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14897A-7C42-4A91-88E7-5DC4894D77B4}" type="slidenum">
              <a:rPr kumimoji="1" lang="en-US" altLang="zh-TW" sz="1400" smtClean="0">
                <a:solidFill>
                  <a:srgbClr val="FFFF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kumimoji="1" lang="en-US" altLang="zh-TW" sz="14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1A2E00BE-E01A-47C5-8402-B7CC3A68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掌上压 </a:t>
            </a:r>
            <a:r>
              <a:rPr lang="en-HK" altLang="zh-TW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(Push</a:t>
            </a:r>
            <a:r>
              <a:rPr lang="en-US" altLang="zh-TW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-u</a:t>
            </a:r>
            <a:r>
              <a:rPr lang="en-HK" altLang="zh-TW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p)</a:t>
            </a:r>
            <a:r>
              <a:rPr lang="zh-TW" altLang="en-US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0DA62B5E-BBC7-4D6C-9954-EF8A49DE9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130300"/>
            <a:ext cx="8229600" cy="4838700"/>
          </a:xfrm>
        </p:spPr>
        <p:txBody>
          <a:bodyPr/>
          <a:lstStyle/>
          <a:p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步骤 </a:t>
            </a:r>
            <a:r>
              <a:rPr lang="en-HK" altLang="zh-TW" sz="24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(Procedures)</a:t>
            </a:r>
            <a:endParaRPr lang="en-HK" altLang="zh-TW" sz="240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4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屈曲双臂成 </a:t>
            </a:r>
            <a:r>
              <a:rPr lang="en-US" altLang="zh-TW" sz="24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90 </a:t>
            </a:r>
            <a:r>
              <a:rPr lang="zh-TW" altLang="en-US" sz="24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度令身体降下 </a:t>
            </a:r>
            <a:r>
              <a:rPr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Bend arms 90° so to lower the body</a:t>
            </a:r>
            <a:endParaRPr lang="en-HK" altLang="zh-TW" sz="20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双腿、腰及背仍保持挺直 </a:t>
            </a:r>
            <a:r>
              <a:rPr lang="en-HK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Keep legs, waist and back straight </a:t>
            </a:r>
            <a:endParaRPr lang="en-HK" altLang="zh-TW" sz="20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伸直双臂推起身体 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Extend arms fully</a:t>
            </a:r>
            <a:r>
              <a:rPr lang="zh-TW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HK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to push your body up</a:t>
            </a:r>
          </a:p>
          <a:p>
            <a:pPr lvl="1"/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以推起身体至手臂完全伸直为完成一次完整的掌上压</a:t>
            </a:r>
            <a:endParaRPr lang="en-HK" altLang="zh-TW" sz="24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Arial" panose="020B0604020202020204" pitchFamily="34" charset="0"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	Follow by extending arms fully for the completion of a single push-up</a:t>
            </a:r>
          </a:p>
          <a:p>
            <a:pPr lvl="1"/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记录连续完成的掌上压／屈膝掌上压次数</a:t>
            </a:r>
            <a:r>
              <a:rPr lang="en-HK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期间动作必须保持畅顺</a:t>
            </a:r>
            <a:r>
              <a:rPr lang="en-HK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Record the number of correct and completed push-ups (Movement must keep smooth during the test)</a:t>
            </a:r>
            <a:endParaRPr lang="en-US" altLang="zh-TW" sz="20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DABE3E74-4F86-45A0-9211-567F79FFC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3" y="2747963"/>
            <a:ext cx="7772400" cy="1362075"/>
          </a:xfrm>
        </p:spPr>
        <p:txBody>
          <a:bodyPr/>
          <a:lstStyle/>
          <a:p>
            <a:r>
              <a:rPr lang="zh-TW" altLang="en-US" cap="none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训练方法</a:t>
            </a:r>
            <a:br>
              <a:rPr lang="en-US" altLang="zh-TW" cap="none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cap="none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Training methods</a:t>
            </a:r>
            <a:endParaRPr lang="en-US" altLang="en-US" cap="none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4819" name="Slide Number Placeholder 3">
            <a:extLst>
              <a:ext uri="{FF2B5EF4-FFF2-40B4-BE49-F238E27FC236}">
                <a16:creationId xmlns:a16="http://schemas.microsoft.com/office/drawing/2014/main" id="{87D9EDE4-7653-4A6E-9E57-FF3166337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9AA8F7-ED96-4137-9D2C-6621E3B5BEA6}" type="slidenum">
              <a:rPr lang="en-US" altLang="zh-HK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zh-HK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86692550-23F8-4F84-8C88-FB1C06BF6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42900"/>
            <a:ext cx="7772400" cy="1143000"/>
          </a:xfrm>
        </p:spPr>
        <p:txBody>
          <a:bodyPr/>
          <a:lstStyle/>
          <a:p>
            <a:pPr eaLnBrk="1" hangingPunct="1"/>
            <a:r>
              <a:rPr lang="zh-TW" altLang="en-US" sz="4000">
                <a:latin typeface="標楷體" panose="03000509000000000000" pitchFamily="65" charset="-120"/>
                <a:ea typeface="標楷體" panose="03000509000000000000" pitchFamily="65" charset="-120"/>
              </a:rPr>
              <a:t>训练原则 </a:t>
            </a:r>
            <a:r>
              <a:rPr lang="en-US" altLang="zh-TW" sz="40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Training Principles</a:t>
            </a:r>
            <a:endParaRPr lang="zh-TW" altLang="en-US" sz="400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982AC94F-5752-4FE9-84CA-6C58CBE1483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77838" y="1485900"/>
            <a:ext cx="6286500" cy="4695825"/>
          </a:xfrm>
        </p:spPr>
        <p:txBody>
          <a:bodyPr/>
          <a:lstStyle/>
          <a:p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超负荷 </a:t>
            </a:r>
            <a:r>
              <a:rPr lang="en-US" altLang="zh-TW" sz="2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Overload</a:t>
            </a:r>
            <a:endParaRPr lang="zh-TW" altLang="en-US" sz="280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适应性 </a:t>
            </a:r>
            <a:r>
              <a:rPr lang="en-US" altLang="zh-TW" sz="2800">
                <a:latin typeface="Times New Roman" panose="02020603050405020304" pitchFamily="18" charset="0"/>
                <a:ea typeface="標楷體" panose="03000509000000000000" pitchFamily="65" charset="-120"/>
              </a:rPr>
              <a:t>Adaptability</a:t>
            </a:r>
          </a:p>
          <a:p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独特性 </a:t>
            </a:r>
            <a:r>
              <a:rPr lang="en-US" altLang="zh-TW" sz="2800">
                <a:latin typeface="Times New Roman" panose="02020603050405020304" pitchFamily="18" charset="0"/>
                <a:ea typeface="標楷體" panose="03000509000000000000" pitchFamily="65" charset="-120"/>
              </a:rPr>
              <a:t>Uniqueness</a:t>
            </a:r>
            <a:endParaRPr lang="zh-TW" altLang="en-US" sz="280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渐次编排 </a:t>
            </a:r>
            <a:r>
              <a:rPr lang="en-HK" altLang="zh-TW" sz="2800">
                <a:latin typeface="Times New Roman" panose="02020603050405020304" pitchFamily="18" charset="0"/>
                <a:ea typeface="標楷體" panose="03000509000000000000" pitchFamily="65" charset="-120"/>
              </a:rPr>
              <a:t>Progression</a:t>
            </a:r>
            <a:endParaRPr lang="en-US" altLang="zh-TW" sz="280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渐进阻力 </a:t>
            </a:r>
            <a:r>
              <a:rPr lang="en-HK" altLang="zh-TW" sz="2800">
                <a:latin typeface="Times New Roman" panose="02020603050405020304" pitchFamily="18" charset="0"/>
                <a:ea typeface="標楷體" panose="03000509000000000000" pitchFamily="65" charset="-120"/>
              </a:rPr>
              <a:t>Progression Intensity </a:t>
            </a:r>
            <a:endParaRPr lang="en-HK" altLang="zh-TW" sz="28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用进废退 </a:t>
            </a:r>
            <a:r>
              <a:rPr lang="en-HK" altLang="zh-TW" sz="2800">
                <a:latin typeface="Times New Roman" panose="02020603050405020304" pitchFamily="18" charset="0"/>
                <a:ea typeface="標楷體" panose="03000509000000000000" pitchFamily="65" charset="-120"/>
              </a:rPr>
              <a:t>Continuous</a:t>
            </a:r>
            <a:r>
              <a:rPr lang="en-HK" altLang="zh-TW" sz="280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28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频次 </a:t>
            </a:r>
            <a:r>
              <a:rPr lang="en-HK" altLang="zh-TW" sz="2800">
                <a:latin typeface="Times New Roman" panose="02020603050405020304" pitchFamily="18" charset="0"/>
                <a:ea typeface="標楷體" panose="03000509000000000000" pitchFamily="65" charset="-120"/>
              </a:rPr>
              <a:t>Frequency</a:t>
            </a:r>
          </a:p>
          <a:p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保持呼吸 </a:t>
            </a:r>
            <a:r>
              <a:rPr lang="en-HK" altLang="zh-TW" sz="2800">
                <a:latin typeface="Times New Roman" panose="02020603050405020304" pitchFamily="18" charset="0"/>
                <a:ea typeface="標楷體" panose="03000509000000000000" pitchFamily="65" charset="-120"/>
              </a:rPr>
              <a:t>Breathing</a:t>
            </a:r>
            <a:endParaRPr lang="zh-TW" altLang="en-US" sz="280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endParaRPr lang="zh-TW" altLang="en-US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>
            <a:extLst>
              <a:ext uri="{FF2B5EF4-FFF2-40B4-BE49-F238E27FC236}">
                <a16:creationId xmlns:a16="http://schemas.microsoft.com/office/drawing/2014/main" id="{B377D85A-63DA-4C53-8CBC-11F542671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955800"/>
            <a:ext cx="8229600" cy="4525963"/>
          </a:xfrm>
        </p:spPr>
        <p:txBody>
          <a:bodyPr/>
          <a:lstStyle/>
          <a:p>
            <a:pPr eaLnBrk="1" hangingPunct="1"/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主要内容</a:t>
            </a:r>
          </a:p>
          <a:p>
            <a:pPr lvl="1"/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方式 </a:t>
            </a:r>
            <a:r>
              <a:rPr lang="en-HK" altLang="zh-TW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Type</a:t>
            </a:r>
            <a:endParaRPr lang="en-US" altLang="zh-TW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运动强度 </a:t>
            </a:r>
            <a:r>
              <a:rPr lang="en-HK" altLang="zh-TW">
                <a:latin typeface="Times New Roman" panose="02020603050405020304" pitchFamily="18" charset="0"/>
                <a:ea typeface="標楷體" panose="03000509000000000000" pitchFamily="65" charset="-120"/>
              </a:rPr>
              <a:t>Intensity</a:t>
            </a:r>
            <a:r>
              <a:rPr lang="en-HK" altLang="zh-TW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时间 </a:t>
            </a:r>
            <a:r>
              <a:rPr lang="en-HK" altLang="zh-TW">
                <a:latin typeface="Times New Roman" panose="02020603050405020304" pitchFamily="18" charset="0"/>
                <a:ea typeface="標楷體" panose="03000509000000000000" pitchFamily="65" charset="-120"/>
              </a:rPr>
              <a:t>Time</a:t>
            </a:r>
            <a:endParaRPr lang="en-US" altLang="zh-TW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/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频率 </a:t>
            </a:r>
            <a:r>
              <a:rPr lang="en-HK" altLang="zh-TW">
                <a:latin typeface="Times New Roman" panose="02020603050405020304" pitchFamily="18" charset="0"/>
                <a:ea typeface="標楷體" panose="03000509000000000000" pitchFamily="65" charset="-120"/>
              </a:rPr>
              <a:t>Frequency</a:t>
            </a:r>
            <a:r>
              <a:rPr lang="en-HK" altLang="zh-TW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发展改进 </a:t>
            </a:r>
            <a:r>
              <a:rPr lang="en-HK" altLang="zh-TW">
                <a:latin typeface="Times New Roman" panose="02020603050405020304" pitchFamily="18" charset="0"/>
                <a:ea typeface="標楷體" panose="03000509000000000000" pitchFamily="65" charset="-120"/>
              </a:rPr>
              <a:t>Progression</a:t>
            </a:r>
            <a:endParaRPr lang="en-US" altLang="zh-TW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9168C9C6-C149-46C0-A128-1679E063F624}"/>
              </a:ext>
            </a:extLst>
          </p:cNvPr>
          <p:cNvSpPr txBox="1">
            <a:spLocks/>
          </p:cNvSpPr>
          <p:nvPr/>
        </p:nvSpPr>
        <p:spPr bwMode="auto">
          <a:xfrm>
            <a:off x="381000" y="457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>
                <a:latin typeface="標楷體" panose="03000509000000000000" pitchFamily="65" charset="-120"/>
                <a:ea typeface="標楷體" panose="03000509000000000000" pitchFamily="65" charset="-120"/>
              </a:rPr>
              <a:t>强化心血管系统之方法</a:t>
            </a:r>
            <a:br>
              <a:rPr lang="en-US" altLang="zh-TW" sz="440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Methods to Strengthen the Cardiovascular System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9D98891D-1082-4765-8D7E-439E6C570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28638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强化心血管系统之方法</a:t>
            </a:r>
            <a:b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Methods to Strengthen the Cardiovascular System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183F67B2-A5C5-4FCD-B184-E05B2140B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0550" y="2060575"/>
            <a:ext cx="7377113" cy="4416425"/>
          </a:xfrm>
        </p:spPr>
        <p:txBody>
          <a:bodyPr/>
          <a:lstStyle/>
          <a:p>
            <a:pPr eaLnBrk="1" hangingPunct="1"/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热身 </a:t>
            </a:r>
            <a:r>
              <a:rPr lang="en-US" altLang="zh-TW" sz="24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Warm up 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(5–10</a:t>
            </a: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分钟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endParaRPr lang="en-US" altLang="zh-TW" sz="240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主要训练内容 </a:t>
            </a:r>
            <a:r>
              <a:rPr lang="en-US" altLang="zh-TW" sz="2400">
                <a:latin typeface="Times New Roman" panose="02020603050405020304" pitchFamily="18" charset="0"/>
                <a:ea typeface="標楷體" panose="03000509000000000000" pitchFamily="65" charset="-120"/>
              </a:rPr>
              <a:t>Exercise 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(20–60</a:t>
            </a: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分钟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endParaRPr lang="en-US" altLang="zh-TW" sz="240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/>
            <a:r>
              <a:rPr lang="zh-TW" altLang="en-US" sz="2000">
                <a:latin typeface="標楷體" panose="03000509000000000000" pitchFamily="65" charset="-120"/>
                <a:ea typeface="標楷體" panose="03000509000000000000" pitchFamily="65" charset="-120"/>
              </a:rPr>
              <a:t>心肺、肌肉适能</a:t>
            </a:r>
            <a:endParaRPr lang="en-US" altLang="zh-TW" sz="20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缓和 </a:t>
            </a:r>
            <a:r>
              <a:rPr lang="en-US" altLang="zh-TW" sz="2400">
                <a:latin typeface="Times New Roman" panose="02020603050405020304" pitchFamily="18" charset="0"/>
                <a:ea typeface="標楷體" panose="03000509000000000000" pitchFamily="65" charset="-120"/>
              </a:rPr>
              <a:t>Cool Down 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(5–10</a:t>
            </a: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分钟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endParaRPr lang="en-US" altLang="zh-TW" sz="240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方式 </a:t>
            </a:r>
            <a:r>
              <a:rPr lang="en-HK" altLang="zh-TW" sz="2400">
                <a:latin typeface="Times New Roman" panose="02020603050405020304" pitchFamily="18" charset="0"/>
                <a:ea typeface="標楷體" panose="03000509000000000000" pitchFamily="65" charset="-120"/>
              </a:rPr>
              <a:t>Method</a:t>
            </a:r>
            <a:endParaRPr lang="en-US" altLang="zh-TW" sz="240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/>
            <a:r>
              <a:rPr lang="zh-TW" altLang="en-US" sz="2000">
                <a:latin typeface="標楷體" panose="03000509000000000000" pitchFamily="65" charset="-120"/>
                <a:ea typeface="標楷體" panose="03000509000000000000" pitchFamily="65" charset="-120"/>
              </a:rPr>
              <a:t>大肌肉组群 </a:t>
            </a:r>
            <a:r>
              <a:rPr lang="en-HK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Muscle group</a:t>
            </a:r>
            <a:endParaRPr lang="zh-TW" altLang="en-US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/>
            <a:r>
              <a:rPr lang="zh-TW" altLang="en-US" sz="2000">
                <a:latin typeface="標楷體" panose="03000509000000000000" pitchFamily="65" charset="-120"/>
                <a:ea typeface="標楷體" panose="03000509000000000000" pitchFamily="65" charset="-120"/>
              </a:rPr>
              <a:t>节拍 </a:t>
            </a:r>
            <a:r>
              <a:rPr lang="en-HK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Rhythm</a:t>
            </a:r>
            <a:r>
              <a:rPr lang="en-HK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20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000">
                <a:latin typeface="標楷體" panose="03000509000000000000" pitchFamily="65" charset="-120"/>
                <a:ea typeface="標楷體" panose="03000509000000000000" pitchFamily="65" charset="-120"/>
              </a:rPr>
              <a:t>长时间 </a:t>
            </a:r>
            <a:r>
              <a:rPr lang="en-HK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Endurance</a:t>
            </a:r>
            <a:endParaRPr lang="en-US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055DB057-C2D0-47A2-9F9B-EB13C1919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zh-TW" altLang="en-US" sz="3400">
                <a:latin typeface="標楷體" panose="03000509000000000000" pitchFamily="65" charset="-120"/>
                <a:ea typeface="標楷體" panose="03000509000000000000" pitchFamily="65" charset="-120"/>
              </a:rPr>
              <a:t>测量项目</a:t>
            </a:r>
            <a:r>
              <a:rPr lang="en-US" altLang="zh-TW" sz="340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400">
                <a:latin typeface="標楷體" panose="03000509000000000000" pitchFamily="65" charset="-120"/>
                <a:ea typeface="標楷體" panose="03000509000000000000" pitchFamily="65" charset="-120"/>
              </a:rPr>
              <a:t>中学</a:t>
            </a:r>
            <a:r>
              <a:rPr lang="en-US" altLang="zh-TW" sz="340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br>
              <a:rPr lang="en-US" altLang="zh-TW" sz="340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Testing items (Secondary)</a:t>
            </a:r>
            <a:endParaRPr lang="en-US" altLang="en-US" sz="2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33017364-5B3D-4E48-8A1C-E5C93459A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27200"/>
            <a:ext cx="7580313" cy="4525963"/>
          </a:xfrm>
        </p:spPr>
        <p:txBody>
          <a:bodyPr/>
          <a:lstStyle/>
          <a:p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一分钟仰卧起坐 </a:t>
            </a:r>
            <a:r>
              <a:rPr lang="en-HK" altLang="zh-TW" sz="2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(1-min Sit</a:t>
            </a:r>
            <a:r>
              <a:rPr lang="en-US" altLang="zh-TW" sz="2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en-HK" altLang="zh-TW" sz="2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up)</a:t>
            </a:r>
            <a:endParaRPr lang="zh-TW" altLang="en-US" sz="28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坐前伸</a:t>
            </a:r>
            <a:r>
              <a:rPr lang="en-HK" altLang="zh-TW" sz="2800">
                <a:latin typeface="Times New Roman" panose="02020603050405020304" pitchFamily="18" charset="0"/>
                <a:ea typeface="標楷體" panose="03000509000000000000" pitchFamily="65" charset="-120"/>
              </a:rPr>
              <a:t>(Sit-and-Reach)</a:t>
            </a:r>
            <a:endParaRPr lang="zh-TW" altLang="en-US" sz="28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九分钟耐力跑</a:t>
            </a:r>
            <a:r>
              <a:rPr lang="en-US" altLang="zh-TW" sz="2800">
                <a:latin typeface="Times New Roman" panose="02020603050405020304" pitchFamily="18" charset="0"/>
                <a:ea typeface="標楷體" panose="03000509000000000000" pitchFamily="65" charset="-120"/>
              </a:rPr>
              <a:t>(9-min Run) </a:t>
            </a: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endParaRPr lang="en-US" altLang="zh-TW" sz="28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TW" sz="2800">
                <a:latin typeface="標楷體" panose="03000509000000000000" pitchFamily="65" charset="-120"/>
                <a:ea typeface="標楷體" panose="03000509000000000000" pitchFamily="65" charset="-120"/>
              </a:rPr>
              <a:t>	15</a:t>
            </a: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米渐进式心肺耐力跑 </a:t>
            </a:r>
            <a:r>
              <a:rPr lang="en-US" altLang="zh-TW" sz="280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800">
                <a:latin typeface="Times New Roman" panose="02020603050405020304" pitchFamily="18" charset="0"/>
                <a:ea typeface="標楷體" panose="03000509000000000000" pitchFamily="65" charset="-120"/>
              </a:rPr>
              <a:t>15-meter PACER)</a:t>
            </a:r>
            <a:endParaRPr lang="zh-TW" altLang="en-US" sz="28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直体掌上压</a:t>
            </a:r>
            <a:r>
              <a:rPr lang="en-US" altLang="zh-TW" sz="2800">
                <a:latin typeface="Times New Roman" panose="02020603050405020304" pitchFamily="18" charset="0"/>
                <a:ea typeface="標楷體" panose="03000509000000000000" pitchFamily="65" charset="-120"/>
              </a:rPr>
              <a:t>(Push-up) </a:t>
            </a:r>
            <a:r>
              <a:rPr lang="en-US" altLang="zh-TW" sz="280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中学男生</a:t>
            </a:r>
            <a:r>
              <a:rPr lang="en-US" altLang="zh-TW" sz="2800">
                <a:latin typeface="標楷體" panose="03000509000000000000" pitchFamily="65" charset="-120"/>
                <a:ea typeface="標楷體" panose="03000509000000000000" pitchFamily="65" charset="-120"/>
              </a:rPr>
              <a:t>) /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TW" sz="280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屈膝掌上压 </a:t>
            </a:r>
            <a:r>
              <a:rPr lang="en-US" altLang="zh-TW" sz="280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800">
                <a:latin typeface="Times New Roman" panose="02020603050405020304" pitchFamily="18" charset="0"/>
                <a:ea typeface="標楷體" panose="03000509000000000000" pitchFamily="65" charset="-120"/>
              </a:rPr>
              <a:t>Knee Push-up) </a:t>
            </a:r>
            <a:r>
              <a:rPr lang="en-US" altLang="zh-TW" sz="280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中学女生</a:t>
            </a:r>
            <a:r>
              <a:rPr lang="en-US" altLang="zh-TW" sz="280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或 </a:t>
            </a:r>
            <a:r>
              <a:rPr lang="en-US" altLang="zh-TW" sz="280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倾斜式引体上升</a:t>
            </a:r>
            <a:r>
              <a:rPr lang="en-US" altLang="zh-TW" sz="2800">
                <a:latin typeface="Times New Roman" panose="02020603050405020304" pitchFamily="18" charset="0"/>
                <a:ea typeface="標楷體" panose="03000509000000000000" pitchFamily="65" charset="-120"/>
              </a:rPr>
              <a:t> (Inclined Pull-up) </a:t>
            </a:r>
            <a:endParaRPr lang="en-US" altLang="en-US" sz="280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endParaRPr lang="en-US" altLang="en-US" sz="24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3CFB9E39-7758-4A26-AA00-5C2DB5AD3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30745B-948E-4232-AC54-3A33C041C927}" type="slidenum">
              <a:rPr lang="en-US" altLang="zh-HK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zh-HK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>
            <a:extLst>
              <a:ext uri="{FF2B5EF4-FFF2-40B4-BE49-F238E27FC236}">
                <a16:creationId xmlns:a16="http://schemas.microsoft.com/office/drawing/2014/main" id="{74DAF2DF-9154-4665-AA85-D36A6379855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376238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按运动经验建议运动</a:t>
            </a:r>
            <a:b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4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Suggested Exercise according to Exercise Experience</a:t>
            </a:r>
            <a:endParaRPr lang="zh-TW" altLang="en-US" sz="240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2">
            <a:extLst>
              <a:ext uri="{FF2B5EF4-FFF2-40B4-BE49-F238E27FC236}">
                <a16:creationId xmlns:a16="http://schemas.microsoft.com/office/drawing/2014/main" id="{EBC7B5D0-DF48-4EB8-BAE3-A4D327AAB317}"/>
              </a:ext>
            </a:extLst>
          </p:cNvPr>
          <p:cNvGraphicFramePr>
            <a:graphicFrameLocks noGrp="1"/>
          </p:cNvGraphicFramePr>
          <p:nvPr/>
        </p:nvGraphicFramePr>
        <p:xfrm>
          <a:off x="188913" y="1755775"/>
          <a:ext cx="7851775" cy="3852863"/>
        </p:xfrm>
        <a:graphic>
          <a:graphicData uri="http://schemas.openxmlformats.org/drawingml/2006/table">
            <a:tbl>
              <a:tblPr/>
              <a:tblGrid>
                <a:gridCol w="2278062">
                  <a:extLst>
                    <a:ext uri="{9D8B030D-6E8A-4147-A177-3AD203B41FA5}">
                      <a16:colId xmlns:a16="http://schemas.microsoft.com/office/drawing/2014/main" val="1674283830"/>
                    </a:ext>
                  </a:extLst>
                </a:gridCol>
                <a:gridCol w="3556000">
                  <a:extLst>
                    <a:ext uri="{9D8B030D-6E8A-4147-A177-3AD203B41FA5}">
                      <a16:colId xmlns:a16="http://schemas.microsoft.com/office/drawing/2014/main" val="677226593"/>
                    </a:ext>
                  </a:extLst>
                </a:gridCol>
                <a:gridCol w="2017713">
                  <a:extLst>
                    <a:ext uri="{9D8B030D-6E8A-4147-A177-3AD203B41FA5}">
                      <a16:colId xmlns:a16="http://schemas.microsoft.com/office/drawing/2014/main" val="3578780459"/>
                    </a:ext>
                  </a:extLst>
                </a:gridCol>
              </a:tblGrid>
              <a:tr h="636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Geneva" pitchFamily="34" charset="0"/>
                        </a:rPr>
                        <a:t>运动经验</a:t>
                      </a:r>
                      <a:endParaRPr kumimoji="0" lang="zh-HK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Genev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Geneva" pitchFamily="34" charset="0"/>
                        </a:rPr>
                        <a:t>运动特点</a:t>
                      </a:r>
                      <a:endParaRPr kumimoji="0" lang="zh-HK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Genev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Geneva" pitchFamily="34" charset="0"/>
                        </a:rPr>
                        <a:t>例子</a:t>
                      </a:r>
                      <a:endParaRPr kumimoji="0" lang="zh-HK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Genev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2453492"/>
                  </a:ext>
                </a:extLst>
              </a:tr>
              <a:tr h="1138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Geneva" pitchFamily="34" charset="0"/>
                        </a:rPr>
                        <a:t>无经验的初学者</a:t>
                      </a:r>
                      <a:endParaRPr kumimoji="0" lang="zh-HK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Genev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9pPr>
                    </a:lstStyle>
                    <a:p>
                      <a:pPr marL="174625" marR="0" lvl="0" indent="-1746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zh-TW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79646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Geneva" pitchFamily="34" charset="0"/>
                        </a:rPr>
                        <a:t>较易维持</a:t>
                      </a: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Geneva" pitchFamily="34" charset="0"/>
                        </a:rPr>
                        <a:t>稳定而低的运动强度</a:t>
                      </a:r>
                      <a:endParaRPr kumimoji="0" lang="en-US" altLang="zh-TW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Geneva" pitchFamily="34" charset="0"/>
                      </a:endParaRPr>
                    </a:p>
                    <a:p>
                      <a:pPr marL="174625" marR="0" lvl="0" indent="-1746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Geneva" pitchFamily="34" charset="0"/>
                        </a:rPr>
                        <a:t>能量消耗较低</a:t>
                      </a:r>
                      <a:endParaRPr kumimoji="0" lang="en-US" altLang="zh-TW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Geneva" pitchFamily="34" charset="0"/>
                      </a:endParaRPr>
                    </a:p>
                    <a:p>
                      <a:pPr marL="174625" marR="0" lvl="0" indent="-1746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Geneva" pitchFamily="34" charset="0"/>
                        </a:rPr>
                        <a:t>运动强度易受自己控制</a:t>
                      </a:r>
                      <a:endParaRPr kumimoji="0" lang="en-US" altLang="zh-TW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Geneva" pitchFamily="34" charset="0"/>
                      </a:endParaRPr>
                    </a:p>
                    <a:p>
                      <a:pPr marL="174625" marR="0" lvl="0" indent="-1746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Geneva" pitchFamily="34" charset="0"/>
                        </a:rPr>
                        <a:t>技巧较少</a:t>
                      </a:r>
                      <a:endParaRPr kumimoji="0" lang="zh-HK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Genev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9pPr>
                    </a:lstStyle>
                    <a:p>
                      <a:pPr marL="174625" marR="0" lvl="0" indent="-1746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Geneva" pitchFamily="34" charset="0"/>
                        </a:rPr>
                        <a:t>步行</a:t>
                      </a:r>
                      <a:endParaRPr kumimoji="0" lang="en-US" altLang="zh-TW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Geneva" pitchFamily="34" charset="0"/>
                      </a:endParaRPr>
                    </a:p>
                    <a:p>
                      <a:pPr marL="174625" marR="0" lvl="0" indent="-1746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Geneva" pitchFamily="34" charset="0"/>
                        </a:rPr>
                        <a:t>踏单车</a:t>
                      </a:r>
                      <a:endParaRPr kumimoji="0" lang="en-US" altLang="zh-TW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Geneva" pitchFamily="34" charset="0"/>
                      </a:endParaRPr>
                    </a:p>
                    <a:p>
                      <a:pPr marL="174625" marR="0" lvl="0" indent="-1746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Geneva" pitchFamily="34" charset="0"/>
                        </a:rPr>
                        <a:t>行跑步机</a:t>
                      </a:r>
                      <a:endParaRPr kumimoji="0" lang="zh-HK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Genev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2574974"/>
                  </a:ext>
                </a:extLst>
              </a:tr>
              <a:tr h="939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Geneva" pitchFamily="34" charset="0"/>
                        </a:rPr>
                        <a:t>间中有运动的参加者</a:t>
                      </a:r>
                      <a:endParaRPr kumimoji="0" lang="en-US" altLang="zh-TW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Genev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9pPr>
                    </a:lstStyle>
                    <a:p>
                      <a:pPr marL="174625" marR="0" lvl="0" indent="-1746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Geneva" pitchFamily="34" charset="0"/>
                        </a:rPr>
                        <a:t>在能够控制稳定的运动强度下，多作与技巧有关的活动</a:t>
                      </a:r>
                      <a:endParaRPr kumimoji="0" lang="zh-HK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Genev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9pPr>
                    </a:lstStyle>
                    <a:p>
                      <a:pPr marL="174625" marR="0" lvl="0" indent="-1746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Geneva" pitchFamily="34" charset="0"/>
                        </a:rPr>
                        <a:t>游泳</a:t>
                      </a:r>
                      <a:endParaRPr kumimoji="0" lang="en-US" altLang="zh-TW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Geneva" pitchFamily="34" charset="0"/>
                      </a:endParaRPr>
                    </a:p>
                    <a:p>
                      <a:pPr marL="174625" marR="0" lvl="0" indent="-1746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Geneva" pitchFamily="34" charset="0"/>
                        </a:rPr>
                        <a:t>溜冰</a:t>
                      </a:r>
                      <a:endParaRPr kumimoji="0" lang="en-US" altLang="zh-TW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Geneva" pitchFamily="34" charset="0"/>
                      </a:endParaRPr>
                    </a:p>
                    <a:p>
                      <a:pPr marL="174625" marR="0" lvl="0" indent="-1746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Geneva" pitchFamily="34" charset="0"/>
                        </a:rPr>
                        <a:t>跳健康舞</a:t>
                      </a:r>
                      <a:endParaRPr kumimoji="0" lang="zh-HK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Genev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7311292"/>
                  </a:ext>
                </a:extLst>
              </a:tr>
              <a:tr h="1138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Geneva" pitchFamily="34" charset="0"/>
                        </a:rPr>
                        <a:t>经常参与剧烈运动者</a:t>
                      </a:r>
                      <a:endParaRPr kumimoji="0" lang="zh-HK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Genev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9pPr>
                    </a:lstStyle>
                    <a:p>
                      <a:pPr marL="174625" marR="0" lvl="0" indent="-1746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Geneva" pitchFamily="34" charset="0"/>
                        </a:rPr>
                        <a:t>技巧与运动强度都是必须考虑因素</a:t>
                      </a:r>
                      <a:endParaRPr kumimoji="0" lang="en-US" altLang="zh-TW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Geneva" pitchFamily="34" charset="0"/>
                      </a:endParaRPr>
                    </a:p>
                    <a:p>
                      <a:pPr marL="174625" marR="0" lvl="0" indent="-1746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Geneva" pitchFamily="34" charset="0"/>
                        </a:rPr>
                        <a:t>多于一人的群体项目，但比赛性质尽可降低，以免运动过剧。</a:t>
                      </a:r>
                      <a:endParaRPr kumimoji="0" lang="en-US" altLang="zh-TW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Genev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Geneva" pitchFamily="34" charset="0"/>
                        </a:defRPr>
                      </a:lvl9pPr>
                    </a:lstStyle>
                    <a:p>
                      <a:pPr marL="174625" marR="0" lvl="0" indent="-1746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Geneva" pitchFamily="34" charset="0"/>
                        </a:rPr>
                        <a:t>球拍类运动项目</a:t>
                      </a:r>
                      <a:endParaRPr kumimoji="0" lang="en-US" altLang="zh-TW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Geneva" pitchFamily="34" charset="0"/>
                      </a:endParaRPr>
                    </a:p>
                    <a:p>
                      <a:pPr marL="174625" marR="0" lvl="0" indent="-1746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Geneva" pitchFamily="34" charset="0"/>
                        </a:rPr>
                        <a:t>队制球类项目如篮球、足球</a:t>
                      </a:r>
                      <a:endParaRPr kumimoji="0" lang="zh-HK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Genev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768974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3">
            <a:extLst>
              <a:ext uri="{FF2B5EF4-FFF2-40B4-BE49-F238E27FC236}">
                <a16:creationId xmlns:a16="http://schemas.microsoft.com/office/drawing/2014/main" id="{88110DED-2FF4-4EDA-B86B-2858444D6EE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427038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运动进度</a:t>
            </a:r>
            <a:b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Progress of Exercise</a:t>
            </a:r>
            <a:endParaRPr lang="zh-TW" altLang="en-US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1987" name="Rectangle 4">
            <a:extLst>
              <a:ext uri="{FF2B5EF4-FFF2-40B4-BE49-F238E27FC236}">
                <a16:creationId xmlns:a16="http://schemas.microsoft.com/office/drawing/2014/main" id="{DF500323-4DF4-4DDD-B014-DD804758FA2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52450" y="1814513"/>
            <a:ext cx="8675688" cy="467995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考虑因素</a:t>
            </a:r>
            <a:r>
              <a:rPr lang="en-HK" altLang="zh-TW" sz="28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en-HK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Factors</a:t>
            </a:r>
            <a:r>
              <a:rPr lang="en-HK" altLang="zh-TW" sz="28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:</a:t>
            </a:r>
            <a:endParaRPr lang="zh-TW" altLang="en-US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个人能力、健康状况、年龄、兴趣、目标</a:t>
            </a:r>
            <a:endParaRPr lang="en-HK" altLang="zh-TW" sz="20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00050" lvl="2" indent="0" eaLnBrk="1" hangingPunct="1">
              <a:buFont typeface="Arial" panose="020B0604020202020204" pitchFamily="34" charset="0"/>
              <a:buNone/>
              <a:defRPr/>
            </a:pPr>
            <a:r>
              <a:rPr lang="en-HK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		Ability, Health status, Age, Hobbits, Targets</a:t>
            </a:r>
            <a:endPara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defRPr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心肺耐力训练计划阶段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Cardiorespiratory Endurance Training Program Stage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</a:p>
          <a:p>
            <a:pPr lvl="1" eaLnBrk="1" hangingPunct="1">
              <a:defRPr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初阶（预备时期）４－６星期 </a:t>
            </a:r>
            <a:r>
              <a:rPr lang="en-HK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Beginner</a:t>
            </a:r>
            <a:endPara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 eaLnBrk="1" hangingPunct="1">
              <a:defRPr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进阶（进步时期）６－８星期 </a:t>
            </a:r>
            <a:r>
              <a:rPr lang="en-HK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Advance</a:t>
            </a:r>
            <a:endPara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 eaLnBrk="1" hangingPunct="1">
              <a:defRPr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维持（维持时期）８星期之后 </a:t>
            </a:r>
            <a:r>
              <a:rPr lang="en-HK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Sustainable</a:t>
            </a:r>
          </a:p>
          <a:p>
            <a:pPr lvl="1" eaLnBrk="1" hangingPunct="1">
              <a:buFont typeface="Arial" panose="020B0604020202020204" pitchFamily="34" charset="0"/>
              <a:buNone/>
              <a:defRPr/>
            </a:pP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AA500569-F457-4617-A972-A17E2788B0A2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457200" y="495300"/>
            <a:ext cx="8229600" cy="1066800"/>
          </a:xfrm>
        </p:spPr>
        <p:txBody>
          <a:bodyPr/>
          <a:lstStyle/>
          <a:p>
            <a:pPr eaLnBrk="1" hangingPunct="1"/>
            <a:r>
              <a:rPr lang="zh-TW" altLang="en-US" sz="4800">
                <a:latin typeface="標楷體" panose="03000509000000000000" pitchFamily="65" charset="-120"/>
                <a:ea typeface="標楷體" panose="03000509000000000000" pitchFamily="65" charset="-120"/>
              </a:rPr>
              <a:t>年龄阶段</a:t>
            </a:r>
            <a:br>
              <a:rPr lang="en-US" altLang="zh-TW" sz="480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Age Group</a:t>
            </a:r>
            <a:endParaRPr lang="zh-TW" altLang="en-US" sz="280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34EA7310-D5DB-455B-8A00-45A83634D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35150"/>
            <a:ext cx="8229600" cy="489585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儿童期 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Childhood</a:t>
            </a:r>
            <a:endParaRPr lang="zh-TW" altLang="en-US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早期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Early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	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 – 6 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岁</a:t>
            </a:r>
          </a:p>
          <a:p>
            <a:pPr lvl="1" eaLnBrk="1" hangingPunct="1">
              <a:defRPr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中期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Middle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 – 10 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岁</a:t>
            </a:r>
          </a:p>
          <a:p>
            <a:pPr lvl="1" eaLnBrk="1" hangingPunct="1">
              <a:defRPr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后期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Late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	发育期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Developmental Period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				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女 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9-15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岁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			  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男 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12-16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岁</a:t>
            </a:r>
          </a:p>
          <a:p>
            <a:pPr eaLnBrk="1" hangingPunct="1">
              <a:defRPr/>
            </a:pP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青少年期发育期至成年</a:t>
            </a:r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Adolescence Developmental to adulthood</a:t>
            </a:r>
            <a:endPara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2556EF26-77E6-4BFC-B514-A9BF14691CE4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/>
          <a:lstStyle/>
          <a:p>
            <a:pPr eaLnBrk="1" hangingPunct="1"/>
            <a:r>
              <a:rPr lang="zh-TW" altLang="en-US" sz="4800">
                <a:latin typeface="標楷體" panose="03000509000000000000" pitchFamily="65" charset="-120"/>
                <a:ea typeface="標楷體" panose="03000509000000000000" pitchFamily="65" charset="-120"/>
              </a:rPr>
              <a:t>儿童运动处方基本目标</a:t>
            </a:r>
            <a:br>
              <a:rPr lang="en-US" altLang="zh-TW" sz="480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Aims of Exercise Prescription for Children</a:t>
            </a:r>
            <a:endParaRPr lang="zh-TW" altLang="en-US" sz="280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D46BAECC-316F-4A9C-B388-5B62660E1C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23875" y="2228850"/>
            <a:ext cx="8229600" cy="3776663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维持活动</a:t>
            </a:r>
            <a:endParaRPr lang="en-HK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HK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Maintenance of activity</a:t>
            </a:r>
            <a:endParaRPr lang="zh-TW" altLang="en-US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享受活动的乐趣</a:t>
            </a:r>
            <a:endParaRPr lang="en-HK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HK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Enjoyment of the activity</a:t>
            </a:r>
            <a:endParaRPr lang="zh-TW" altLang="en-US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发展活跃的生活模式并养成习惯</a:t>
            </a:r>
            <a:endParaRPr lang="en-HK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HK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Develop active lifestyle with habits</a:t>
            </a:r>
            <a:endParaRPr lang="zh-TW" altLang="en-US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813A658B-21B1-48A5-984E-A9764D1834C8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457200" y="515938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儿童运动处方之原则</a:t>
            </a:r>
            <a:b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Principles of Exercise Prescription for Children</a:t>
            </a:r>
            <a:endParaRPr lang="zh-TW" altLang="en-US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FD903FA9-5D5B-4EC6-B587-8907C874D7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1025" y="2022475"/>
            <a:ext cx="7750175" cy="4525963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容许自然活跃</a:t>
            </a:r>
            <a:endParaRPr lang="en-HK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00050" lvl="1" indent="0" eaLnBrk="1" hangingPunct="1">
              <a:buFont typeface="Arial" panose="020B0604020202020204" pitchFamily="34" charset="0"/>
              <a:buNone/>
              <a:defRPr/>
            </a:pPr>
            <a:r>
              <a:rPr lang="en-HK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Allow active style</a:t>
            </a:r>
            <a:endPara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容许儿童控制运动强度及运动时间</a:t>
            </a:r>
            <a:endParaRPr lang="en-HK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00050" lvl="1" indent="0" eaLnBrk="1" hangingPunct="1">
              <a:buFont typeface="Arial" panose="020B0604020202020204" pitchFamily="34" charset="0"/>
              <a:buNone/>
              <a:defRPr/>
            </a:pPr>
            <a:r>
              <a:rPr lang="en-HK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Children are able to control exercise intensity and time</a:t>
            </a:r>
            <a:endPara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享受活动</a:t>
            </a:r>
            <a:endParaRPr lang="en-HK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00050" lvl="1" indent="0" eaLnBrk="1" hangingPunct="1">
              <a:buFont typeface="Arial" panose="020B0604020202020204" pitchFamily="34" charset="0"/>
              <a:buNone/>
              <a:defRPr/>
            </a:pPr>
            <a:r>
              <a:rPr lang="en-HK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Enjoy the activity</a:t>
            </a:r>
            <a:endPara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2A7C839D-6459-4D61-AA4F-B29F0BBAB405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457200" y="477838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儿童运动处方之原则</a:t>
            </a:r>
            <a:b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Principles of Exercise Prescription for Children</a:t>
            </a:r>
            <a:endParaRPr lang="zh-TW" altLang="en-US" sz="2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51A312F0-9612-4302-BF1F-9E0746AB6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246313"/>
            <a:ext cx="7939088" cy="4525962"/>
          </a:xfrm>
        </p:spPr>
        <p:txBody>
          <a:bodyPr/>
          <a:lstStyle/>
          <a:p>
            <a:pPr eaLnBrk="1" hangingPunct="1"/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多鼓励儿童在户外活动而不是玩计算机游戏或看电视</a:t>
            </a:r>
            <a:endParaRPr lang="en-HK" altLang="zh-TW" sz="24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00050" lvl="1" indent="0" eaLnBrk="1" hangingPunct="1">
              <a:buFont typeface="Arial" panose="020B0604020202020204" pitchFamily="34" charset="0"/>
              <a:buNone/>
            </a:pPr>
            <a:r>
              <a:rPr lang="en-HK" altLang="zh-TW" sz="20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Encourage outdoor activity instead of playing video game or watching TV</a:t>
            </a:r>
            <a:endParaRPr lang="zh-TW" altLang="en-US" sz="200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多参与各类型运动项目</a:t>
            </a:r>
            <a:endParaRPr lang="en-HK" altLang="zh-TW" sz="24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00050" lvl="1" indent="0" eaLnBrk="1" hangingPunct="1">
              <a:buFont typeface="Arial" panose="020B0604020202020204" pitchFamily="34" charset="0"/>
              <a:buNone/>
            </a:pPr>
            <a:r>
              <a:rPr lang="en-HK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Engage in different kind of sports</a:t>
            </a:r>
            <a:endParaRPr lang="zh-TW" altLang="en-US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各家庭成员作儿童之模范，多做运动</a:t>
            </a:r>
            <a:endParaRPr lang="en-HK" altLang="zh-TW" sz="24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00050" lvl="1" indent="0" eaLnBrk="1" hangingPunct="1">
              <a:buFont typeface="Arial" panose="020B0604020202020204" pitchFamily="34" charset="0"/>
              <a:buNone/>
            </a:pPr>
            <a:r>
              <a:rPr lang="en-HK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Family member be role model to do more exercises </a:t>
            </a:r>
            <a:endParaRPr lang="zh-TW" altLang="en-US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966C83D4-900F-488E-815B-C563CA18D2B9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457200" y="468313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儿童重量训练</a:t>
            </a:r>
            <a:br>
              <a:rPr lang="en-US" altLang="zh-TW" sz="480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Weight Training for Children</a:t>
            </a:r>
            <a:endParaRPr lang="zh-TW" altLang="en-US" sz="320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71898CFE-8CEB-4102-BC21-4FCC80E1E0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70075"/>
            <a:ext cx="8435975" cy="4525963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重量训练之考虑因素：</a:t>
            </a:r>
            <a:endParaRPr lang="en-HK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r>
              <a:rPr lang="en-HK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Factors for weight training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增强力量 </a:t>
            </a:r>
            <a:r>
              <a:rPr lang="en-HK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strengthening</a:t>
            </a:r>
            <a:endParaRPr lang="zh-TW" altLang="en-US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防止受伤 </a:t>
            </a:r>
            <a:r>
              <a:rPr lang="en-HK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prevent injury</a:t>
            </a:r>
            <a:endParaRPr lang="zh-TW" altLang="en-US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增进运动表现 </a:t>
            </a:r>
            <a:r>
              <a:rPr lang="en-HK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improve sports performance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增强自我形象 </a:t>
            </a:r>
            <a:r>
              <a:rPr lang="en-HK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build up self image</a:t>
            </a:r>
            <a:endParaRPr lang="zh-TW" altLang="en-US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学习正确技巧 </a:t>
            </a:r>
            <a:r>
              <a:rPr lang="en-HK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learning proper skills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3A10B54D-9225-48C8-827B-BE90BE6F657D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457200" y="503238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儿童重量训练</a:t>
            </a:r>
            <a:br>
              <a:rPr lang="en-US" altLang="zh-TW" sz="480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Weight Training for Children</a:t>
            </a:r>
            <a:endParaRPr lang="zh-TW" altLang="en-US" sz="4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B7600DBF-E551-4DE8-BE88-9AB3E8AE3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87538"/>
            <a:ext cx="7931150" cy="4727575"/>
          </a:xfrm>
        </p:spPr>
        <p:txBody>
          <a:bodyPr/>
          <a:lstStyle/>
          <a:p>
            <a:pPr eaLnBrk="1" hangingPunct="1"/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重量训练计划特点</a:t>
            </a:r>
            <a:r>
              <a:rPr lang="en-US" altLang="zh-TW" sz="2800" b="1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Characteristics of weight training program</a:t>
            </a:r>
          </a:p>
          <a:p>
            <a:pPr marL="457200" lvl="1" indent="0" eaLnBrk="1" hangingPunct="1"/>
            <a:r>
              <a:rPr lang="zh-TW" altLang="en-US" sz="2000">
                <a:latin typeface="標楷體" panose="03000509000000000000" pitchFamily="65" charset="-120"/>
                <a:ea typeface="標楷體" panose="03000509000000000000" pitchFamily="65" charset="-120"/>
              </a:rPr>
              <a:t>近距离和持续之监察来训练</a:t>
            </a:r>
            <a:endParaRPr lang="en-HK" altLang="zh-TW" sz="20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57250" lvl="2" indent="0" eaLnBrk="1" hangingPunct="1">
              <a:buFont typeface="Arial" panose="020B0604020202020204" pitchFamily="34" charset="0"/>
              <a:buNone/>
            </a:pPr>
            <a:r>
              <a:rPr lang="en-HK" altLang="zh-TW" sz="1600">
                <a:latin typeface="Times New Roman" panose="02020603050405020304" pitchFamily="18" charset="0"/>
                <a:ea typeface="標楷體" panose="03000509000000000000" pitchFamily="65" charset="-120"/>
              </a:rPr>
              <a:t>Monitoring closely and consistently to train</a:t>
            </a:r>
            <a:endParaRPr lang="zh-TW" altLang="en-US" sz="160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1" indent="0" eaLnBrk="1" hangingPunct="1"/>
            <a:r>
              <a:rPr lang="zh-TW" altLang="en-US" sz="2000">
                <a:latin typeface="標楷體" panose="03000509000000000000" pitchFamily="65" charset="-120"/>
                <a:ea typeface="標楷體" panose="03000509000000000000" pitchFamily="65" charset="-120"/>
              </a:rPr>
              <a:t>充足热身 </a:t>
            </a:r>
            <a:r>
              <a:rPr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>
                <a:latin typeface="標楷體" panose="03000509000000000000" pitchFamily="65" charset="-120"/>
                <a:ea typeface="標楷體" panose="03000509000000000000" pitchFamily="65" charset="-120"/>
              </a:rPr>
              <a:t>较慢及渐进</a:t>
            </a:r>
            <a:r>
              <a:rPr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857250" lvl="2" indent="0" eaLnBrk="1" hangingPunct="1">
              <a:buFont typeface="Arial" panose="020B0604020202020204" pitchFamily="34" charset="0"/>
              <a:buNone/>
            </a:pPr>
            <a:r>
              <a:rPr lang="en-HK" altLang="zh-TW" sz="1600">
                <a:latin typeface="Times New Roman" panose="02020603050405020304" pitchFamily="18" charset="0"/>
                <a:ea typeface="標楷體" panose="03000509000000000000" pitchFamily="65" charset="-120"/>
              </a:rPr>
              <a:t>Adequate warm up (slowly with progression)</a:t>
            </a:r>
            <a:endParaRPr lang="en-US" altLang="zh-TW" sz="20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 eaLnBrk="1" hangingPunct="1"/>
            <a:r>
              <a:rPr lang="zh-TW" altLang="en-US" sz="2000">
                <a:latin typeface="標楷體" panose="03000509000000000000" pitchFamily="65" charset="-120"/>
                <a:ea typeface="標楷體" panose="03000509000000000000" pitchFamily="65" charset="-120"/>
              </a:rPr>
              <a:t>每组高重复次数 </a:t>
            </a:r>
            <a:r>
              <a:rPr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>
                <a:latin typeface="標楷體" panose="03000509000000000000" pitchFamily="65" charset="-120"/>
                <a:ea typeface="標楷體" panose="03000509000000000000" pitchFamily="65" charset="-120"/>
              </a:rPr>
              <a:t>在青春发育期前祗可做轻于 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6-8RM</a:t>
            </a:r>
            <a:r>
              <a:rPr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000">
                <a:latin typeface="標楷體" panose="03000509000000000000" pitchFamily="65" charset="-120"/>
                <a:ea typeface="標楷體" panose="03000509000000000000" pitchFamily="65" charset="-120"/>
              </a:rPr>
              <a:t>之重量</a:t>
            </a:r>
            <a:r>
              <a:rPr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857250" lvl="2" indent="0" eaLnBrk="1" hangingPunct="1">
              <a:buFont typeface="Arial" panose="020B0604020202020204" pitchFamily="34" charset="0"/>
              <a:buNone/>
            </a:pPr>
            <a:r>
              <a:rPr lang="en-US" altLang="zh-TW" sz="1600">
                <a:latin typeface="Times New Roman" panose="02020603050405020304" pitchFamily="18" charset="0"/>
                <a:ea typeface="標楷體" panose="03000509000000000000" pitchFamily="65" charset="-120"/>
              </a:rPr>
              <a:t>Light weight (&lt;6-8RM) with higher repetition </a:t>
            </a:r>
          </a:p>
          <a:p>
            <a:pPr marL="457200" lvl="1" indent="0" eaLnBrk="1" hangingPunct="1"/>
            <a:r>
              <a:rPr lang="zh-TW" altLang="en-US" sz="2000">
                <a:latin typeface="標楷體" panose="03000509000000000000" pitchFamily="65" charset="-120"/>
                <a:ea typeface="標楷體" panose="03000509000000000000" pitchFamily="65" charset="-120"/>
              </a:rPr>
              <a:t>每节练习须有足够休息时间 </a:t>
            </a:r>
            <a:r>
              <a:rPr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>
                <a:latin typeface="標楷體" panose="03000509000000000000" pitchFamily="65" charset="-120"/>
                <a:ea typeface="標楷體" panose="03000509000000000000" pitchFamily="65" charset="-120"/>
              </a:rPr>
              <a:t>每周最多做</a:t>
            </a:r>
            <a:r>
              <a:rPr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2-3</a:t>
            </a:r>
            <a:r>
              <a:rPr lang="zh-TW" altLang="en-US" sz="2000">
                <a:latin typeface="標楷體" panose="03000509000000000000" pitchFamily="65" charset="-120"/>
                <a:ea typeface="標楷體" panose="03000509000000000000" pitchFamily="65" charset="-120"/>
              </a:rPr>
              <a:t>次</a:t>
            </a:r>
            <a:r>
              <a:rPr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857250" lvl="2" indent="0" eaLnBrk="1" hangingPunct="1">
              <a:buFont typeface="Arial" panose="020B0604020202020204" pitchFamily="34" charset="0"/>
              <a:buNone/>
            </a:pPr>
            <a:r>
              <a:rPr lang="en-US" altLang="zh-TW" sz="1600">
                <a:latin typeface="Times New Roman" panose="02020603050405020304" pitchFamily="18" charset="0"/>
                <a:ea typeface="標楷體" panose="03000509000000000000" pitchFamily="65" charset="-120"/>
              </a:rPr>
              <a:t>Enough inter-set rest (Maximum 2-3 times per week)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4563F350-769E-491E-8BF3-40B47211B778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457200" y="465138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儿童重量训练</a:t>
            </a:r>
            <a:br>
              <a:rPr lang="en-US" altLang="zh-TW" sz="480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Weight Training for Children</a:t>
            </a:r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B9026E16-9DF5-46E3-8B7B-1FA3B51E1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3525" y="1828800"/>
            <a:ext cx="7931150" cy="4316413"/>
          </a:xfrm>
        </p:spPr>
        <p:txBody>
          <a:bodyPr/>
          <a:lstStyle/>
          <a:p>
            <a:pPr lvl="1" eaLnBrk="1" hangingPunct="1"/>
            <a:r>
              <a:rPr lang="zh-TW" altLang="en-US" sz="2200">
                <a:latin typeface="標楷體" panose="03000509000000000000" pitchFamily="65" charset="-120"/>
                <a:ea typeface="標楷體" panose="03000509000000000000" pitchFamily="65" charset="-120"/>
              </a:rPr>
              <a:t>在早期之练习，可以体重作负荷或以很轻之重量作练习</a:t>
            </a:r>
            <a:endParaRPr lang="en-HK" altLang="zh-TW" sz="22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57250" lvl="2" indent="0" eaLnBrk="1" hangingPunct="1">
              <a:buFont typeface="Arial" panose="020B0604020202020204" pitchFamily="34" charset="0"/>
              <a:buNone/>
            </a:pPr>
            <a:r>
              <a:rPr lang="en-HK" altLang="zh-TW" sz="20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Lighter weight/ body weight in early stage for training</a:t>
            </a:r>
            <a:endParaRPr lang="en-US" altLang="zh-TW" sz="200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eaLnBrk="1" hangingPunct="1"/>
            <a:r>
              <a:rPr lang="zh-TW" altLang="en-US" sz="2200">
                <a:latin typeface="標楷體" panose="03000509000000000000" pitchFamily="65" charset="-120"/>
                <a:ea typeface="標楷體" panose="03000509000000000000" pitchFamily="65" charset="-120"/>
              </a:rPr>
              <a:t>强调正确的动作及身体姿势</a:t>
            </a:r>
            <a:endParaRPr lang="en-HK" altLang="zh-TW" sz="22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57250" lvl="2" indent="0" eaLnBrk="1" hangingPunct="1">
              <a:buFont typeface="Arial" panose="020B0604020202020204" pitchFamily="34" charset="0"/>
              <a:buNone/>
            </a:pPr>
            <a:r>
              <a:rPr lang="en-HK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Emphasize the correct body movement and posture </a:t>
            </a:r>
            <a:endParaRPr lang="zh-TW" altLang="en-US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 eaLnBrk="1" hangingPunct="1"/>
            <a:r>
              <a:rPr lang="zh-TW" altLang="en-US" sz="2200">
                <a:latin typeface="標楷體" panose="03000509000000000000" pitchFamily="65" charset="-120"/>
                <a:ea typeface="標楷體" panose="03000509000000000000" pitchFamily="65" charset="-120"/>
              </a:rPr>
              <a:t>包括柔软度练习 </a:t>
            </a:r>
            <a:r>
              <a:rPr lang="en-US" altLang="zh-TW" sz="220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200">
                <a:latin typeface="標楷體" panose="03000509000000000000" pitchFamily="65" charset="-120"/>
                <a:ea typeface="標楷體" panose="03000509000000000000" pitchFamily="65" charset="-120"/>
              </a:rPr>
              <a:t>特别在青少年增高阶段</a:t>
            </a:r>
            <a:r>
              <a:rPr lang="en-US" altLang="zh-TW" sz="220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857250" lvl="2" indent="0" eaLnBrk="1" hangingPunct="1">
              <a:buFont typeface="Arial" panose="020B0604020202020204" pitchFamily="34" charset="0"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Include flexibility training </a:t>
            </a:r>
          </a:p>
          <a:p>
            <a:pPr lvl="1" eaLnBrk="1" hangingPunct="1"/>
            <a:r>
              <a:rPr lang="zh-TW" altLang="en-US" sz="2200">
                <a:latin typeface="標楷體" panose="03000509000000000000" pitchFamily="65" charset="-120"/>
                <a:ea typeface="標楷體" panose="03000509000000000000" pitchFamily="65" charset="-120"/>
              </a:rPr>
              <a:t>若需增加运动量时，首先增加每组次数及组数，最后才增加重量</a:t>
            </a:r>
            <a:endParaRPr lang="en-HK" altLang="zh-TW" sz="22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57250" lvl="2" indent="0" eaLnBrk="1" hangingPunct="1">
              <a:buFont typeface="Arial" panose="020B0604020202020204" pitchFamily="34" charset="0"/>
              <a:buNone/>
            </a:pPr>
            <a:r>
              <a:rPr lang="en-HK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Increasing repetition and set before weight if you need to increase intensity </a:t>
            </a:r>
            <a:endParaRPr lang="zh-TW" altLang="en-US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投影片編號版面配置區 3">
            <a:extLst>
              <a:ext uri="{FF2B5EF4-FFF2-40B4-BE49-F238E27FC236}">
                <a16:creationId xmlns:a16="http://schemas.microsoft.com/office/drawing/2014/main" id="{573AC6ED-82CD-451F-B630-5589C4BC9A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fld id="{6EF8460B-E908-4C5C-BC49-652507DF60AC}" type="slidenum">
              <a:rPr lang="en-US" altLang="zh-HK" smtClean="0">
                <a:solidFill>
                  <a:srgbClr val="898989"/>
                </a:solidFill>
              </a:rPr>
              <a:pPr/>
              <a:t>39</a:t>
            </a:fld>
            <a:endParaRPr lang="en-US" altLang="zh-HK">
              <a:solidFill>
                <a:srgbClr val="898989"/>
              </a:solidFill>
            </a:endParaRPr>
          </a:p>
        </p:txBody>
      </p:sp>
      <p:pic>
        <p:nvPicPr>
          <p:cNvPr id="48131" name="圖片 5">
            <a:extLst>
              <a:ext uri="{FF2B5EF4-FFF2-40B4-BE49-F238E27FC236}">
                <a16:creationId xmlns:a16="http://schemas.microsoft.com/office/drawing/2014/main" id="{85A0BE95-BC6F-40E8-8B98-D50BB6A42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693738"/>
            <a:ext cx="1354137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文字方塊 6">
            <a:extLst>
              <a:ext uri="{FF2B5EF4-FFF2-40B4-BE49-F238E27FC236}">
                <a16:creationId xmlns:a16="http://schemas.microsoft.com/office/drawing/2014/main" id="{4855F258-26CD-4F86-A138-66837C8C4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305050"/>
            <a:ext cx="3995737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r>
              <a:rPr lang="zh-TW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心肺耐力训练 </a:t>
            </a:r>
            <a:endParaRPr lang="en-US" altLang="zh-TW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跑步机耐力跑</a:t>
            </a:r>
            <a:endParaRPr lang="en-US" altLang="zh-TW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3" name="文字方塊 1">
            <a:extLst>
              <a:ext uri="{FF2B5EF4-FFF2-40B4-BE49-F238E27FC236}">
                <a16:creationId xmlns:a16="http://schemas.microsoft.com/office/drawing/2014/main" id="{6D33C37D-4F27-453C-A7CB-FCEEAAE24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5788" y="2063750"/>
            <a:ext cx="3884612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r>
              <a:rPr lang="en-US" altLang="zh-HK" sz="3200" b="1">
                <a:solidFill>
                  <a:srgbClr val="FF0000"/>
                </a:solidFill>
              </a:rPr>
              <a:t>Cardiorespiratory </a:t>
            </a:r>
          </a:p>
          <a:p>
            <a:r>
              <a:rPr lang="en-US" altLang="zh-HK" sz="3200" b="1">
                <a:solidFill>
                  <a:srgbClr val="FF0000"/>
                </a:solidFill>
              </a:rPr>
              <a:t>Endurance Training </a:t>
            </a:r>
          </a:p>
          <a:p>
            <a:r>
              <a:rPr lang="en-US" altLang="zh-HK" sz="3200" b="1"/>
              <a:t>Endurance Running </a:t>
            </a:r>
          </a:p>
          <a:p>
            <a:r>
              <a:rPr lang="en-US" altLang="zh-HK" sz="3200" b="1"/>
              <a:t>(Treadmill)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編號版面配置區 3">
            <a:extLst>
              <a:ext uri="{FF2B5EF4-FFF2-40B4-BE49-F238E27FC236}">
                <a16:creationId xmlns:a16="http://schemas.microsoft.com/office/drawing/2014/main" id="{E79B00EA-D803-4FFA-861B-BE4F2313C5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fld id="{6745341D-CC9C-4375-9CBE-078445694E29}" type="slidenum">
              <a:rPr lang="en-US" altLang="zh-HK" smtClean="0">
                <a:solidFill>
                  <a:srgbClr val="898989"/>
                </a:solidFill>
              </a:rPr>
              <a:pPr/>
              <a:t>4</a:t>
            </a:fld>
            <a:endParaRPr lang="en-US" altLang="zh-HK">
              <a:solidFill>
                <a:srgbClr val="898989"/>
              </a:solidFill>
            </a:endParaRPr>
          </a:p>
        </p:txBody>
      </p:sp>
      <p:pic>
        <p:nvPicPr>
          <p:cNvPr id="12291" name="圖片 5">
            <a:extLst>
              <a:ext uri="{FF2B5EF4-FFF2-40B4-BE49-F238E27FC236}">
                <a16:creationId xmlns:a16="http://schemas.microsoft.com/office/drawing/2014/main" id="{DED09371-BD0A-4C71-A72E-B69094AC2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693738"/>
            <a:ext cx="1354137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文字方塊 6">
            <a:extLst>
              <a:ext uri="{FF2B5EF4-FFF2-40B4-BE49-F238E27FC236}">
                <a16:creationId xmlns:a16="http://schemas.microsoft.com/office/drawing/2014/main" id="{0B84668C-11BB-4990-BC35-0202F1F2F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663" y="2128838"/>
            <a:ext cx="586263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r>
              <a:rPr lang="en-US" altLang="zh-HK" sz="44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Sit Up Test </a:t>
            </a:r>
          </a:p>
          <a:p>
            <a:r>
              <a:rPr lang="zh-CN" altLang="en-US" sz="44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一分钟仰卧起坐</a:t>
            </a:r>
            <a:r>
              <a:rPr lang="zh-TW" altLang="en-US" sz="44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测试</a:t>
            </a:r>
            <a:endParaRPr lang="zh-HK" altLang="en-US" sz="4400" b="1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投影片編號版面配置區 3">
            <a:extLst>
              <a:ext uri="{FF2B5EF4-FFF2-40B4-BE49-F238E27FC236}">
                <a16:creationId xmlns:a16="http://schemas.microsoft.com/office/drawing/2014/main" id="{14BB1E07-EAD6-4D36-8D0F-ED473C7024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fld id="{01DC13C1-3C2D-41C3-A1D4-D39201B825A1}" type="slidenum">
              <a:rPr lang="en-US" altLang="zh-HK" smtClean="0">
                <a:solidFill>
                  <a:srgbClr val="898989"/>
                </a:solidFill>
              </a:rPr>
              <a:pPr/>
              <a:t>40</a:t>
            </a:fld>
            <a:endParaRPr lang="en-US" altLang="zh-HK">
              <a:solidFill>
                <a:srgbClr val="898989"/>
              </a:solidFill>
            </a:endParaRPr>
          </a:p>
        </p:txBody>
      </p:sp>
      <p:pic>
        <p:nvPicPr>
          <p:cNvPr id="49155" name="圖片 5">
            <a:extLst>
              <a:ext uri="{FF2B5EF4-FFF2-40B4-BE49-F238E27FC236}">
                <a16:creationId xmlns:a16="http://schemas.microsoft.com/office/drawing/2014/main" id="{13F9042F-5B1A-40DB-929E-026227E66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693738"/>
            <a:ext cx="1354137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文字方塊 6">
            <a:extLst>
              <a:ext uri="{FF2B5EF4-FFF2-40B4-BE49-F238E27FC236}">
                <a16:creationId xmlns:a16="http://schemas.microsoft.com/office/drawing/2014/main" id="{D32A1777-0797-4C59-ACB2-BFFA2A578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68513"/>
            <a:ext cx="35941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pPr algn="r"/>
            <a:r>
              <a:rPr lang="zh-TW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心肺耐力</a:t>
            </a:r>
            <a:r>
              <a:rPr lang="en-US" altLang="zh-TW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algn="r"/>
            <a:r>
              <a:rPr lang="zh-TW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上肢肌力训练</a:t>
            </a:r>
            <a:endParaRPr lang="en-US" altLang="zh-TW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zh-TW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运水游戏</a:t>
            </a:r>
            <a:endParaRPr lang="en-US" altLang="zh-TW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57" name="文字方塊 1">
            <a:extLst>
              <a:ext uri="{FF2B5EF4-FFF2-40B4-BE49-F238E27FC236}">
                <a16:creationId xmlns:a16="http://schemas.microsoft.com/office/drawing/2014/main" id="{734C7DE0-86F3-495C-84E8-A52CC5453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4100" y="2609850"/>
            <a:ext cx="45481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r>
              <a:rPr lang="en-US" altLang="zh-HK" sz="2800" b="1">
                <a:solidFill>
                  <a:srgbClr val="FF0000"/>
                </a:solidFill>
              </a:rPr>
              <a:t>Cardiorespiratory Endurance </a:t>
            </a:r>
          </a:p>
          <a:p>
            <a:r>
              <a:rPr lang="en-US" altLang="zh-HK" sz="2800" b="1">
                <a:solidFill>
                  <a:srgbClr val="FF0000"/>
                </a:solidFill>
              </a:rPr>
              <a:t>Upper Body Strength Training </a:t>
            </a:r>
          </a:p>
          <a:p>
            <a:r>
              <a:rPr lang="en-US" altLang="zh-HK" sz="2800" b="1"/>
              <a:t>Water-Carrier Game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投影片編號版面配置區 3">
            <a:extLst>
              <a:ext uri="{FF2B5EF4-FFF2-40B4-BE49-F238E27FC236}">
                <a16:creationId xmlns:a16="http://schemas.microsoft.com/office/drawing/2014/main" id="{71799852-D338-4D3D-A07F-AC8C316AF8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fld id="{4FA004BB-F137-40C4-93B7-2C182A523DAF}" type="slidenum">
              <a:rPr lang="en-US" altLang="zh-HK" smtClean="0">
                <a:solidFill>
                  <a:srgbClr val="898989"/>
                </a:solidFill>
              </a:rPr>
              <a:pPr/>
              <a:t>41</a:t>
            </a:fld>
            <a:endParaRPr lang="en-US" altLang="zh-HK">
              <a:solidFill>
                <a:srgbClr val="898989"/>
              </a:solidFill>
            </a:endParaRPr>
          </a:p>
        </p:txBody>
      </p:sp>
      <p:pic>
        <p:nvPicPr>
          <p:cNvPr id="50179" name="圖片 5">
            <a:extLst>
              <a:ext uri="{FF2B5EF4-FFF2-40B4-BE49-F238E27FC236}">
                <a16:creationId xmlns:a16="http://schemas.microsoft.com/office/drawing/2014/main" id="{5BFDF63D-6403-488E-B0B9-93C4CBDDA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693738"/>
            <a:ext cx="1354137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文字方塊 6">
            <a:extLst>
              <a:ext uri="{FF2B5EF4-FFF2-40B4-BE49-F238E27FC236}">
                <a16:creationId xmlns:a16="http://schemas.microsoft.com/office/drawing/2014/main" id="{708104A2-C3AD-4FC2-8EFE-7DEF1DB8E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600" y="2360613"/>
            <a:ext cx="3595688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pPr algn="r"/>
            <a:r>
              <a:rPr lang="zh-TW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柔韧度训练</a:t>
            </a:r>
            <a:endParaRPr lang="en-US" altLang="zh-TW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zh-TW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腘绳肌伸展</a:t>
            </a:r>
            <a:endParaRPr lang="en-US" altLang="zh-TW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81" name="文字方塊 1">
            <a:extLst>
              <a:ext uri="{FF2B5EF4-FFF2-40B4-BE49-F238E27FC236}">
                <a16:creationId xmlns:a16="http://schemas.microsoft.com/office/drawing/2014/main" id="{A1A7F361-50F0-4102-BBA7-2F7D7FED6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6588" y="2506663"/>
            <a:ext cx="34575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r>
              <a:rPr lang="en-US" altLang="zh-HK" sz="3600" b="1">
                <a:solidFill>
                  <a:srgbClr val="FF0000"/>
                </a:solidFill>
              </a:rPr>
              <a:t>Flexibility </a:t>
            </a:r>
          </a:p>
          <a:p>
            <a:r>
              <a:rPr lang="en-US" altLang="zh-HK" sz="3600" b="1"/>
              <a:t>Hamstring</a:t>
            </a:r>
          </a:p>
          <a:p>
            <a:r>
              <a:rPr lang="en-US" altLang="zh-HK" sz="3600" b="1"/>
              <a:t>Stretching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編號版面配置區 3">
            <a:extLst>
              <a:ext uri="{FF2B5EF4-FFF2-40B4-BE49-F238E27FC236}">
                <a16:creationId xmlns:a16="http://schemas.microsoft.com/office/drawing/2014/main" id="{D0084E49-F83D-4B8B-B7C7-1BF971CBD1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fld id="{B3BC7801-38C0-4DAB-8696-708F197C1E5C}" type="slidenum">
              <a:rPr lang="en-US" altLang="zh-HK" smtClean="0">
                <a:solidFill>
                  <a:srgbClr val="898989"/>
                </a:solidFill>
              </a:rPr>
              <a:pPr/>
              <a:t>42</a:t>
            </a:fld>
            <a:endParaRPr lang="en-US" altLang="zh-HK">
              <a:solidFill>
                <a:srgbClr val="898989"/>
              </a:solidFill>
            </a:endParaRPr>
          </a:p>
        </p:txBody>
      </p:sp>
      <p:pic>
        <p:nvPicPr>
          <p:cNvPr id="51203" name="圖片 5">
            <a:extLst>
              <a:ext uri="{FF2B5EF4-FFF2-40B4-BE49-F238E27FC236}">
                <a16:creationId xmlns:a16="http://schemas.microsoft.com/office/drawing/2014/main" id="{370975E5-1429-4648-9B4B-D75EB9907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693738"/>
            <a:ext cx="1354137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文字方塊 6">
            <a:extLst>
              <a:ext uri="{FF2B5EF4-FFF2-40B4-BE49-F238E27FC236}">
                <a16:creationId xmlns:a16="http://schemas.microsoft.com/office/drawing/2014/main" id="{1A021576-E6F9-42E7-AC20-B32738501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600" y="2360613"/>
            <a:ext cx="3595688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pPr algn="r"/>
            <a:r>
              <a:rPr lang="zh-TW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核心肌群训练</a:t>
            </a:r>
            <a:endParaRPr lang="en-US" altLang="zh-TW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zh-TW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仰卧起坐</a:t>
            </a:r>
            <a:endParaRPr lang="en-US" altLang="zh-TW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5" name="文字方塊 1">
            <a:extLst>
              <a:ext uri="{FF2B5EF4-FFF2-40B4-BE49-F238E27FC236}">
                <a16:creationId xmlns:a16="http://schemas.microsoft.com/office/drawing/2014/main" id="{B31F92F0-F876-4B61-94A2-6400C44B4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6588" y="2506663"/>
            <a:ext cx="34575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r>
              <a:rPr lang="en-US" altLang="zh-HK" sz="4000" b="1">
                <a:solidFill>
                  <a:srgbClr val="FF0000"/>
                </a:solidFill>
              </a:rPr>
              <a:t>Core Training  </a:t>
            </a:r>
          </a:p>
          <a:p>
            <a:r>
              <a:rPr lang="en-US" altLang="zh-HK" sz="4000" b="1"/>
              <a:t>Sit Up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投影片編號版面配置區 3">
            <a:extLst>
              <a:ext uri="{FF2B5EF4-FFF2-40B4-BE49-F238E27FC236}">
                <a16:creationId xmlns:a16="http://schemas.microsoft.com/office/drawing/2014/main" id="{EDA7AC68-B7F0-422C-9A41-B5AB2E9F60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fld id="{D74A6009-844E-409F-BF04-275B645C624A}" type="slidenum">
              <a:rPr lang="en-US" altLang="zh-HK" smtClean="0">
                <a:solidFill>
                  <a:srgbClr val="898989"/>
                </a:solidFill>
              </a:rPr>
              <a:pPr/>
              <a:t>43</a:t>
            </a:fld>
            <a:endParaRPr lang="en-US" altLang="zh-HK">
              <a:solidFill>
                <a:srgbClr val="898989"/>
              </a:solidFill>
            </a:endParaRPr>
          </a:p>
        </p:txBody>
      </p:sp>
      <p:pic>
        <p:nvPicPr>
          <p:cNvPr id="52227" name="圖片 5">
            <a:extLst>
              <a:ext uri="{FF2B5EF4-FFF2-40B4-BE49-F238E27FC236}">
                <a16:creationId xmlns:a16="http://schemas.microsoft.com/office/drawing/2014/main" id="{BFACAA36-A7ED-4E0E-9151-8FC4A26CD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693738"/>
            <a:ext cx="1354137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文字方塊 6">
            <a:extLst>
              <a:ext uri="{FF2B5EF4-FFF2-40B4-BE49-F238E27FC236}">
                <a16:creationId xmlns:a16="http://schemas.microsoft.com/office/drawing/2014/main" id="{93006DED-4975-4F40-9548-410BFA66F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775" y="2360613"/>
            <a:ext cx="35941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pPr algn="r"/>
            <a:r>
              <a:rPr lang="zh-TW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上肢肌力训练</a:t>
            </a:r>
            <a:endParaRPr lang="en-US" altLang="zh-TW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zh-TW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掌上压</a:t>
            </a:r>
            <a:endParaRPr lang="en-US" altLang="zh-TW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29" name="文字方塊 1">
            <a:extLst>
              <a:ext uri="{FF2B5EF4-FFF2-40B4-BE49-F238E27FC236}">
                <a16:creationId xmlns:a16="http://schemas.microsoft.com/office/drawing/2014/main" id="{42BB884B-4968-4BD0-8A1B-E2AAABC9F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9288" y="2108200"/>
            <a:ext cx="33940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r>
              <a:rPr lang="en-US" altLang="zh-HK" sz="3200" b="1">
                <a:solidFill>
                  <a:srgbClr val="FF0000"/>
                </a:solidFill>
              </a:rPr>
              <a:t>Upper Body </a:t>
            </a:r>
          </a:p>
          <a:p>
            <a:r>
              <a:rPr lang="en-US" altLang="zh-HK" sz="3200" b="1">
                <a:solidFill>
                  <a:srgbClr val="FF0000"/>
                </a:solidFill>
              </a:rPr>
              <a:t>Strength Training  </a:t>
            </a:r>
          </a:p>
          <a:p>
            <a:r>
              <a:rPr lang="en-US" altLang="zh-HK" sz="3200" b="1"/>
              <a:t>Push Up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編號版面配置區 3">
            <a:extLst>
              <a:ext uri="{FF2B5EF4-FFF2-40B4-BE49-F238E27FC236}">
                <a16:creationId xmlns:a16="http://schemas.microsoft.com/office/drawing/2014/main" id="{2A7FA8F3-A20D-46A1-B979-4480FE6610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fld id="{8D6BDA5B-5EBF-40CB-905D-AA33BBCF19C8}" type="slidenum">
              <a:rPr lang="en-US" altLang="zh-HK" smtClean="0">
                <a:solidFill>
                  <a:srgbClr val="898989"/>
                </a:solidFill>
              </a:rPr>
              <a:pPr/>
              <a:t>44</a:t>
            </a:fld>
            <a:endParaRPr lang="en-US" altLang="zh-HK">
              <a:solidFill>
                <a:srgbClr val="898989"/>
              </a:solidFill>
            </a:endParaRPr>
          </a:p>
        </p:txBody>
      </p:sp>
      <p:pic>
        <p:nvPicPr>
          <p:cNvPr id="53251" name="圖片 5">
            <a:extLst>
              <a:ext uri="{FF2B5EF4-FFF2-40B4-BE49-F238E27FC236}">
                <a16:creationId xmlns:a16="http://schemas.microsoft.com/office/drawing/2014/main" id="{3EC878A8-8C2D-4A35-95DC-B09867CBD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693738"/>
            <a:ext cx="1354137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文字方塊 6">
            <a:extLst>
              <a:ext uri="{FF2B5EF4-FFF2-40B4-BE49-F238E27FC236}">
                <a16:creationId xmlns:a16="http://schemas.microsoft.com/office/drawing/2014/main" id="{DE5AB583-9E39-4B6F-BBFC-109BD4C16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775" y="2360613"/>
            <a:ext cx="35941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pPr algn="r"/>
            <a:r>
              <a:rPr lang="zh-TW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核心肌群训练</a:t>
            </a:r>
            <a:endParaRPr lang="en-US" altLang="zh-TW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zh-TW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平板支撑</a:t>
            </a:r>
            <a:endParaRPr lang="en-US" altLang="zh-TW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53" name="文字方塊 1">
            <a:extLst>
              <a:ext uri="{FF2B5EF4-FFF2-40B4-BE49-F238E27FC236}">
                <a16:creationId xmlns:a16="http://schemas.microsoft.com/office/drawing/2014/main" id="{1C3966F6-A9ED-4578-8C73-B367BD4D1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9288" y="2482850"/>
            <a:ext cx="339407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r>
              <a:rPr lang="en-US" altLang="zh-HK" sz="4000" b="1">
                <a:solidFill>
                  <a:srgbClr val="FF0000"/>
                </a:solidFill>
              </a:rPr>
              <a:t>Core Training   </a:t>
            </a:r>
          </a:p>
          <a:p>
            <a:r>
              <a:rPr lang="en-US" altLang="zh-HK" sz="4000" b="1"/>
              <a:t>Plank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投影片編號版面配置區 3">
            <a:extLst>
              <a:ext uri="{FF2B5EF4-FFF2-40B4-BE49-F238E27FC236}">
                <a16:creationId xmlns:a16="http://schemas.microsoft.com/office/drawing/2014/main" id="{DAC75A90-3883-4EDE-BA92-909AB1EE53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fld id="{DA8BFC3D-2422-4E49-8187-4427D6AB42FF}" type="slidenum">
              <a:rPr lang="en-US" altLang="zh-HK" smtClean="0">
                <a:solidFill>
                  <a:srgbClr val="898989"/>
                </a:solidFill>
              </a:rPr>
              <a:pPr/>
              <a:t>45</a:t>
            </a:fld>
            <a:endParaRPr lang="en-US" altLang="zh-HK">
              <a:solidFill>
                <a:srgbClr val="898989"/>
              </a:solidFill>
            </a:endParaRPr>
          </a:p>
        </p:txBody>
      </p:sp>
      <p:pic>
        <p:nvPicPr>
          <p:cNvPr id="54275" name="圖片 5">
            <a:extLst>
              <a:ext uri="{FF2B5EF4-FFF2-40B4-BE49-F238E27FC236}">
                <a16:creationId xmlns:a16="http://schemas.microsoft.com/office/drawing/2014/main" id="{08A4339A-D221-488F-9489-5C0679621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693738"/>
            <a:ext cx="1354137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文字方塊 6">
            <a:extLst>
              <a:ext uri="{FF2B5EF4-FFF2-40B4-BE49-F238E27FC236}">
                <a16:creationId xmlns:a16="http://schemas.microsoft.com/office/drawing/2014/main" id="{25F6CEA8-076C-4527-877B-D60F85165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775" y="2360613"/>
            <a:ext cx="35941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pPr algn="r"/>
            <a:r>
              <a:rPr lang="zh-TW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核心肌群训练</a:t>
            </a:r>
            <a:endParaRPr lang="en-US" altLang="zh-TW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zh-TW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侧平板支撑</a:t>
            </a:r>
            <a:endParaRPr lang="en-US" altLang="zh-TW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77" name="文字方塊 1">
            <a:extLst>
              <a:ext uri="{FF2B5EF4-FFF2-40B4-BE49-F238E27FC236}">
                <a16:creationId xmlns:a16="http://schemas.microsoft.com/office/drawing/2014/main" id="{00867B47-0497-47EB-BBD1-D5D2B07C1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9288" y="2482850"/>
            <a:ext cx="339407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r>
              <a:rPr lang="en-US" altLang="zh-HK" sz="4000" b="1">
                <a:solidFill>
                  <a:srgbClr val="FF0000"/>
                </a:solidFill>
              </a:rPr>
              <a:t>Core Training   </a:t>
            </a:r>
          </a:p>
          <a:p>
            <a:r>
              <a:rPr lang="en-US" altLang="zh-HK" sz="4000" b="1"/>
              <a:t>Side Plank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1F5B9408-32E6-41BB-B793-538BE2E59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14338"/>
            <a:ext cx="8229600" cy="1143000"/>
          </a:xfrm>
        </p:spPr>
        <p:txBody>
          <a:bodyPr/>
          <a:lstStyle/>
          <a:p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学与教资源</a:t>
            </a:r>
            <a:r>
              <a:rPr lang="en-US" altLang="zh-TW" sz="3600">
                <a:latin typeface="標楷體" panose="03000509000000000000" pitchFamily="65" charset="-120"/>
                <a:ea typeface="標楷體" panose="03000509000000000000" pitchFamily="65" charset="-120"/>
              </a:rPr>
              <a:t>–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体适能游戏</a:t>
            </a:r>
            <a:br>
              <a:rPr lang="en-US" altLang="zh-TW" sz="360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4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Learning and teaching resources – Physical Fitness Games</a:t>
            </a:r>
            <a:endParaRPr lang="en-US" altLang="en-US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5299" name="Content Placeholder 2">
            <a:extLst>
              <a:ext uri="{FF2B5EF4-FFF2-40B4-BE49-F238E27FC236}">
                <a16:creationId xmlns:a16="http://schemas.microsoft.com/office/drawing/2014/main" id="{7E7CBE6D-7F65-4777-8392-1E2DABACC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1650"/>
            <a:ext cx="8229600" cy="836613"/>
          </a:xfrm>
        </p:spPr>
        <p:txBody>
          <a:bodyPr/>
          <a:lstStyle/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https://www.edb.gov.hk/sc/curriculum-development/kla/pe/games/index.html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/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8688A8BB-A63B-4E33-93A3-198E6A317E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81BFB5-6D6F-49FC-8ECF-B73AF4CB485F}" type="slidenum">
              <a:rPr lang="en-US" altLang="zh-HK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zh-HK" sz="1200">
              <a:solidFill>
                <a:srgbClr val="898989"/>
              </a:solidFill>
            </a:endParaRPr>
          </a:p>
        </p:txBody>
      </p:sp>
      <p:pic>
        <p:nvPicPr>
          <p:cNvPr id="55301" name="圖片 4">
            <a:extLst>
              <a:ext uri="{FF2B5EF4-FFF2-40B4-BE49-F238E27FC236}">
                <a16:creationId xmlns:a16="http://schemas.microsoft.com/office/drawing/2014/main" id="{8E20A476-9D99-44C1-9AAC-9B221EC75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2840038"/>
            <a:ext cx="3840162" cy="37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圖片 6">
            <a:extLst>
              <a:ext uri="{FF2B5EF4-FFF2-40B4-BE49-F238E27FC236}">
                <a16:creationId xmlns:a16="http://schemas.microsoft.com/office/drawing/2014/main" id="{566B140B-8C4E-4D9E-9E68-3563CDAEA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8"/>
          <a:stretch>
            <a:fillRect/>
          </a:stretch>
        </p:blipFill>
        <p:spPr bwMode="auto">
          <a:xfrm>
            <a:off x="4332288" y="2914650"/>
            <a:ext cx="3722687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3">
            <a:extLst>
              <a:ext uri="{FF2B5EF4-FFF2-40B4-BE49-F238E27FC236}">
                <a16:creationId xmlns:a16="http://schemas.microsoft.com/office/drawing/2014/main" id="{989C4088-1F8D-4176-9672-FA375F4CE9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0F59D5-040E-469D-BF57-EA8A485B1657}" type="slidenum">
              <a:rPr lang="en-US" altLang="zh-HK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zh-HK" sz="1200">
              <a:solidFill>
                <a:srgbClr val="898989"/>
              </a:solidFill>
            </a:endParaRPr>
          </a:p>
        </p:txBody>
      </p:sp>
      <p:sp>
        <p:nvSpPr>
          <p:cNvPr id="56323" name="標題 1">
            <a:extLst>
              <a:ext uri="{FF2B5EF4-FFF2-40B4-BE49-F238E27FC236}">
                <a16:creationId xmlns:a16="http://schemas.microsoft.com/office/drawing/2014/main" id="{D28E4FCE-038C-4AEA-98C1-4582A9537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88" y="403225"/>
            <a:ext cx="8229600" cy="1143000"/>
          </a:xfrm>
        </p:spPr>
        <p:txBody>
          <a:bodyPr/>
          <a:lstStyle/>
          <a:p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学与教资源</a:t>
            </a:r>
            <a:r>
              <a:rPr lang="en-US" altLang="zh-TW" sz="3600">
                <a:latin typeface="標楷體" panose="03000509000000000000" pitchFamily="65" charset="-120"/>
                <a:ea typeface="標楷體" panose="03000509000000000000" pitchFamily="65" charset="-120"/>
              </a:rPr>
              <a:t>–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体适能游戏</a:t>
            </a:r>
            <a:br>
              <a:rPr lang="en-US" altLang="zh-TW" sz="600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4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Learning and teaching resources – Physical Fitness Games</a:t>
            </a:r>
            <a:endParaRPr lang="en-US" altLang="en-US" sz="240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6324" name="Content Placeholder 2">
            <a:extLst>
              <a:ext uri="{FF2B5EF4-FFF2-40B4-BE49-F238E27FC236}">
                <a16:creationId xmlns:a16="http://schemas.microsoft.com/office/drawing/2014/main" id="{99643B70-468E-4F60-AADF-6AFA7FB2A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1650"/>
            <a:ext cx="8229600" cy="1000125"/>
          </a:xfrm>
        </p:spPr>
        <p:txBody>
          <a:bodyPr/>
          <a:lstStyle/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https://www.edb.gov.hk/sc/curriculum-development/kla/pe/games/index.html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/>
          </a:p>
        </p:txBody>
      </p:sp>
      <p:pic>
        <p:nvPicPr>
          <p:cNvPr id="56325" name="圖片 2">
            <a:extLst>
              <a:ext uri="{FF2B5EF4-FFF2-40B4-BE49-F238E27FC236}">
                <a16:creationId xmlns:a16="http://schemas.microsoft.com/office/drawing/2014/main" id="{B951F6FF-D860-4CF4-826B-8E7C073FC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755900"/>
            <a:ext cx="3859213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圖片 4">
            <a:extLst>
              <a:ext uri="{FF2B5EF4-FFF2-40B4-BE49-F238E27FC236}">
                <a16:creationId xmlns:a16="http://schemas.microsoft.com/office/drawing/2014/main" id="{4BB6295C-AEE3-459B-B067-88DCF1FED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0" b="3049"/>
          <a:stretch>
            <a:fillRect/>
          </a:stretch>
        </p:blipFill>
        <p:spPr bwMode="auto">
          <a:xfrm>
            <a:off x="4206875" y="2673350"/>
            <a:ext cx="38608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22AA2ACB-557A-4A73-8124-E2F4D48E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92F69D-7F0C-4FC8-9363-21DF283344AC}" type="slidenum">
              <a:rPr kumimoji="1" lang="en-US" altLang="zh-TW" sz="1400" smtClean="0">
                <a:solidFill>
                  <a:srgbClr val="FFFF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kumimoji="1" lang="en-US" altLang="zh-TW" sz="14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76A7A198-7D44-47FA-BFE1-BBC6E2506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一分钟仰卧起坐</a:t>
            </a:r>
            <a:r>
              <a:rPr lang="en-HK" altLang="zh-TW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(1-min Sit</a:t>
            </a:r>
            <a:r>
              <a:rPr lang="en-US" altLang="zh-TW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-u</a:t>
            </a:r>
            <a:r>
              <a:rPr lang="en-HK" altLang="zh-TW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p)</a:t>
            </a:r>
            <a:endParaRPr lang="zh-TW" altLang="en-US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5DC60E90-9739-47E0-8CF3-B30259616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921625" cy="4525963"/>
          </a:xfrm>
        </p:spPr>
        <p:txBody>
          <a:bodyPr/>
          <a:lstStyle/>
          <a:p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步骤 </a:t>
            </a:r>
            <a:r>
              <a:rPr lang="en-HK" altLang="zh-TW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(Procedures)</a:t>
            </a:r>
          </a:p>
          <a:p>
            <a:pPr lvl="1"/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曲膝在垫上仰卧，双足由同伴按着，脚跟贴地</a:t>
            </a:r>
            <a:endParaRPr lang="en-HK" altLang="zh-TW" sz="24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57250" lvl="2" indent="0">
              <a:buFont typeface="Arial" panose="020B0604020202020204" pitchFamily="34" charset="0"/>
              <a:buNone/>
            </a:pPr>
            <a:r>
              <a:rPr lang="en-US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Student should lie on mat with knees bent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and partner should hold his/her feet, keeping the heels in contact with the ground</a:t>
            </a:r>
            <a:endParaRPr lang="en-HK" altLang="zh-TW" sz="20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脚跟与臀部相距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45</a:t>
            </a: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厘米，大腿与地面成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45</a:t>
            </a: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度角</a:t>
            </a:r>
            <a:endParaRPr lang="en-HK" altLang="zh-TW" sz="24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57250" lvl="2" indent="0">
              <a:buFont typeface="Arial" panose="020B0604020202020204" pitchFamily="34" charset="0"/>
              <a:buNone/>
            </a:pPr>
            <a:r>
              <a:rPr lang="en-US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Heels should be 30 to 45 cm away from the buttocks, and the thighs should be at about 45° to the floor</a:t>
            </a:r>
            <a:endParaRPr lang="en-HK" altLang="zh-TW" sz="20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双臂在胸前交迭，手掌放在双肩上，下颔卷向胸前</a:t>
            </a:r>
            <a:endParaRPr lang="en-HK" altLang="zh-TW" sz="24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57250" lvl="2" indent="0">
              <a:buFont typeface="Arial" panose="020B0604020202020204" pitchFamily="34" charset="0"/>
              <a:buNone/>
            </a:pPr>
            <a:r>
              <a:rPr lang="en-US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Arms should be crossed in front of chest, with hands on the shoulders, and the chin tucked to the chest</a:t>
            </a:r>
            <a:endParaRPr lang="zh-TW" altLang="en-US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857250" lvl="2" indent="0">
              <a:buFont typeface="Arial" panose="020B0604020202020204" pitchFamily="34" charset="0"/>
              <a:buNone/>
            </a:pPr>
            <a:endParaRPr lang="zh-TW" altLang="en-US" sz="20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>
            <a:extLst>
              <a:ext uri="{FF2B5EF4-FFF2-40B4-BE49-F238E27FC236}">
                <a16:creationId xmlns:a16="http://schemas.microsoft.com/office/drawing/2014/main" id="{BEED69C6-E47B-421B-989D-56E481A3E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6A9120-6742-40CB-82F2-C0010E5ABAD0}" type="slidenum">
              <a:rPr kumimoji="1" lang="en-US" altLang="zh-TW" sz="1400" smtClean="0">
                <a:solidFill>
                  <a:srgbClr val="FFFF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kumimoji="1" lang="en-US" altLang="zh-TW" sz="14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FB689C9E-9243-41F5-AA5B-B94AB0F04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一分钟仰卧起坐</a:t>
            </a:r>
            <a:r>
              <a:rPr lang="en-HK" altLang="zh-TW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(1-min Sit</a:t>
            </a:r>
            <a:r>
              <a:rPr lang="en-US" altLang="zh-TW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-u</a:t>
            </a:r>
            <a:r>
              <a:rPr lang="en-HK" altLang="zh-TW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p)</a:t>
            </a:r>
            <a:endParaRPr lang="zh-TW" altLang="en-US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116D6C6A-8CB5-43B8-8900-2461DB169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422400"/>
            <a:ext cx="8104188" cy="4525963"/>
          </a:xfrm>
        </p:spPr>
        <p:txBody>
          <a:bodyPr/>
          <a:lstStyle/>
          <a:p>
            <a:pPr lvl="1">
              <a:defRPr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由仰卧姿势开始动作</a:t>
            </a:r>
            <a:endParaRPr lang="en-HK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57250" lvl="2" indent="0"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</a:t>
            </a:r>
            <a:r>
              <a:rPr lang="en-HK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art </a:t>
            </a:r>
            <a:r>
              <a:rPr lang="en-US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the movement from the </a:t>
            </a:r>
            <a:r>
              <a:rPr lang="en-HK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lying down position</a:t>
            </a:r>
            <a:endParaRPr lang="en-HK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defRPr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上身向前卷曲，至手肘触及大腿后，再向后仰卧至肩胛骨触地，即计算为一次仰卧起坐</a:t>
            </a:r>
            <a:endParaRPr lang="en-HK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57250" lvl="2" indent="0"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Curl the upper body forward until the elbows touch the thighs, and then lower the body until scapula touch the mat. Completing the above actions will count as one sit-up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defRPr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可在中途仰卧或坐在垫上休息</a:t>
            </a:r>
            <a:endParaRPr lang="en-HK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57250" lvl="2" indent="0"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Resting in a lying down or sitting position is allowed</a:t>
            </a:r>
          </a:p>
          <a:p>
            <a:pPr lvl="1">
              <a:defRPr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由同伴负责记录正确次数</a:t>
            </a:r>
            <a:endParaRPr lang="en-HK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00050" lvl="1" indent="0">
              <a:buFont typeface="Arial" panose="020B0604020202020204" pitchFamily="34" charset="0"/>
              <a:buNone/>
              <a:defRPr/>
            </a:pPr>
            <a:r>
              <a:rPr lang="en-HK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		</a:t>
            </a:r>
            <a:r>
              <a:rPr lang="en-US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Partner is responsible for recording the number</a:t>
            </a:r>
          </a:p>
          <a:p>
            <a:pPr marL="400050" lvl="1" indent="0"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 	of correct repetitions</a:t>
            </a:r>
            <a:endParaRPr lang="en-HK" altLang="zh-TW" sz="2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857250" lvl="2" indent="0">
              <a:buFont typeface="Arial" panose="020B0604020202020204" pitchFamily="34" charset="0"/>
              <a:buNone/>
              <a:defRPr/>
            </a:pP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4341" name="Picture 1">
            <a:extLst>
              <a:ext uri="{FF2B5EF4-FFF2-40B4-BE49-F238E27FC236}">
                <a16:creationId xmlns:a16="http://schemas.microsoft.com/office/drawing/2014/main" id="{3BE35E48-3CB4-4BB4-B90E-D8D788489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4832350"/>
            <a:ext cx="2900363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編號版面配置區 3">
            <a:extLst>
              <a:ext uri="{FF2B5EF4-FFF2-40B4-BE49-F238E27FC236}">
                <a16:creationId xmlns:a16="http://schemas.microsoft.com/office/drawing/2014/main" id="{EE6E8E72-E62B-4F2C-B5B4-B077F897AF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fld id="{C7E0BB7E-779E-4AF7-AE9B-93E1A7056BA3}" type="slidenum">
              <a:rPr lang="en-US" altLang="zh-HK" smtClean="0">
                <a:solidFill>
                  <a:srgbClr val="898989"/>
                </a:solidFill>
              </a:rPr>
              <a:pPr/>
              <a:t>7</a:t>
            </a:fld>
            <a:endParaRPr lang="en-US" altLang="zh-HK">
              <a:solidFill>
                <a:srgbClr val="898989"/>
              </a:solidFill>
            </a:endParaRPr>
          </a:p>
        </p:txBody>
      </p:sp>
      <p:pic>
        <p:nvPicPr>
          <p:cNvPr id="15363" name="圖片 5">
            <a:extLst>
              <a:ext uri="{FF2B5EF4-FFF2-40B4-BE49-F238E27FC236}">
                <a16:creationId xmlns:a16="http://schemas.microsoft.com/office/drawing/2014/main" id="{EBA55067-EC96-4A1B-B27D-2882CE182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693738"/>
            <a:ext cx="1354137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文字方塊 6">
            <a:extLst>
              <a:ext uri="{FF2B5EF4-FFF2-40B4-BE49-F238E27FC236}">
                <a16:creationId xmlns:a16="http://schemas.microsoft.com/office/drawing/2014/main" id="{215E07A8-9EB0-4A1B-B385-E377EA761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663" y="2128838"/>
            <a:ext cx="586263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r>
              <a:rPr lang="en-US" altLang="zh-HK" sz="44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Sit and</a:t>
            </a:r>
            <a:r>
              <a:rPr lang="zh-TW" altLang="en-US" sz="44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44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Reach</a:t>
            </a:r>
            <a:r>
              <a:rPr lang="zh-TW" altLang="en-US" sz="44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HK" sz="44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Test </a:t>
            </a:r>
          </a:p>
          <a:p>
            <a:r>
              <a:rPr lang="zh-TW" altLang="en-US" sz="44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坐前伸测试</a:t>
            </a:r>
            <a:endParaRPr lang="zh-HK" altLang="en-US" sz="4400" b="1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70718535-E9FE-4A6D-BCD9-D6926B7B8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99A3EB-0CEE-4C61-AFF0-8E4C318F1F9A}" type="slidenum">
              <a:rPr kumimoji="1" lang="en-US" altLang="zh-TW" sz="1400" smtClean="0">
                <a:solidFill>
                  <a:srgbClr val="FFFF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kumimoji="1" lang="en-US" altLang="zh-TW" sz="14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1D3F921D-A828-400B-BC2A-45E90ED4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坐前伸</a:t>
            </a:r>
            <a:r>
              <a:rPr lang="zh-TW" altLang="en-US">
                <a:ea typeface="新細明體" panose="02020500000000000000" pitchFamily="18" charset="-120"/>
              </a:rPr>
              <a:t> </a:t>
            </a:r>
            <a:r>
              <a:rPr lang="en-US" altLang="zh-TW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(Sit-and-Reach)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C0C7B639-5659-4947-A8AB-A55418586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468438"/>
            <a:ext cx="8043863" cy="4525962"/>
          </a:xfrm>
        </p:spPr>
        <p:txBody>
          <a:bodyPr/>
          <a:lstStyle/>
          <a:p>
            <a:pPr lvl="1"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用具 </a:t>
            </a:r>
            <a:r>
              <a:rPr lang="en-US" altLang="zh-TW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(Equipment)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坐地前伸木箱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Sit-and-reach box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HK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箱上有刻度，每刻度为一厘米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371600" lvl="3" indent="0">
              <a:buFont typeface="Arial" panose="020B0604020202020204" pitchFamily="34" charset="0"/>
              <a:buNone/>
              <a:defRPr/>
            </a:pPr>
            <a:r>
              <a:rPr lang="en-US" altLang="zh-TW" dirty="0">
                <a:latin typeface="Times New Roman" panose="02020603050405020304" pitchFamily="18" charset="0"/>
                <a:ea typeface="新細明體" panose="02020500000000000000" pitchFamily="18" charset="-120"/>
              </a:rPr>
              <a:t>Each scale is one cm on the box</a:t>
            </a:r>
          </a:p>
          <a:p>
            <a:pPr lvl="2"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刻度二十三厘米的位置为双足贴着端板的垂直位置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371600" lvl="3" indent="0">
              <a:buFont typeface="Arial" panose="020B0604020202020204" pitchFamily="34" charset="0"/>
              <a:buNone/>
              <a:defRPr/>
            </a:pPr>
            <a:r>
              <a:rPr lang="en-US" altLang="zh-TW" dirty="0">
                <a:latin typeface="Times New Roman" panose="02020603050405020304" pitchFamily="18" charset="0"/>
                <a:ea typeface="新細明體" panose="02020500000000000000" pitchFamily="18" charset="-120"/>
              </a:rPr>
              <a:t>Adjust the marking to 23 cm which align with the position of the end </a:t>
            </a:r>
            <a:r>
              <a:rPr lang="en-US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board</a:t>
            </a:r>
            <a:r>
              <a:rPr lang="en-US" altLang="zh-TW" dirty="0">
                <a:latin typeface="Times New Roman" panose="02020603050405020304" pitchFamily="18" charset="0"/>
                <a:ea typeface="新細明體" panose="02020500000000000000" pitchFamily="18" charset="-120"/>
              </a:rPr>
              <a:t> </a:t>
            </a:r>
            <a:endParaRPr lang="zh-TW" altLang="en-US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pic>
        <p:nvPicPr>
          <p:cNvPr id="16389" name="Picture 1">
            <a:extLst>
              <a:ext uri="{FF2B5EF4-FFF2-40B4-BE49-F238E27FC236}">
                <a16:creationId xmlns:a16="http://schemas.microsoft.com/office/drawing/2014/main" id="{C0A49992-21B4-44B7-BEE1-9FEB3D7AC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8" y="4149725"/>
            <a:ext cx="4075112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>
            <a:extLst>
              <a:ext uri="{FF2B5EF4-FFF2-40B4-BE49-F238E27FC236}">
                <a16:creationId xmlns:a16="http://schemas.microsoft.com/office/drawing/2014/main" id="{FEE184ED-DE42-401A-B1D0-AA8B041BB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Genev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DC63F6-DE7C-4EF3-AB38-06DE64CFD7E1}" type="slidenum">
              <a:rPr kumimoji="1" lang="en-US" altLang="zh-TW" sz="1400" smtClean="0">
                <a:solidFill>
                  <a:srgbClr val="FFFF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kumimoji="1" lang="en-US" altLang="zh-TW" sz="14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5EF66F05-2C5F-4139-93D5-2576A409F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坐前伸</a:t>
            </a:r>
            <a:r>
              <a:rPr lang="zh-TW" altLang="en-US">
                <a:ea typeface="新細明體" panose="02020500000000000000" pitchFamily="18" charset="-120"/>
              </a:rPr>
              <a:t> </a:t>
            </a:r>
            <a:r>
              <a:rPr lang="en-US" altLang="zh-TW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(Sit-and-Reach)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53E69021-9930-4BC3-B7EA-134250BD4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9713" y="1336675"/>
            <a:ext cx="8001000" cy="4525963"/>
          </a:xfrm>
        </p:spPr>
        <p:txBody>
          <a:bodyPr/>
          <a:lstStyle/>
          <a:p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步骤 </a:t>
            </a:r>
            <a:r>
              <a:rPr lang="en-HK" altLang="zh-TW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(Procedures)</a:t>
            </a:r>
            <a:endParaRPr lang="en-HK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脱去鞋子，直膝坐在垫上，双足贴着木箱端板</a:t>
            </a:r>
            <a:endParaRPr lang="en-US" altLang="zh-TW" sz="24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lvl="2" indent="0">
              <a:buFont typeface="Arial" panose="020B0604020202020204" pitchFamily="34" charset="0"/>
              <a:buNone/>
            </a:pPr>
            <a:r>
              <a:rPr lang="en-HK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Take off your shoes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sit on the mat with knees fully extended, and place your feet against the end board</a:t>
            </a:r>
          </a:p>
          <a:p>
            <a:pPr lvl="1"/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双足距离约为肩膊阔度</a:t>
            </a:r>
            <a:endParaRPr lang="en-US" altLang="zh-TW" sz="24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lvl="2" indent="0">
              <a:buFont typeface="Arial" panose="020B0604020202020204" pitchFamily="34" charset="0"/>
              <a:buNone/>
            </a:pP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Feet place at about shoulder-width apart</a:t>
            </a:r>
          </a:p>
          <a:p>
            <a:pPr lvl="1"/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双手前伸，手掌互迭向下，中指齐平</a:t>
            </a:r>
            <a:endParaRPr lang="en-US" altLang="zh-TW" sz="24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lvl="2" indent="0">
              <a:buFont typeface="Arial" panose="020B0604020202020204" pitchFamily="34" charset="0"/>
              <a:buNone/>
            </a:pPr>
            <a:r>
              <a:rPr lang="en-US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Reach forward with arms and palms facing down, and overlap the middle fingers with one hand on top of the other</a:t>
            </a:r>
            <a:endParaRPr lang="en-HK" altLang="zh-TW" sz="20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上身慢慢前伸，手指尽量前伸</a:t>
            </a:r>
            <a:endParaRPr lang="en-HK" altLang="zh-TW" sz="24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lvl="2" indent="0">
              <a:buFont typeface="Arial" panose="020B0604020202020204" pitchFamily="34" charset="0"/>
              <a:buNone/>
            </a:pPr>
            <a:r>
              <a:rPr lang="en-US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Slowly reach forward with upper body, extending the fingers as far as possible</a:t>
            </a:r>
            <a:endParaRPr lang="en-HK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EF829C2D0BC7F544BE1FEDE0EECD7245" ma:contentTypeVersion="14" ma:contentTypeDescription="建立新的文件。" ma:contentTypeScope="" ma:versionID="55b3c7a221c237b70f9cbff8f18aae04">
  <xsd:schema xmlns:xsd="http://www.w3.org/2001/XMLSchema" xmlns:xs="http://www.w3.org/2001/XMLSchema" xmlns:p="http://schemas.microsoft.com/office/2006/metadata/properties" xmlns:ns2="de5c2c51-7906-4fac-bf5c-36dc0d54e7e0" xmlns:ns3="864ccfde-09d8-454f-ae99-5f29ab723904" targetNamespace="http://schemas.microsoft.com/office/2006/metadata/properties" ma:root="true" ma:fieldsID="b3900b343cb2bb8581cb2a7f49c9fb22" ns2:_="" ns3:_="">
    <xsd:import namespace="de5c2c51-7906-4fac-bf5c-36dc0d54e7e0"/>
    <xsd:import namespace="864ccfde-09d8-454f-ae99-5f29ab723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c2c51-7906-4fac-bf5c-36dc0d54e7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影像標籤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ccfde-09d8-454f-ae99-5f29ab72390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45fe5af-a898-45b4-b794-d22737ba3902}" ma:internalName="TaxCatchAll" ma:showField="CatchAllData" ma:web="864ccfde-09d8-454f-ae99-5f29ab7239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5c2c51-7906-4fac-bf5c-36dc0d54e7e0">
      <Terms xmlns="http://schemas.microsoft.com/office/infopath/2007/PartnerControls"/>
    </lcf76f155ced4ddcb4097134ff3c332f>
    <TaxCatchAll xmlns="864ccfde-09d8-454f-ae99-5f29ab723904"/>
  </documentManagement>
</p:properties>
</file>

<file path=customXml/itemProps1.xml><?xml version="1.0" encoding="utf-8"?>
<ds:datastoreItem xmlns:ds="http://schemas.openxmlformats.org/officeDocument/2006/customXml" ds:itemID="{9C85CA43-16DA-4B6A-BE7F-26DB6E2FB5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96B6E3-2436-4670-BD2E-B9CC1B0EF2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5c2c51-7906-4fac-bf5c-36dc0d54e7e0"/>
    <ds:schemaRef ds:uri="864ccfde-09d8-454f-ae99-5f29ab7239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51F5E8E-A9A6-4E03-9307-D9B140D8E14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19148</TotalTime>
  <Words>3163</Words>
  <Application>Microsoft Office PowerPoint</Application>
  <PresentationFormat>On-screen Show (4:3)</PresentationFormat>
  <Paragraphs>338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47</vt:i4>
      </vt:variant>
    </vt:vector>
  </HeadingPairs>
  <TitlesOfParts>
    <vt:vector size="58" baseType="lpstr">
      <vt:lpstr>Calibri</vt:lpstr>
      <vt:lpstr>Geneva</vt:lpstr>
      <vt:lpstr>Arial</vt:lpstr>
      <vt:lpstr>新細明體</vt:lpstr>
      <vt:lpstr>標楷體</vt:lpstr>
      <vt:lpstr>Times New Roman</vt:lpstr>
      <vt:lpstr>SimHei</vt:lpstr>
      <vt:lpstr>Wingdings</vt:lpstr>
      <vt:lpstr>Office Theme</vt:lpstr>
      <vt:lpstr>1_Office Theme</vt:lpstr>
      <vt:lpstr>2_Office Theme</vt:lpstr>
      <vt:lpstr>PowerPoint Presentation</vt:lpstr>
      <vt:lpstr>测量项目及方法 Testing items and protocols</vt:lpstr>
      <vt:lpstr>测量项目(中学) Testing items (Secondary)</vt:lpstr>
      <vt:lpstr>PowerPoint Presentation</vt:lpstr>
      <vt:lpstr>一分钟仰卧起坐(1-min Sit-up)</vt:lpstr>
      <vt:lpstr>一分钟仰卧起坐(1-min Sit-up)</vt:lpstr>
      <vt:lpstr>PowerPoint Presentation</vt:lpstr>
      <vt:lpstr>坐前伸 (Sit-and-Reach)</vt:lpstr>
      <vt:lpstr>坐前伸 (Sit-and-Reach)</vt:lpstr>
      <vt:lpstr>坐前伸 (Sit-and-Reach)</vt:lpstr>
      <vt:lpstr>PowerPoint Presentation</vt:lpstr>
      <vt:lpstr>九分钟耐力跑(9-min Run)</vt:lpstr>
      <vt:lpstr>九分钟耐力跑(9-min Run)</vt:lpstr>
      <vt:lpstr>九分钟耐力跑(9-min Run)</vt:lpstr>
      <vt:lpstr>PowerPoint Presentation</vt:lpstr>
      <vt:lpstr>十五米渐进式心肺耐力跑 15-meter Progressive Aerobic Cardiovascular Endurance Run  (15m PACER)</vt:lpstr>
      <vt:lpstr>场地区域 Area set up</vt:lpstr>
      <vt:lpstr>十五米渐进式心肺耐力跑 15m PACER</vt:lpstr>
      <vt:lpstr>十五米渐进式心肺耐力跑 15m PACER</vt:lpstr>
      <vt:lpstr>十五米渐进式心肺耐力跑 15m PACER</vt:lpstr>
      <vt:lpstr>十五米渐进式心肺耐力跑 15m PACER</vt:lpstr>
      <vt:lpstr>PowerPoint Presentation</vt:lpstr>
      <vt:lpstr>掌上压 (Push-up) </vt:lpstr>
      <vt:lpstr>掌上压 (Push-up) </vt:lpstr>
      <vt:lpstr>掌上压 (Push-up) </vt:lpstr>
      <vt:lpstr>训练方法 Training methods</vt:lpstr>
      <vt:lpstr>训练原则 Training Principles</vt:lpstr>
      <vt:lpstr>PowerPoint Presentation</vt:lpstr>
      <vt:lpstr>强化心血管系统之方法 Methods to Strengthen the Cardiovascular System</vt:lpstr>
      <vt:lpstr>按运动经验建议运动 Suggested Exercise according to Exercise Experience</vt:lpstr>
      <vt:lpstr>运动进度 Progress of Exercise</vt:lpstr>
      <vt:lpstr>年龄阶段 Age Group</vt:lpstr>
      <vt:lpstr>儿童运动处方基本目标 Aims of Exercise Prescription for Children</vt:lpstr>
      <vt:lpstr>儿童运动处方之原则 Principles of Exercise Prescription for Children</vt:lpstr>
      <vt:lpstr>儿童运动处方之原则 Principles of Exercise Prescription for Children</vt:lpstr>
      <vt:lpstr>儿童重量训练 Weight Training for Children</vt:lpstr>
      <vt:lpstr>儿童重量训练 Weight Training for Children</vt:lpstr>
      <vt:lpstr>儿童重量训练 Weight Training for Children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学与教资源–体适能游戏 Learning and teaching resources – Physical Fitness Games</vt:lpstr>
      <vt:lpstr>学与教资源–体适能游戏 Learning and teaching resources – Physical Fitness Games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Shum</dc:creator>
  <cp:lastModifiedBy>WONG, See-ngai Katie</cp:lastModifiedBy>
  <cp:revision>388</cp:revision>
  <cp:lastPrinted>2013-05-10T09:48:13Z</cp:lastPrinted>
  <dcterms:created xsi:type="dcterms:W3CDTF">2012-04-03T12:06:15Z</dcterms:created>
  <dcterms:modified xsi:type="dcterms:W3CDTF">2026-01-16T08:02:16Z</dcterms:modified>
</cp:coreProperties>
</file>