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8" r:id="rId3"/>
    <p:sldId id="323" r:id="rId4"/>
    <p:sldId id="319" r:id="rId5"/>
    <p:sldId id="300" r:id="rId6"/>
    <p:sldId id="301" r:id="rId7"/>
    <p:sldId id="322" r:id="rId8"/>
    <p:sldId id="299" r:id="rId9"/>
    <p:sldId id="324" r:id="rId10"/>
    <p:sldId id="326" r:id="rId11"/>
    <p:sldId id="325" r:id="rId12"/>
    <p:sldId id="302" r:id="rId13"/>
    <p:sldId id="305" r:id="rId14"/>
    <p:sldId id="317" r:id="rId15"/>
    <p:sldId id="315" r:id="rId16"/>
    <p:sldId id="320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29"/>
  </p:normalViewPr>
  <p:slideViewPr>
    <p:cSldViewPr snapToGrid="0" snapToObjects="1">
      <p:cViewPr varScale="1">
        <p:scale>
          <a:sx n="81" d="100"/>
          <a:sy n="81" d="100"/>
        </p:scale>
        <p:origin x="114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7E49B-7561-2E4E-8AC7-98C33B62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884164B-296D-744D-B6DB-F5E35F032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C1A15A-C695-B34B-A846-599D2672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A69ACC-3DA2-5A49-9C51-511448B2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DE824B-E4F3-7C46-A2F3-5C5A03FA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010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245F49-AC40-1E43-A3E1-6F036D6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D660C7-C432-9A4B-9FE9-9E30B3545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C855B6-6E60-884C-8897-CC0E8F1B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2D3C2F-0AB7-554D-9DD1-C770F7CC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D9A641-D436-5B44-A624-E940069F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8946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91A936F-2C1B-5F40-8066-E25F96628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E6D7A6-FF7D-1547-BF9B-F76B080EE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C659C0-7664-7641-8F8E-9E45DA45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19695B-7FCA-834D-A159-FE4F6C15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4B0DDE-968F-AE40-81DA-045682A6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167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CEFE9-7D98-9E45-AD55-666ECC48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B0A998-AA69-7342-8F0C-AFADD0F8F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C38652-7AC3-BE47-A1D5-92883327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982D7C-0775-AF48-9079-05CA0872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9F3BA1-C18F-F84A-9DFB-9D0D1D2D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39703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92C853-A6EB-1C4B-A0F9-0F6E325A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82403C-5A36-CC4F-8752-092950B36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642F5A-27DD-3844-B5E0-9F7FBA42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673284-F115-AE4E-8402-7B597A5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A7A623-14C5-2247-8F92-FCEB0F38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135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A6A6E-552E-964C-9CEC-1A91D659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D14779-AAFF-D845-AB91-5C10ADD76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0C473C-0B21-8548-9955-818BD29E8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FD32C8-1CE3-DD4C-851C-A0E01AB6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A47121-6084-F842-BC01-7D202A45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B39418-7632-7A4B-8BE3-EC2DC99A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33651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8786B-F793-6B47-B34E-98F9B19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190811-CB2A-0343-AF1C-A55A380E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5A7B9E-9D65-1E42-AE29-60E046C5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BEE396-9108-DB45-9FFE-75F09735A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30FD267-68BB-B244-9E54-A0E6AE981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2D11BF4-4882-864B-A454-CC4AF749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037289E-4D27-354A-907E-E61240E7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86F831E-ED3C-6148-90C6-3312AD00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16683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B6726-E595-7E4B-9881-5CA214A6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861F1D4-7A84-2F4F-8BAB-A1EC447F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A5380C-13D1-BA48-9280-0C01C18F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D5E888-4D4D-444D-A70C-4AE38A89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096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D997C71-D044-A642-9804-525F6608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E279DC-C6DD-0348-BE79-DDFBA5B6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88CE05-049E-F246-AF9C-DA59677E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19022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390EE-F10C-6448-9C2F-82D643A5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9DDF6B-CE52-E845-AB79-34EB19B9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6DBA6C-CACD-6A4B-B53A-19C61C72B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7476A9-1A30-A749-BED8-19EB1E65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4AE68-69D5-7346-8834-679343E2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38489F-820F-754B-8772-C2528754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1934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0E300-83C9-A04E-B8B9-8BD84861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7D45603-047D-DF41-B112-2BCC55649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0A45B9-989B-F441-9F85-E5869D7E1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18C93C-160D-9E49-9040-D7133A9A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B273C3-5911-7A41-A0AB-B6E72737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18C504-4E41-D544-A9DA-8DA6C231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906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385493E-3C26-094F-939D-007F6EE1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374883-2902-3E45-B97C-55151040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3C2A83-4266-9E49-9E66-A8868B402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AAC4-FF1D-6741-A809-6AFEFD6BDF2E}" type="datetimeFigureOut">
              <a:rPr kumimoji="1" lang="zh-HK" altLang="en-US" smtClean="0"/>
              <a:pPr/>
              <a:t>13/1/2026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B4E23C-03A8-E640-ADBC-51CD474AB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58E254-6E53-F940-A53A-37515FFC9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239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D83304-EF55-E241-8184-C0557EA4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329" y="788461"/>
            <a:ext cx="8264525" cy="3167510"/>
          </a:xfrm>
        </p:spPr>
        <p:txBody>
          <a:bodyPr anchor="b">
            <a:normAutofit/>
          </a:bodyPr>
          <a:lstStyle/>
          <a:p>
            <a:pPr algn="r"/>
            <a:r>
              <a:rPr kumimoji="1" lang="zh-HK" altLang="en-US" sz="9600" dirty="0"/>
              <a:t>羽毛球</a:t>
            </a:r>
            <a:br>
              <a:rPr kumimoji="1" lang="en-US" altLang="zh-HK" sz="9600" dirty="0"/>
            </a:br>
            <a:r>
              <a:rPr kumimoji="1" lang="zh-TW" altLang="en-US" sz="9600" dirty="0"/>
              <a:t>步法</a:t>
            </a:r>
            <a:endParaRPr kumimoji="1" lang="zh-HK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1841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04FE8D-C98A-4700-AC7C-33FC9450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290" y="1826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8800" dirty="0" err="1"/>
              <a:t>有良好的步法又有甚</a:t>
            </a:r>
            <a:r>
              <a:rPr lang="zh-TW" altLang="en-US" sz="8800" dirty="0"/>
              <a:t>么用？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306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EED67-DB56-8B40-9083-87B20FAC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46" y="325350"/>
            <a:ext cx="10515600" cy="1325563"/>
          </a:xfrm>
        </p:spPr>
        <p:txBody>
          <a:bodyPr/>
          <a:lstStyle/>
          <a:p>
            <a:r>
              <a:rPr lang="zh-TW" altLang="en-US" dirty="0"/>
              <a:t>良好步法确保</a:t>
            </a:r>
            <a:r>
              <a:rPr lang="en-US" altLang="zh-TW" dirty="0"/>
              <a:t>…</a:t>
            </a:r>
            <a:endParaRPr kumimoji="1" lang="zh-HK" altLang="en-US" dirty="0"/>
          </a:p>
        </p:txBody>
      </p:sp>
      <p:pic>
        <p:nvPicPr>
          <p:cNvPr id="6" name="內容版面配置區 3" descr="一張含有 螢幕擷取畫面 的圖片&#10;&#10;自動產生的描述">
            <a:extLst>
              <a:ext uri="{FF2B5EF4-FFF2-40B4-BE49-F238E27FC236}">
                <a16:creationId xmlns:a16="http://schemas.microsoft.com/office/drawing/2014/main" id="{1F1AC1CD-E200-544C-9E1A-08FBC0CA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4" t="30400" r="64223" b="37600"/>
          <a:stretch/>
        </p:blipFill>
        <p:spPr>
          <a:xfrm>
            <a:off x="2171761" y="3200400"/>
            <a:ext cx="2438339" cy="3657600"/>
          </a:xfrm>
          <a:prstGeom prst="rect">
            <a:avLst/>
          </a:prstGeom>
        </p:spPr>
      </p:pic>
      <p:sp>
        <p:nvSpPr>
          <p:cNvPr id="7" name="雲形 6">
            <a:extLst>
              <a:ext uri="{FF2B5EF4-FFF2-40B4-BE49-F238E27FC236}">
                <a16:creationId xmlns:a16="http://schemas.microsoft.com/office/drawing/2014/main" id="{C93254D2-1E86-8048-AB4B-8903D5D4CC48}"/>
              </a:ext>
            </a:extLst>
          </p:cNvPr>
          <p:cNvSpPr/>
          <p:nvPr/>
        </p:nvSpPr>
        <p:spPr>
          <a:xfrm>
            <a:off x="4156373" y="1228776"/>
            <a:ext cx="4399458" cy="254944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8" name="雲形 7">
            <a:extLst>
              <a:ext uri="{FF2B5EF4-FFF2-40B4-BE49-F238E27FC236}">
                <a16:creationId xmlns:a16="http://schemas.microsoft.com/office/drawing/2014/main" id="{B7D73119-9AD1-B040-98D6-C8601C0EEBC3}"/>
              </a:ext>
            </a:extLst>
          </p:cNvPr>
          <p:cNvSpPr/>
          <p:nvPr/>
        </p:nvSpPr>
        <p:spPr>
          <a:xfrm>
            <a:off x="8308009" y="1228776"/>
            <a:ext cx="3793504" cy="249483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9" name="雲形 8">
            <a:extLst>
              <a:ext uri="{FF2B5EF4-FFF2-40B4-BE49-F238E27FC236}">
                <a16:creationId xmlns:a16="http://schemas.microsoft.com/office/drawing/2014/main" id="{C89AC160-B1C6-7B48-9F76-EDB66E12DE8C}"/>
              </a:ext>
            </a:extLst>
          </p:cNvPr>
          <p:cNvSpPr/>
          <p:nvPr/>
        </p:nvSpPr>
        <p:spPr>
          <a:xfrm>
            <a:off x="6572192" y="3668996"/>
            <a:ext cx="3743325" cy="24288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D58A591-3B58-C544-AC91-6E2F5BCCF7AE}"/>
              </a:ext>
            </a:extLst>
          </p:cNvPr>
          <p:cNvSpPr txBox="1"/>
          <p:nvPr/>
        </p:nvSpPr>
        <p:spPr>
          <a:xfrm>
            <a:off x="4764881" y="1764781"/>
            <a:ext cx="3529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把飞来的球，在快速、前方的有利条件下，把它迎击 </a:t>
            </a:r>
            <a:r>
              <a:rPr kumimoji="1" lang="zh-HK" altLang="en-US" sz="2800" dirty="0"/>
              <a:t>。</a:t>
            </a:r>
            <a:endParaRPr lang="en-US" altLang="zh-HK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ED13A8B-D1E0-E54D-B518-74906BE70553}"/>
              </a:ext>
            </a:extLst>
          </p:cNvPr>
          <p:cNvSpPr txBox="1"/>
          <p:nvPr/>
        </p:nvSpPr>
        <p:spPr>
          <a:xfrm>
            <a:off x="6994532" y="4121259"/>
            <a:ext cx="3122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动作没有浪费掉，可以保持体力，减少不必要的消耗</a:t>
            </a:r>
            <a:r>
              <a:rPr kumimoji="1" lang="zh-HK" altLang="en-US" sz="2800" dirty="0"/>
              <a:t>。</a:t>
            </a:r>
            <a:r>
              <a:rPr lang="zh-HK" altLang="en-US" sz="2800" dirty="0"/>
              <a:t> </a:t>
            </a:r>
            <a:endParaRPr lang="en-US" altLang="zh-HK" sz="2800" dirty="0"/>
          </a:p>
          <a:p>
            <a:endParaRPr kumimoji="1" lang="zh-HK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62F6CD-46CD-9A4E-8751-BF670F3CC54A}"/>
              </a:ext>
            </a:extLst>
          </p:cNvPr>
          <p:cNvSpPr txBox="1"/>
          <p:nvPr/>
        </p:nvSpPr>
        <p:spPr>
          <a:xfrm>
            <a:off x="8662987" y="1895584"/>
            <a:ext cx="3438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每一回合，能够以正确的打法击球</a:t>
            </a:r>
            <a:r>
              <a:rPr lang="en-US" altLang="zh-HK" sz="2800" dirty="0"/>
              <a:t>;</a:t>
            </a:r>
            <a:r>
              <a:rPr lang="zh-HK" altLang="en-US" sz="2800" dirty="0"/>
              <a:t>且</a:t>
            </a:r>
            <a:r>
              <a:rPr lang="zh-TW" altLang="en-US" sz="2800" dirty="0"/>
              <a:t>回</a:t>
            </a:r>
            <a:r>
              <a:rPr lang="zh-HK" altLang="en-US" sz="2800" dirty="0"/>
              <a:t>球</a:t>
            </a:r>
            <a:r>
              <a:rPr lang="zh-TW" altLang="en-US" sz="2800" dirty="0"/>
              <a:t>准</a:t>
            </a:r>
            <a:r>
              <a:rPr lang="zh-HK" altLang="en-US" sz="2800" dirty="0"/>
              <a:t>确</a:t>
            </a:r>
            <a:r>
              <a:rPr kumimoji="1" lang="zh-HK" altLang="en-US" sz="2800" dirty="0"/>
              <a:t>。</a:t>
            </a:r>
            <a:r>
              <a:rPr lang="zh-HK" altLang="en-US" sz="2800" dirty="0"/>
              <a:t> </a:t>
            </a:r>
          </a:p>
          <a:p>
            <a:endParaRPr kumimoji="1"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74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K" altLang="en-US" b="1" dirty="0"/>
              <a:t>*安全提</a:t>
            </a:r>
            <a:r>
              <a:rPr lang="zh-TW" altLang="en-US" b="1" dirty="0"/>
              <a:t>示</a:t>
            </a:r>
            <a:r>
              <a:rPr lang="zh-HK" altLang="en-US" b="1" dirty="0"/>
              <a:t>：先把</a:t>
            </a:r>
            <a:r>
              <a:rPr lang="zh-TW" altLang="en-US" b="1" dirty="0"/>
              <a:t>范围内的障碍物</a:t>
            </a:r>
            <a:r>
              <a:rPr lang="zh-HK" altLang="en-US" b="1" dirty="0"/>
              <a:t>拿走才</a:t>
            </a:r>
            <a:r>
              <a:rPr lang="zh-TW" altLang="en-US" b="1" dirty="0"/>
              <a:t>可</a:t>
            </a:r>
            <a:r>
              <a:rPr lang="zh-HK" altLang="en-US" b="1" dirty="0"/>
              <a:t>进行练习</a:t>
            </a:r>
            <a:r>
              <a:rPr kumimoji="1" lang="zh-HK" altLang="en-US" dirty="0"/>
              <a:t>。</a:t>
            </a:r>
            <a:r>
              <a:rPr lang="zh-TW" altLang="en-US" b="1" dirty="0"/>
              <a:t>如有需要，应穿着合适的鞋履</a:t>
            </a:r>
            <a:r>
              <a:rPr lang="zh-HK" altLang="en-US" b="1" dirty="0"/>
              <a:t>进行</a:t>
            </a:r>
            <a:r>
              <a:rPr kumimoji="1" lang="zh-HK" altLang="en-US" dirty="0"/>
              <a:t>。</a:t>
            </a:r>
            <a:endParaRPr lang="zh-HK" altLang="en-US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18C2D9-F0E2-E541-B7FA-05F5C367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63" y="479493"/>
            <a:ext cx="5873237" cy="1325563"/>
          </a:xfrm>
        </p:spPr>
        <p:txBody>
          <a:bodyPr>
            <a:normAutofit/>
          </a:bodyPr>
          <a:lstStyle/>
          <a:p>
            <a:r>
              <a:rPr kumimoji="1" lang="zh-HK" altLang="en-US" dirty="0"/>
              <a:t>在家小活动</a:t>
            </a:r>
            <a:r>
              <a:rPr kumimoji="1" lang="en-US" altLang="zh-HK" dirty="0"/>
              <a:t>-</a:t>
            </a:r>
            <a:r>
              <a:rPr kumimoji="1" lang="en-US" altLang="zh-TW" dirty="0"/>
              <a:t>---</a:t>
            </a:r>
            <a:r>
              <a:rPr kumimoji="1" lang="zh-TW" altLang="en-US" dirty="0"/>
              <a:t> </a:t>
            </a:r>
            <a:r>
              <a:rPr kumimoji="1" lang="zh-TW" altLang="en-US" dirty="0">
                <a:solidFill>
                  <a:srgbClr val="FF0000"/>
                </a:solidFill>
              </a:rPr>
              <a:t>扮蟹走</a:t>
            </a:r>
            <a:endParaRPr kumimoji="1"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形 4" descr="螃蟹">
            <a:extLst>
              <a:ext uri="{FF2B5EF4-FFF2-40B4-BE49-F238E27FC236}">
                <a16:creationId xmlns:a16="http://schemas.microsoft.com/office/drawing/2014/main" id="{40C8C0AF-8B04-8645-AFEE-DE3E8ED5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4CDD86-6D7A-BB47-9A4F-1A130294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726649"/>
            <a:ext cx="5458838" cy="4192520"/>
          </a:xfrm>
        </p:spPr>
        <p:txBody>
          <a:bodyPr>
            <a:normAutofit/>
          </a:bodyPr>
          <a:lstStyle/>
          <a:p>
            <a:r>
              <a:rPr kumimoji="1" lang="zh-HK" altLang="en-US" dirty="0"/>
              <a:t>同学</a:t>
            </a:r>
            <a:r>
              <a:rPr kumimoji="1" lang="zh-TW" altLang="en-US" dirty="0"/>
              <a:t>可尝试在家中的空位以右</a:t>
            </a:r>
            <a:r>
              <a:rPr kumimoji="1" lang="en-US" altLang="zh-TW" dirty="0"/>
              <a:t>/</a:t>
            </a:r>
            <a:r>
              <a:rPr kumimoji="1" lang="zh-TW" altLang="en-US" dirty="0"/>
              <a:t>左侧步法</a:t>
            </a:r>
            <a:r>
              <a:rPr kumimoji="1" lang="zh-HK" altLang="en-US" dirty="0"/>
              <a:t>横行。</a:t>
            </a:r>
            <a:endParaRPr kumimoji="1" lang="en-US" altLang="zh-HK" dirty="0"/>
          </a:p>
          <a:p>
            <a:r>
              <a:rPr kumimoji="1" lang="zh-TW" altLang="en-US" dirty="0"/>
              <a:t>当走近</a:t>
            </a:r>
            <a:r>
              <a:rPr kumimoji="1" lang="zh-HK" altLang="en-US" dirty="0"/>
              <a:t>家中的墙</a:t>
            </a:r>
            <a:r>
              <a:rPr kumimoji="1" lang="zh-TW" altLang="en-US" dirty="0"/>
              <a:t>时</a:t>
            </a:r>
            <a:r>
              <a:rPr kumimoji="1" lang="zh-HK" altLang="en-US" dirty="0"/>
              <a:t>，回到最初</a:t>
            </a:r>
            <a:r>
              <a:rPr kumimoji="1" lang="zh-TW" altLang="en-US" dirty="0"/>
              <a:t>的</a:t>
            </a:r>
            <a:r>
              <a:rPr kumimoji="1" lang="zh-HK" altLang="en-US" dirty="0"/>
              <a:t>位置，然后跳起说：「我是蟹」，再</a:t>
            </a:r>
            <a:r>
              <a:rPr kumimoji="1" lang="zh-TW" altLang="en-US" dirty="0"/>
              <a:t>向</a:t>
            </a:r>
            <a:r>
              <a:rPr kumimoji="1" lang="zh-HK" altLang="en-US" dirty="0"/>
              <a:t>另一</a:t>
            </a:r>
            <a:r>
              <a:rPr kumimoji="1" lang="zh-TW" altLang="en-US" dirty="0"/>
              <a:t>方向继续</a:t>
            </a:r>
            <a:r>
              <a:rPr kumimoji="1" lang="zh-HK" altLang="en-US" dirty="0"/>
              <a:t>。</a:t>
            </a:r>
            <a:endParaRPr kumimoji="1" lang="en-US" altLang="zh-HK" dirty="0"/>
          </a:p>
          <a:p>
            <a:r>
              <a:rPr kumimoji="1" lang="zh-HK" altLang="en-US" dirty="0"/>
              <a:t>来回</a:t>
            </a:r>
            <a:r>
              <a:rPr kumimoji="1" lang="en-US" altLang="zh-HK" dirty="0"/>
              <a:t>3</a:t>
            </a:r>
            <a:r>
              <a:rPr kumimoji="1" lang="zh-HK" altLang="en-US" dirty="0"/>
              <a:t>次</a:t>
            </a:r>
            <a:endParaRPr kumimoji="1" lang="en-US" altLang="zh-HK" dirty="0"/>
          </a:p>
          <a:p>
            <a:endParaRPr kumimoji="1" lang="en-US" altLang="zh-HK" sz="36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84CDD86-6D7A-BB47-9A4F-1A130294C8EF}"/>
              </a:ext>
            </a:extLst>
          </p:cNvPr>
          <p:cNvSpPr txBox="1">
            <a:spLocks/>
          </p:cNvSpPr>
          <p:nvPr/>
        </p:nvSpPr>
        <p:spPr>
          <a:xfrm>
            <a:off x="6118440" y="4545576"/>
            <a:ext cx="5458838" cy="205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HK" altLang="en-US" sz="3200" b="1" dirty="0"/>
              <a:t>*安全提</a:t>
            </a:r>
            <a:r>
              <a:rPr lang="zh-TW" altLang="en-US" sz="3200" b="1" dirty="0"/>
              <a:t>示</a:t>
            </a:r>
            <a:r>
              <a:rPr lang="zh-HK" altLang="en-US" sz="3200" b="1" dirty="0"/>
              <a:t>：先把</a:t>
            </a:r>
            <a:r>
              <a:rPr lang="zh-TW" altLang="en-US" sz="3200" b="1" dirty="0"/>
              <a:t>范围内的障碍物</a:t>
            </a:r>
            <a:r>
              <a:rPr lang="zh-HK" altLang="en-US" sz="3200" b="1" dirty="0"/>
              <a:t>拿走才</a:t>
            </a:r>
            <a:r>
              <a:rPr lang="zh-TW" altLang="en-US" sz="3200" b="1" dirty="0"/>
              <a:t>可</a:t>
            </a:r>
            <a:r>
              <a:rPr lang="zh-HK" altLang="en-US" sz="3200" b="1" dirty="0"/>
              <a:t>进行练习</a:t>
            </a:r>
            <a:r>
              <a:rPr kumimoji="1" lang="zh-HK" altLang="en-US" sz="3200" dirty="0"/>
              <a:t>。</a:t>
            </a:r>
            <a:r>
              <a:rPr lang="zh-TW" altLang="en-US" sz="3200" b="1" dirty="0"/>
              <a:t>如有需要，应穿着合适的鞋履</a:t>
            </a:r>
            <a:r>
              <a:rPr lang="zh-HK" altLang="en-US" sz="3200" b="1" dirty="0"/>
              <a:t>进行</a:t>
            </a:r>
            <a:r>
              <a:rPr kumimoji="1" lang="zh-HK" altLang="en-US" sz="3200" dirty="0"/>
              <a:t>。</a:t>
            </a:r>
            <a:endParaRPr lang="zh-HK" altLang="en-US" sz="3200" b="1" dirty="0"/>
          </a:p>
          <a:p>
            <a:endParaRPr kumimoji="1" lang="en-US" altLang="zh-HK" sz="3600" dirty="0"/>
          </a:p>
        </p:txBody>
      </p:sp>
    </p:spTree>
    <p:extLst>
      <p:ext uri="{BB962C8B-B14F-4D97-AF65-F5344CB8AC3E}">
        <p14:creationId xmlns:p14="http://schemas.microsoft.com/office/powerpoint/2010/main" val="57189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3CFBA-F368-6E4D-A41D-FE6CDBB6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48" y="63188"/>
            <a:ext cx="10515600" cy="1325563"/>
          </a:xfrm>
        </p:spPr>
        <p:txBody>
          <a:bodyPr/>
          <a:lstStyle/>
          <a:p>
            <a:r>
              <a:rPr kumimoji="1" lang="zh-HK" altLang="en-US" dirty="0"/>
              <a:t>在家小活动</a:t>
            </a:r>
            <a:r>
              <a:rPr kumimoji="1" lang="en-US" altLang="zh-HK" dirty="0"/>
              <a:t>---- </a:t>
            </a:r>
            <a:r>
              <a:rPr kumimoji="1" lang="zh-HK" altLang="en-US" dirty="0">
                <a:solidFill>
                  <a:srgbClr val="FF0000"/>
                </a:solidFill>
              </a:rPr>
              <a:t>推倒重建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1DF87F-5DB7-744A-B238-DDF6D7C9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037688"/>
            <a:ext cx="10515600" cy="4351338"/>
          </a:xfrm>
        </p:spPr>
        <p:txBody>
          <a:bodyPr/>
          <a:lstStyle/>
          <a:p>
            <a:r>
              <a:rPr lang="zh-HK" altLang="en-US" dirty="0"/>
              <a:t>同学在</a:t>
            </a:r>
            <a:r>
              <a:rPr kumimoji="1" lang="zh-TW" altLang="en-US" dirty="0"/>
              <a:t>家中的空位设一范围，在其</a:t>
            </a:r>
            <a:r>
              <a:rPr lang="zh-HK" altLang="en-US" dirty="0"/>
              <a:t>四个角放</a:t>
            </a:r>
            <a:r>
              <a:rPr lang="zh-TW" altLang="en-US" dirty="0"/>
              <a:t>置</a:t>
            </a:r>
            <a:r>
              <a:rPr lang="zh-HK" altLang="en-US" dirty="0"/>
              <a:t>物件</a:t>
            </a:r>
            <a:r>
              <a:rPr lang="en-US" altLang="zh-HK" dirty="0"/>
              <a:t> (</a:t>
            </a:r>
            <a:r>
              <a:rPr lang="zh-HK" altLang="en-US" dirty="0"/>
              <a:t>如：水樽、胶樽）</a:t>
            </a:r>
            <a:r>
              <a:rPr kumimoji="1" lang="zh-HK" altLang="en-US" dirty="0"/>
              <a:t>。</a:t>
            </a:r>
            <a:endParaRPr lang="en-US" altLang="zh-HK" dirty="0"/>
          </a:p>
          <a:p>
            <a:r>
              <a:rPr lang="zh-TW" altLang="en-US" dirty="0"/>
              <a:t>以</a:t>
            </a:r>
            <a:r>
              <a:rPr lang="zh-HK" altLang="en-US" dirty="0"/>
              <a:t>正手中场两侧移动步法和前场上网步法</a:t>
            </a:r>
            <a:r>
              <a:rPr lang="zh-TW" altLang="en-US" dirty="0"/>
              <a:t>移动</a:t>
            </a:r>
            <a:r>
              <a:rPr lang="zh-HK" altLang="en-US" dirty="0"/>
              <a:t>到目标</a:t>
            </a:r>
            <a:r>
              <a:rPr lang="zh-TW" altLang="en-US" dirty="0"/>
              <a:t>，再</a:t>
            </a:r>
            <a:r>
              <a:rPr lang="zh-HK" altLang="en-US" dirty="0"/>
              <a:t>回原位再开始</a:t>
            </a:r>
            <a:r>
              <a:rPr kumimoji="1" lang="zh-HK" altLang="en-US" dirty="0"/>
              <a:t>。</a:t>
            </a:r>
            <a:endParaRPr lang="en-US" altLang="zh-HK" dirty="0"/>
          </a:p>
          <a:p>
            <a:r>
              <a:rPr lang="zh-HK" altLang="en-US" dirty="0"/>
              <a:t>先把四个角</a:t>
            </a:r>
            <a:r>
              <a:rPr lang="zh-TW" altLang="en-US" dirty="0"/>
              <a:t>的</a:t>
            </a:r>
            <a:r>
              <a:rPr lang="zh-HK" altLang="en-US" dirty="0"/>
              <a:t>物件推倒，然后</a:t>
            </a:r>
            <a:r>
              <a:rPr lang="zh-TW" altLang="en-US" dirty="0"/>
              <a:t>以相同</a:t>
            </a:r>
            <a:r>
              <a:rPr lang="zh-HK" altLang="en-US" dirty="0"/>
              <a:t>步法再把它们重建</a:t>
            </a:r>
            <a:r>
              <a:rPr kumimoji="1" lang="zh-HK" altLang="en-US" dirty="0"/>
              <a:t>。</a:t>
            </a:r>
            <a:endParaRPr lang="en-US" altLang="zh-HK" dirty="0"/>
          </a:p>
          <a:p>
            <a:pPr marL="0" indent="0">
              <a:buNone/>
            </a:pPr>
            <a:r>
              <a:rPr lang="zh-HK" altLang="en-US" b="1" dirty="0"/>
              <a:t>*每一次也要回原位再开始</a:t>
            </a:r>
            <a:r>
              <a:rPr kumimoji="1" lang="zh-HK" altLang="en-US" dirty="0"/>
              <a:t>。</a:t>
            </a: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*安全提</a:t>
            </a:r>
            <a:r>
              <a:rPr lang="zh-TW" altLang="en-US" b="1" dirty="0"/>
              <a:t>示</a:t>
            </a:r>
            <a:r>
              <a:rPr lang="zh-HK" altLang="en-US" b="1" dirty="0"/>
              <a:t>：先把</a:t>
            </a:r>
            <a:r>
              <a:rPr lang="zh-TW" altLang="en-US" b="1" dirty="0"/>
              <a:t>范围内的障碍物</a:t>
            </a:r>
            <a:r>
              <a:rPr lang="zh-HK" altLang="en-US" b="1" dirty="0"/>
              <a:t>拿走才</a:t>
            </a:r>
            <a:r>
              <a:rPr lang="zh-TW" altLang="en-US" b="1" dirty="0"/>
              <a:t>可</a:t>
            </a:r>
            <a:r>
              <a:rPr lang="zh-HK" altLang="en-US" b="1" dirty="0"/>
              <a:t>进行练习</a:t>
            </a:r>
            <a:r>
              <a:rPr kumimoji="1" lang="zh-HK" altLang="en-US" dirty="0"/>
              <a:t>。</a:t>
            </a:r>
            <a:r>
              <a:rPr lang="zh-TW" altLang="en-US" b="1" dirty="0"/>
              <a:t>如有需要，应穿着合适的鞋履</a:t>
            </a:r>
            <a:r>
              <a:rPr lang="zh-HK" altLang="en-US" b="1" dirty="0"/>
              <a:t>进行</a:t>
            </a:r>
            <a:r>
              <a:rPr kumimoji="1" lang="zh-HK" altLang="en-US" dirty="0"/>
              <a:t>。</a:t>
            </a:r>
            <a:endParaRPr lang="zh-HK" altLang="en-US" b="1" dirty="0"/>
          </a:p>
          <a:p>
            <a:pPr marL="0" indent="0">
              <a:buNone/>
            </a:pPr>
            <a:endParaRPr lang="zh-HK" altLang="en-US" b="1" dirty="0"/>
          </a:p>
          <a:p>
            <a:endParaRPr kumimoji="1"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584A53-072F-1B45-A1AE-06C55C777CB2}"/>
              </a:ext>
            </a:extLst>
          </p:cNvPr>
          <p:cNvSpPr/>
          <p:nvPr/>
        </p:nvSpPr>
        <p:spPr>
          <a:xfrm>
            <a:off x="7656472" y="4395729"/>
            <a:ext cx="3697328" cy="2429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C8AE886D-2F51-8447-9697-C5DE141DDCF2}"/>
              </a:ext>
            </a:extLst>
          </p:cNvPr>
          <p:cNvSpPr/>
          <p:nvPr/>
        </p:nvSpPr>
        <p:spPr>
          <a:xfrm>
            <a:off x="7721600" y="4594066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09076050-FBFB-6142-B270-206DAF03CA6C}"/>
              </a:ext>
            </a:extLst>
          </p:cNvPr>
          <p:cNvSpPr/>
          <p:nvPr/>
        </p:nvSpPr>
        <p:spPr>
          <a:xfrm>
            <a:off x="10576560" y="4594066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51F68AB9-74DD-1140-99F2-D53913B8A08C}"/>
              </a:ext>
            </a:extLst>
          </p:cNvPr>
          <p:cNvSpPr/>
          <p:nvPr/>
        </p:nvSpPr>
        <p:spPr>
          <a:xfrm>
            <a:off x="7741920" y="5898595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226E1FA6-D32A-174A-B3C8-B6C5249C5611}"/>
              </a:ext>
            </a:extLst>
          </p:cNvPr>
          <p:cNvSpPr/>
          <p:nvPr/>
        </p:nvSpPr>
        <p:spPr>
          <a:xfrm>
            <a:off x="10576560" y="5914549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9" name="笑臉 8">
            <a:extLst>
              <a:ext uri="{FF2B5EF4-FFF2-40B4-BE49-F238E27FC236}">
                <a16:creationId xmlns:a16="http://schemas.microsoft.com/office/drawing/2014/main" id="{89C2ED34-B33F-6C42-8947-2361AE83BD0F}"/>
              </a:ext>
            </a:extLst>
          </p:cNvPr>
          <p:cNvSpPr/>
          <p:nvPr/>
        </p:nvSpPr>
        <p:spPr>
          <a:xfrm>
            <a:off x="8990227" y="5205730"/>
            <a:ext cx="467360" cy="48768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0" name="向上箭號 9">
            <a:extLst>
              <a:ext uri="{FF2B5EF4-FFF2-40B4-BE49-F238E27FC236}">
                <a16:creationId xmlns:a16="http://schemas.microsoft.com/office/drawing/2014/main" id="{34CAA217-BDDF-3A48-932E-40C90CF84004}"/>
              </a:ext>
            </a:extLst>
          </p:cNvPr>
          <p:cNvSpPr/>
          <p:nvPr/>
        </p:nvSpPr>
        <p:spPr>
          <a:xfrm rot="13745836">
            <a:off x="8343629" y="5656405"/>
            <a:ext cx="370840" cy="616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1" name="向上箭號 10">
            <a:extLst>
              <a:ext uri="{FF2B5EF4-FFF2-40B4-BE49-F238E27FC236}">
                <a16:creationId xmlns:a16="http://schemas.microsoft.com/office/drawing/2014/main" id="{3B2130D4-645A-444D-A55C-89682F1C2504}"/>
              </a:ext>
            </a:extLst>
          </p:cNvPr>
          <p:cNvSpPr/>
          <p:nvPr/>
        </p:nvSpPr>
        <p:spPr>
          <a:xfrm rot="7618362">
            <a:off x="9736732" y="5633306"/>
            <a:ext cx="370840" cy="616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2" name="向上箭號 11">
            <a:extLst>
              <a:ext uri="{FF2B5EF4-FFF2-40B4-BE49-F238E27FC236}">
                <a16:creationId xmlns:a16="http://schemas.microsoft.com/office/drawing/2014/main" id="{1561CC52-0554-C846-AC51-977E1BB91925}"/>
              </a:ext>
            </a:extLst>
          </p:cNvPr>
          <p:cNvSpPr/>
          <p:nvPr/>
        </p:nvSpPr>
        <p:spPr>
          <a:xfrm rot="16021814" flipH="1">
            <a:off x="8325143" y="4960147"/>
            <a:ext cx="374384" cy="4911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3" name="向上箭號 12">
            <a:extLst>
              <a:ext uri="{FF2B5EF4-FFF2-40B4-BE49-F238E27FC236}">
                <a16:creationId xmlns:a16="http://schemas.microsoft.com/office/drawing/2014/main" id="{3B7BE8D4-510A-974D-91F2-442FD73A7B21}"/>
              </a:ext>
            </a:extLst>
          </p:cNvPr>
          <p:cNvSpPr/>
          <p:nvPr/>
        </p:nvSpPr>
        <p:spPr>
          <a:xfrm rot="5103996" flipH="1">
            <a:off x="9890414" y="4889890"/>
            <a:ext cx="290868" cy="536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D2C9244-756D-434B-B8ED-7E09941808BD}"/>
              </a:ext>
            </a:extLst>
          </p:cNvPr>
          <p:cNvSpPr txBox="1"/>
          <p:nvPr/>
        </p:nvSpPr>
        <p:spPr>
          <a:xfrm>
            <a:off x="8257383" y="638627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3)</a:t>
            </a:r>
            <a:endParaRPr kumimoji="1" lang="zh-HK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98590E2-B501-4348-A46B-833640A70495}"/>
              </a:ext>
            </a:extLst>
          </p:cNvPr>
          <p:cNvSpPr txBox="1"/>
          <p:nvPr/>
        </p:nvSpPr>
        <p:spPr>
          <a:xfrm>
            <a:off x="9620628" y="645556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4)</a:t>
            </a:r>
            <a:endParaRPr kumimoji="1" lang="zh-HK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CAF547-B18E-B448-A78E-B86E580A07C9}"/>
              </a:ext>
            </a:extLst>
          </p:cNvPr>
          <p:cNvSpPr txBox="1"/>
          <p:nvPr/>
        </p:nvSpPr>
        <p:spPr>
          <a:xfrm>
            <a:off x="8268435" y="478885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1)</a:t>
            </a:r>
            <a:endParaRPr kumimoji="1" lang="zh-HK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14F09FF-B3D1-5349-846D-72C92C0E0C25}"/>
              </a:ext>
            </a:extLst>
          </p:cNvPr>
          <p:cNvSpPr txBox="1"/>
          <p:nvPr/>
        </p:nvSpPr>
        <p:spPr>
          <a:xfrm>
            <a:off x="9472415" y="473767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2)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6191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F3FC1-4B06-BC43-95CD-219F45A6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kumimoji="1" lang="zh-HK" altLang="en-US" sz="4000" dirty="0"/>
              <a:t>在家小活动</a:t>
            </a:r>
            <a:r>
              <a:rPr kumimoji="1" lang="en-US" altLang="zh-HK" sz="4000" dirty="0"/>
              <a:t>-</a:t>
            </a:r>
            <a:r>
              <a:rPr kumimoji="1" lang="en-US" altLang="zh-TW" sz="4000" dirty="0"/>
              <a:t>---</a:t>
            </a:r>
            <a:r>
              <a:rPr kumimoji="1" lang="zh-TW" altLang="en-US" sz="4000" dirty="0">
                <a:solidFill>
                  <a:srgbClr val="FF0000"/>
                </a:solidFill>
              </a:rPr>
              <a:t>综合训练</a:t>
            </a:r>
            <a:endParaRPr kumimoji="1"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F1C9E8-F817-404C-B82E-F34D89B5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59" y="1649393"/>
            <a:ext cx="10515600" cy="3694176"/>
          </a:xfrm>
        </p:spPr>
        <p:txBody>
          <a:bodyPr>
            <a:normAutofit fontScale="92500" lnSpcReduction="10000"/>
          </a:bodyPr>
          <a:lstStyle/>
          <a:p>
            <a:r>
              <a:rPr lang="zh-HK" altLang="en-US" dirty="0"/>
              <a:t>同学在</a:t>
            </a:r>
            <a:r>
              <a:rPr kumimoji="1" lang="zh-TW" altLang="en-US" dirty="0"/>
              <a:t>家中的空位设一范围，在</a:t>
            </a:r>
            <a:r>
              <a:rPr kumimoji="1" lang="zh-HK" altLang="en-US" dirty="0"/>
              <a:t>自己的</a:t>
            </a:r>
            <a:r>
              <a:rPr kumimoji="1" lang="zh-TW" altLang="en-US" dirty="0"/>
              <a:t>前后左位</a:t>
            </a:r>
            <a:r>
              <a:rPr lang="zh-TW" altLang="en-US" dirty="0"/>
              <a:t>置各放一件</a:t>
            </a:r>
            <a:r>
              <a:rPr lang="zh-HK" altLang="en-US" dirty="0"/>
              <a:t>物件</a:t>
            </a:r>
            <a:r>
              <a:rPr lang="en-US" altLang="zh-HK" dirty="0"/>
              <a:t> (</a:t>
            </a:r>
            <a:r>
              <a:rPr lang="zh-HK" altLang="en-US" dirty="0"/>
              <a:t>如：水樽、胶樽）</a:t>
            </a:r>
            <a:r>
              <a:rPr kumimoji="1" lang="zh-HK" altLang="en-US" dirty="0"/>
              <a:t>。</a:t>
            </a:r>
            <a:endParaRPr kumimoji="1" lang="en-US" altLang="zh-HK" dirty="0"/>
          </a:p>
          <a:p>
            <a:r>
              <a:rPr kumimoji="1" lang="zh-HK" altLang="en-US" dirty="0"/>
              <a:t>同学</a:t>
            </a:r>
            <a:r>
              <a:rPr kumimoji="1" lang="zh-TW" altLang="en-US" dirty="0"/>
              <a:t>以</a:t>
            </a:r>
            <a:r>
              <a:rPr lang="zh-HK" altLang="en-US" dirty="0"/>
              <a:t>移动步法</a:t>
            </a:r>
            <a:r>
              <a:rPr kumimoji="1" lang="zh-HK" altLang="en-US" dirty="0"/>
              <a:t>把其中一只脚踏至</a:t>
            </a:r>
            <a:r>
              <a:rPr kumimoji="1" lang="zh-TW" altLang="en-US" dirty="0"/>
              <a:t>两件</a:t>
            </a:r>
            <a:r>
              <a:rPr kumimoji="1" lang="zh-HK" altLang="en-US" dirty="0"/>
              <a:t>物件之间，再回到中间</a:t>
            </a:r>
            <a:endParaRPr kumimoji="1" lang="en-US" altLang="zh-HK" dirty="0"/>
          </a:p>
          <a:p>
            <a:r>
              <a:rPr kumimoji="1" lang="zh-HK" altLang="en-US" dirty="0"/>
              <a:t>四个方向各踏</a:t>
            </a:r>
            <a:r>
              <a:rPr kumimoji="1" lang="en-US" altLang="zh-HK" dirty="0"/>
              <a:t>8</a:t>
            </a:r>
            <a:r>
              <a:rPr kumimoji="1" lang="zh-HK" altLang="en-US" dirty="0"/>
              <a:t>次，共三组</a:t>
            </a:r>
            <a:endParaRPr kumimoji="1" lang="en-US" altLang="zh-HK" dirty="0"/>
          </a:p>
          <a:p>
            <a:pPr marL="0" indent="0">
              <a:buNone/>
            </a:pP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*每一次也要回原位再开始</a:t>
            </a:r>
            <a:r>
              <a:rPr kumimoji="1" lang="zh-HK" altLang="en-US" dirty="0"/>
              <a:t>。</a:t>
            </a: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*安全提</a:t>
            </a:r>
            <a:r>
              <a:rPr lang="zh-TW" altLang="en-US" b="1" dirty="0"/>
              <a:t>示</a:t>
            </a:r>
            <a:r>
              <a:rPr lang="zh-HK" altLang="en-US" b="1" dirty="0"/>
              <a:t>：先把</a:t>
            </a:r>
            <a:r>
              <a:rPr lang="zh-TW" altLang="en-US" b="1" dirty="0"/>
              <a:t>范围内的障碍物</a:t>
            </a:r>
            <a:r>
              <a:rPr lang="zh-HK" altLang="en-US" b="1" dirty="0"/>
              <a:t>拿走才</a:t>
            </a:r>
            <a:r>
              <a:rPr lang="zh-TW" altLang="en-US" b="1" dirty="0"/>
              <a:t>可</a:t>
            </a:r>
            <a:r>
              <a:rPr lang="zh-HK" altLang="en-US" b="1" dirty="0"/>
              <a:t>进行练习</a:t>
            </a:r>
            <a:r>
              <a:rPr kumimoji="1" lang="zh-HK" altLang="en-US" dirty="0"/>
              <a:t>。</a:t>
            </a:r>
            <a:endParaRPr kumimoji="1" lang="en-US" altLang="zh-HK" dirty="0"/>
          </a:p>
          <a:p>
            <a:pPr marL="0" indent="0">
              <a:buNone/>
            </a:pPr>
            <a:r>
              <a:rPr lang="zh-TW" altLang="en-US" b="1" dirty="0"/>
              <a:t>  如有需要，应穿着合适的鞋履</a:t>
            </a:r>
            <a:r>
              <a:rPr lang="zh-HK" altLang="en-US" b="1" dirty="0"/>
              <a:t>进行</a:t>
            </a:r>
            <a:r>
              <a:rPr kumimoji="1" lang="zh-HK" altLang="en-US" dirty="0"/>
              <a:t>。</a:t>
            </a:r>
            <a:endParaRPr lang="zh-HK" altLang="en-US" b="1" dirty="0"/>
          </a:p>
          <a:p>
            <a:endParaRPr kumimoji="1"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E1C386-B2BD-DD4C-A1F0-3870256AAD3B}"/>
              </a:ext>
            </a:extLst>
          </p:cNvPr>
          <p:cNvSpPr/>
          <p:nvPr/>
        </p:nvSpPr>
        <p:spPr>
          <a:xfrm>
            <a:off x="8394853" y="3234267"/>
            <a:ext cx="3401922" cy="2912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8A692477-1E9E-124A-83F7-DC1961B82D87}"/>
              </a:ext>
            </a:extLst>
          </p:cNvPr>
          <p:cNvSpPr/>
          <p:nvPr/>
        </p:nvSpPr>
        <p:spPr>
          <a:xfrm>
            <a:off x="9737625" y="3570439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8386F768-CA45-1A4E-A7B5-146299A3A0F3}"/>
              </a:ext>
            </a:extLst>
          </p:cNvPr>
          <p:cNvSpPr/>
          <p:nvPr/>
        </p:nvSpPr>
        <p:spPr>
          <a:xfrm>
            <a:off x="9737625" y="5094439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14F4BC08-BA12-6847-AD57-3F97356E0654}"/>
              </a:ext>
            </a:extLst>
          </p:cNvPr>
          <p:cNvSpPr/>
          <p:nvPr/>
        </p:nvSpPr>
        <p:spPr>
          <a:xfrm>
            <a:off x="10553134" y="4237951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4C749C08-B4CA-5140-8EA8-C2D394FDE0F1}"/>
              </a:ext>
            </a:extLst>
          </p:cNvPr>
          <p:cNvSpPr/>
          <p:nvPr/>
        </p:nvSpPr>
        <p:spPr>
          <a:xfrm>
            <a:off x="8933291" y="4264706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6" name="笑臉 5">
            <a:extLst>
              <a:ext uri="{FF2B5EF4-FFF2-40B4-BE49-F238E27FC236}">
                <a16:creationId xmlns:a16="http://schemas.microsoft.com/office/drawing/2014/main" id="{D5F22422-4799-624F-8F65-A81EB9A6033B}"/>
              </a:ext>
            </a:extLst>
          </p:cNvPr>
          <p:cNvSpPr/>
          <p:nvPr/>
        </p:nvSpPr>
        <p:spPr>
          <a:xfrm>
            <a:off x="9737625" y="4441704"/>
            <a:ext cx="450483" cy="35966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92506">
            <a:off x="9142717" y="3629121"/>
            <a:ext cx="482113" cy="54403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344">
            <a:off x="10372694" y="3627672"/>
            <a:ext cx="482113" cy="54403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6734">
            <a:off x="9133357" y="4967830"/>
            <a:ext cx="482113" cy="54403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43038">
            <a:off x="10403747" y="4967910"/>
            <a:ext cx="482113" cy="5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7E12B-B1DC-2E4D-9DFA-742E4E7C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br>
              <a:rPr kumimoji="1" lang="en-US" altLang="zh-HK" sz="4000" dirty="0"/>
            </a:br>
            <a:r>
              <a:rPr kumimoji="1" lang="zh-HK" altLang="en-US" sz="4000" dirty="0"/>
              <a:t>延伸</a:t>
            </a:r>
            <a:r>
              <a:rPr kumimoji="1" lang="zh-TW" altLang="en-US" sz="4000" dirty="0"/>
              <a:t>活动</a:t>
            </a:r>
            <a:r>
              <a:rPr kumimoji="1" lang="en-US" altLang="zh-HK" sz="4000" dirty="0"/>
              <a:t>-</a:t>
            </a:r>
            <a:r>
              <a:rPr kumimoji="1" lang="en-US" altLang="zh-TW" sz="4000" dirty="0"/>
              <a:t>---</a:t>
            </a:r>
            <a:r>
              <a:rPr kumimoji="1" lang="zh-TW" altLang="en-US" sz="4000" dirty="0">
                <a:solidFill>
                  <a:srgbClr val="FF0000"/>
                </a:solidFill>
              </a:rPr>
              <a:t>单脚踢球</a:t>
            </a:r>
            <a:endParaRPr kumimoji="1"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18017E-4FF6-0843-9D35-024D404E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46" y="1769546"/>
            <a:ext cx="10515600" cy="4028081"/>
          </a:xfrm>
        </p:spPr>
        <p:txBody>
          <a:bodyPr>
            <a:noAutofit/>
          </a:bodyPr>
          <a:lstStyle/>
          <a:p>
            <a:r>
              <a:rPr kumimoji="1" lang="zh-HK" altLang="en-US" dirty="0"/>
              <a:t>同学</a:t>
            </a:r>
            <a:r>
              <a:rPr kumimoji="1" lang="zh-TW" altLang="en-US" dirty="0"/>
              <a:t>把</a:t>
            </a:r>
            <a:r>
              <a:rPr kumimoji="1" lang="en-US" altLang="zh-HK" dirty="0"/>
              <a:t>1</a:t>
            </a:r>
            <a:r>
              <a:rPr kumimoji="1" lang="en-US" altLang="zh-TW" dirty="0"/>
              <a:t>0-20</a:t>
            </a:r>
            <a:r>
              <a:rPr kumimoji="1" lang="zh-TW" altLang="en-US" dirty="0"/>
              <a:t>个物件（如羽毛球</a:t>
            </a:r>
            <a:r>
              <a:rPr kumimoji="1" lang="en-US" altLang="zh-TW" dirty="0"/>
              <a:t>/</a:t>
            </a:r>
            <a:r>
              <a:rPr kumimoji="1" lang="zh-TW" altLang="en-US" dirty="0"/>
              <a:t>废纸球</a:t>
            </a:r>
            <a:r>
              <a:rPr kumimoji="1" lang="en-US" altLang="zh-TW" dirty="0"/>
              <a:t>/</a:t>
            </a:r>
            <a:r>
              <a:rPr kumimoji="1" lang="zh-TW" altLang="en-US" dirty="0"/>
              <a:t>细樽），一字并排在前面</a:t>
            </a:r>
            <a:r>
              <a:rPr kumimoji="1" lang="zh-HK" altLang="en-US" dirty="0"/>
              <a:t>。</a:t>
            </a:r>
            <a:endParaRPr kumimoji="1" lang="en-US" altLang="zh-TW" dirty="0"/>
          </a:p>
          <a:p>
            <a:r>
              <a:rPr kumimoji="1" lang="zh-TW" altLang="en-US" dirty="0"/>
              <a:t>以单脚跳的方式踢倒物件，踢球的脚为重心脚，每次只限踢倒一件物件</a:t>
            </a:r>
            <a:r>
              <a:rPr kumimoji="1" lang="zh-HK" altLang="en-US" dirty="0"/>
              <a:t>。</a:t>
            </a:r>
            <a:endParaRPr kumimoji="1" lang="en-US" altLang="zh-HK" dirty="0"/>
          </a:p>
          <a:p>
            <a:r>
              <a:rPr kumimoji="1" lang="zh-TW" altLang="en-US" dirty="0"/>
              <a:t>速度不用太急，注意平衡</a:t>
            </a:r>
            <a:r>
              <a:rPr kumimoji="1" lang="zh-HK" altLang="en-US" dirty="0"/>
              <a:t>。</a:t>
            </a:r>
            <a:endParaRPr kumimoji="1" lang="en-US" altLang="zh-HK" dirty="0"/>
          </a:p>
          <a:p>
            <a:endParaRPr kumimoji="1" lang="en-US" altLang="zh-TW" sz="3600" dirty="0"/>
          </a:p>
          <a:p>
            <a:pPr marL="0" indent="0">
              <a:buNone/>
            </a:pPr>
            <a:r>
              <a:rPr lang="zh-HK" altLang="en-US" b="1" dirty="0"/>
              <a:t>*每一次也要回原位再开始</a:t>
            </a:r>
            <a:r>
              <a:rPr kumimoji="1" lang="zh-HK" altLang="en-US" b="1" dirty="0"/>
              <a:t>。</a:t>
            </a: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*安全提</a:t>
            </a:r>
            <a:r>
              <a:rPr lang="zh-TW" altLang="en-US" b="1" dirty="0"/>
              <a:t>示</a:t>
            </a:r>
            <a:r>
              <a:rPr lang="zh-HK" altLang="en-US" b="1" dirty="0"/>
              <a:t>：先把</a:t>
            </a:r>
            <a:r>
              <a:rPr lang="zh-TW" altLang="en-US" b="1" dirty="0"/>
              <a:t>范围内的障碍物</a:t>
            </a:r>
            <a:r>
              <a:rPr lang="zh-HK" altLang="en-US" b="1" dirty="0"/>
              <a:t>拿走才</a:t>
            </a:r>
            <a:r>
              <a:rPr lang="zh-TW" altLang="en-US" b="1" dirty="0"/>
              <a:t>可</a:t>
            </a:r>
            <a:r>
              <a:rPr lang="zh-HK" altLang="en-US" b="1" dirty="0"/>
              <a:t>进行练习</a:t>
            </a:r>
            <a:r>
              <a:rPr kumimoji="1" lang="zh-HK" altLang="en-US" b="1" dirty="0"/>
              <a:t>。</a:t>
            </a:r>
            <a:endParaRPr kumimoji="1" lang="en-US" altLang="zh-HK" b="1" dirty="0"/>
          </a:p>
          <a:p>
            <a:pPr marL="0" indent="0">
              <a:buNone/>
            </a:pPr>
            <a:r>
              <a:rPr lang="zh-TW" altLang="en-US" b="1" dirty="0"/>
              <a:t>  如有需要，应穿着合适的鞋履</a:t>
            </a:r>
            <a:r>
              <a:rPr lang="zh-HK" altLang="en-US" b="1" dirty="0"/>
              <a:t>进行</a:t>
            </a:r>
            <a:r>
              <a:rPr kumimoji="1" lang="zh-HK" altLang="en-US" b="1" dirty="0"/>
              <a:t>。</a:t>
            </a:r>
            <a:endParaRPr lang="zh-HK" altLang="en-US" b="1" dirty="0"/>
          </a:p>
          <a:p>
            <a:endParaRPr kumimoji="1" lang="zh-HK" altLang="en-US" sz="3600" dirty="0"/>
          </a:p>
        </p:txBody>
      </p:sp>
      <p:pic>
        <p:nvPicPr>
          <p:cNvPr id="4" name="內容版面配置區 3" descr="一張含有 螢幕擷取畫面 的圖片&#10;&#10;自動產生的描述">
            <a:extLst>
              <a:ext uri="{FF2B5EF4-FFF2-40B4-BE49-F238E27FC236}">
                <a16:creationId xmlns:a16="http://schemas.microsoft.com/office/drawing/2014/main" id="{1F1AC1CD-E200-544C-9E1A-08FBC0CA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4" t="30400" r="64223" b="37600"/>
          <a:stretch/>
        </p:blipFill>
        <p:spPr>
          <a:xfrm>
            <a:off x="10631277" y="306226"/>
            <a:ext cx="913259" cy="1369922"/>
          </a:xfrm>
          <a:prstGeom prst="rect">
            <a:avLst/>
          </a:prstGeom>
        </p:spPr>
      </p:pic>
      <p:sp>
        <p:nvSpPr>
          <p:cNvPr id="5" name="雲形 6">
            <a:extLst>
              <a:ext uri="{FF2B5EF4-FFF2-40B4-BE49-F238E27FC236}">
                <a16:creationId xmlns:a16="http://schemas.microsoft.com/office/drawing/2014/main" id="{C93254D2-1E86-8048-AB4B-8903D5D4CC48}"/>
              </a:ext>
            </a:extLst>
          </p:cNvPr>
          <p:cNvSpPr/>
          <p:nvPr/>
        </p:nvSpPr>
        <p:spPr>
          <a:xfrm>
            <a:off x="6168889" y="169442"/>
            <a:ext cx="4462388" cy="145387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58A591-3B58-C544-AC91-6E2F5BCCF7AE}"/>
              </a:ext>
            </a:extLst>
          </p:cNvPr>
          <p:cNvSpPr txBox="1"/>
          <p:nvPr/>
        </p:nvSpPr>
        <p:spPr>
          <a:xfrm>
            <a:off x="6911528" y="461304"/>
            <a:ext cx="3529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2800" dirty="0"/>
              <a:t>想步法做得更</a:t>
            </a:r>
            <a:r>
              <a:rPr kumimoji="1" lang="zh-TW" altLang="en-US" sz="2800" dirty="0"/>
              <a:t>稳</a:t>
            </a:r>
            <a:r>
              <a:rPr kumimoji="1" lang="zh-HK" altLang="en-US" sz="2800" dirty="0"/>
              <a:t>定？</a:t>
            </a:r>
            <a:br>
              <a:rPr kumimoji="1" lang="en-US" altLang="zh-HK" sz="2800" dirty="0"/>
            </a:br>
            <a:endParaRPr lang="en-US" altLang="zh-HK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E1C386-B2BD-DD4C-A1F0-3870256AAD3B}"/>
              </a:ext>
            </a:extLst>
          </p:cNvPr>
          <p:cNvSpPr/>
          <p:nvPr/>
        </p:nvSpPr>
        <p:spPr>
          <a:xfrm>
            <a:off x="8394853" y="3234267"/>
            <a:ext cx="3401922" cy="2912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8" name="三角形 4">
            <a:extLst>
              <a:ext uri="{FF2B5EF4-FFF2-40B4-BE49-F238E27FC236}">
                <a16:creationId xmlns:a16="http://schemas.microsoft.com/office/drawing/2014/main" id="{8A692477-1E9E-124A-83F7-DC1961B82D87}"/>
              </a:ext>
            </a:extLst>
          </p:cNvPr>
          <p:cNvSpPr/>
          <p:nvPr/>
        </p:nvSpPr>
        <p:spPr>
          <a:xfrm>
            <a:off x="9721760" y="3340594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9" name="三角形 10">
            <a:extLst>
              <a:ext uri="{FF2B5EF4-FFF2-40B4-BE49-F238E27FC236}">
                <a16:creationId xmlns:a16="http://schemas.microsoft.com/office/drawing/2014/main" id="{8386F768-CA45-1A4E-A7B5-146299A3A0F3}"/>
              </a:ext>
            </a:extLst>
          </p:cNvPr>
          <p:cNvSpPr/>
          <p:nvPr/>
        </p:nvSpPr>
        <p:spPr>
          <a:xfrm>
            <a:off x="11200319" y="3334772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0" name="三角形 12">
            <a:extLst>
              <a:ext uri="{FF2B5EF4-FFF2-40B4-BE49-F238E27FC236}">
                <a16:creationId xmlns:a16="http://schemas.microsoft.com/office/drawing/2014/main" id="{14F4BC08-BA12-6847-AD57-3F97356E0654}"/>
              </a:ext>
            </a:extLst>
          </p:cNvPr>
          <p:cNvSpPr/>
          <p:nvPr/>
        </p:nvSpPr>
        <p:spPr>
          <a:xfrm>
            <a:off x="10424007" y="3340552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1" name="三角形 14">
            <a:extLst>
              <a:ext uri="{FF2B5EF4-FFF2-40B4-BE49-F238E27FC236}">
                <a16:creationId xmlns:a16="http://schemas.microsoft.com/office/drawing/2014/main" id="{4C749C08-B4CA-5140-8EA8-C2D394FDE0F1}"/>
              </a:ext>
            </a:extLst>
          </p:cNvPr>
          <p:cNvSpPr/>
          <p:nvPr/>
        </p:nvSpPr>
        <p:spPr>
          <a:xfrm>
            <a:off x="9001667" y="3278962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11135272" y="3887938"/>
            <a:ext cx="482113" cy="54403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11135273" y="4787138"/>
            <a:ext cx="482113" cy="54403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10547418" y="4749225"/>
            <a:ext cx="482113" cy="54403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9894426" y="4749225"/>
            <a:ext cx="482113" cy="54403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9109098" y="4637688"/>
            <a:ext cx="482113" cy="544036"/>
          </a:xfrm>
          <a:prstGeom prst="rect">
            <a:avLst/>
          </a:prstGeom>
        </p:spPr>
      </p:pic>
      <p:cxnSp>
        <p:nvCxnSpPr>
          <p:cNvPr id="22" name="直線單箭頭接點 21"/>
          <p:cNvCxnSpPr>
            <a:stCxn id="15" idx="0"/>
            <a:endCxn id="14" idx="2"/>
          </p:cNvCxnSpPr>
          <p:nvPr/>
        </p:nvCxnSpPr>
        <p:spPr>
          <a:xfrm flipH="1" flipV="1">
            <a:off x="11363222" y="4431658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0615240" y="4401267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9918840" y="4346172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10409712" y="3840896"/>
            <a:ext cx="482113" cy="544036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9730797" y="3829608"/>
            <a:ext cx="482113" cy="54403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8958383" y="3831379"/>
            <a:ext cx="482113" cy="544036"/>
          </a:xfrm>
          <a:prstGeom prst="rect">
            <a:avLst/>
          </a:prstGeom>
        </p:spPr>
      </p:pic>
      <p:cxnSp>
        <p:nvCxnSpPr>
          <p:cNvPr id="28" name="直線單箭頭接點 27"/>
          <p:cNvCxnSpPr/>
          <p:nvPr/>
        </p:nvCxnSpPr>
        <p:spPr>
          <a:xfrm flipH="1">
            <a:off x="10949746" y="4410516"/>
            <a:ext cx="194023" cy="346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10321713" y="4369093"/>
            <a:ext cx="194023" cy="346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9549928" y="4375893"/>
            <a:ext cx="194023" cy="346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 flipV="1">
            <a:off x="9188488" y="4332107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56A9705-7B07-E94F-B885-6F897C4A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49" y="281835"/>
            <a:ext cx="7611520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1" lang="en-US" altLang="zh-HK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</a:t>
            </a:r>
            <a:r>
              <a:rPr kumimoji="1" lang="en-US" altLang="zh-TW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en-US" altLang="zh-TW" sz="1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</a:t>
            </a:r>
            <a:r>
              <a:rPr kumimoji="1" lang="zh-TW" alt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！</a:t>
            </a:r>
            <a:endParaRPr kumimoji="1" lang="en-US" altLang="zh-HK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內容版面配置區 4" descr="滑稽的臉 (無填滿)">
            <a:extLst>
              <a:ext uri="{FF2B5EF4-FFF2-40B4-BE49-F238E27FC236}">
                <a16:creationId xmlns:a16="http://schemas.microsoft.com/office/drawing/2014/main" id="{CC77382D-4810-404B-AFD6-28AD4320B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342" y="3030658"/>
            <a:ext cx="3441535" cy="34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40AA30-F69A-4FAF-AE07-47018173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形 10" descr="跑步">
            <a:extLst>
              <a:ext uri="{FF2B5EF4-FFF2-40B4-BE49-F238E27FC236}">
                <a16:creationId xmlns:a16="http://schemas.microsoft.com/office/drawing/2014/main" id="{A6D78F96-1B53-CD4C-AA05-25633F16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787" y="324406"/>
            <a:ext cx="3602559" cy="3602559"/>
          </a:xfrm>
          <a:prstGeom prst="rect">
            <a:avLst/>
          </a:prstGeom>
        </p:spPr>
      </p:pic>
      <p:pic>
        <p:nvPicPr>
          <p:cNvPr id="7" name="圖形 6" descr="步行">
            <a:extLst>
              <a:ext uri="{FF2B5EF4-FFF2-40B4-BE49-F238E27FC236}">
                <a16:creationId xmlns:a16="http://schemas.microsoft.com/office/drawing/2014/main" id="{08C2BFE4-F20F-2643-BA9E-EE990D131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954" y="224902"/>
            <a:ext cx="3602559" cy="3602559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77AE232F-8DC9-433E-8E9F-08B5A8360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B1C58A3-300B-400F-A894-FD8BB10A1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FB69856-A6E3-4654-BD50-6D8E4E75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90D104-AE08-4129-8996-47C6F063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3B80333C-12BF-46C0-9DDE-043EA600C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488CD0F-BED8-464A-B629-B9DF357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0842F6-A52D-F84A-8067-AD54BB5C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95" y="4851177"/>
            <a:ext cx="9716883" cy="1071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1" lang="zh-HK" altLang="en-US" sz="4800" dirty="0">
                <a:solidFill>
                  <a:srgbClr val="FEFFFF"/>
                </a:solidFill>
              </a:rPr>
              <a:t>在羽毛球比赛中，移动去接球时，是像平时跑步一样跑到目标，还是有特定的步法？</a:t>
            </a:r>
            <a:endParaRPr kumimoji="1" lang="en-US" altLang="zh-HK" sz="4800" dirty="0">
              <a:solidFill>
                <a:srgbClr val="FEFFFF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95F7A14D-9BE4-44DE-B304-15B1F3C38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5954812-43CA-A34F-8A1D-46AF493E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endParaRPr kumimoji="1"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411903-C9A0-2B41-B02A-4C6D81EB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628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HK" altLang="en-US" sz="6000" dirty="0"/>
              <a:t>当然是有特定的步法！同学们请上网找找有甚么步法。</a:t>
            </a:r>
          </a:p>
          <a:p>
            <a:pPr marL="0" indent="0">
              <a:buNone/>
            </a:pPr>
            <a:endParaRPr kumimoji="1" lang="zh-HK" altLang="en-US" sz="6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圖形 4" descr="眨眼的臉 (無填滿)">
            <a:extLst>
              <a:ext uri="{FF2B5EF4-FFF2-40B4-BE49-F238E27FC236}">
                <a16:creationId xmlns:a16="http://schemas.microsoft.com/office/drawing/2014/main" id="{F410A39B-8684-1D40-AF8B-B81F8EE7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533" y="1955366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513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教授">
            <a:extLst>
              <a:ext uri="{FF2B5EF4-FFF2-40B4-BE49-F238E27FC236}">
                <a16:creationId xmlns:a16="http://schemas.microsoft.com/office/drawing/2014/main" id="{03A6C845-C1E7-4F41-BCF5-74E80C7A2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15" y="3364957"/>
            <a:ext cx="2969056" cy="296905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F181272-4363-3048-BE8B-06BFC501BBDB}"/>
              </a:ext>
            </a:extLst>
          </p:cNvPr>
          <p:cNvSpPr txBox="1"/>
          <p:nvPr/>
        </p:nvSpPr>
        <p:spPr>
          <a:xfrm>
            <a:off x="953260" y="689407"/>
            <a:ext cx="3781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4400" dirty="0"/>
              <a:t>让我告诉你吧！</a:t>
            </a:r>
          </a:p>
        </p:txBody>
      </p:sp>
      <p:sp>
        <p:nvSpPr>
          <p:cNvPr id="12" name="雲朵形圖說文字 11">
            <a:extLst>
              <a:ext uri="{FF2B5EF4-FFF2-40B4-BE49-F238E27FC236}">
                <a16:creationId xmlns:a16="http://schemas.microsoft.com/office/drawing/2014/main" id="{856D2EC9-F12D-CE44-A311-53D112B4CD0D}"/>
              </a:ext>
            </a:extLst>
          </p:cNvPr>
          <p:cNvSpPr/>
          <p:nvPr/>
        </p:nvSpPr>
        <p:spPr>
          <a:xfrm>
            <a:off x="2584798" y="1820244"/>
            <a:ext cx="3189636" cy="204145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DC604B0-B477-5F46-AC0A-F870747EF181}"/>
              </a:ext>
            </a:extLst>
          </p:cNvPr>
          <p:cNvSpPr txBox="1"/>
          <p:nvPr/>
        </p:nvSpPr>
        <p:spPr>
          <a:xfrm>
            <a:off x="3134985" y="2148471"/>
            <a:ext cx="2089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2800" dirty="0"/>
              <a:t>各种步法也有正反手之分！</a:t>
            </a:r>
          </a:p>
        </p:txBody>
      </p:sp>
      <p:sp>
        <p:nvSpPr>
          <p:cNvPr id="18" name="雲形 17">
            <a:extLst>
              <a:ext uri="{FF2B5EF4-FFF2-40B4-BE49-F238E27FC236}">
                <a16:creationId xmlns:a16="http://schemas.microsoft.com/office/drawing/2014/main" id="{50AC04EC-F805-F641-A4CD-9E0C935C0C10}"/>
              </a:ext>
            </a:extLst>
          </p:cNvPr>
          <p:cNvSpPr/>
          <p:nvPr/>
        </p:nvSpPr>
        <p:spPr>
          <a:xfrm>
            <a:off x="6585357" y="1074127"/>
            <a:ext cx="2630081" cy="11690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3D5FCE6-71BA-0F41-A211-5A64898A0B3A}"/>
              </a:ext>
            </a:extLst>
          </p:cNvPr>
          <p:cNvSpPr txBox="1"/>
          <p:nvPr/>
        </p:nvSpPr>
        <p:spPr>
          <a:xfrm>
            <a:off x="7147340" y="14191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800" dirty="0"/>
              <a:t>后退步法</a:t>
            </a:r>
          </a:p>
        </p:txBody>
      </p:sp>
      <p:sp>
        <p:nvSpPr>
          <p:cNvPr id="20" name="雲形 19">
            <a:extLst>
              <a:ext uri="{FF2B5EF4-FFF2-40B4-BE49-F238E27FC236}">
                <a16:creationId xmlns:a16="http://schemas.microsoft.com/office/drawing/2014/main" id="{D247214F-F6C0-7B44-8366-3A26B3413FF2}"/>
              </a:ext>
            </a:extLst>
          </p:cNvPr>
          <p:cNvSpPr/>
          <p:nvPr/>
        </p:nvSpPr>
        <p:spPr>
          <a:xfrm>
            <a:off x="8727546" y="2762620"/>
            <a:ext cx="2511194" cy="121291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7DEF728-BC96-B34C-92B0-7E4D7CC74C1B}"/>
              </a:ext>
            </a:extLst>
          </p:cNvPr>
          <p:cNvSpPr txBox="1"/>
          <p:nvPr/>
        </p:nvSpPr>
        <p:spPr>
          <a:xfrm>
            <a:off x="9215438" y="31093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800" dirty="0"/>
              <a:t>抽球步法</a:t>
            </a:r>
          </a:p>
        </p:txBody>
      </p:sp>
      <p:sp>
        <p:nvSpPr>
          <p:cNvPr id="22" name="雲形 21">
            <a:extLst>
              <a:ext uri="{FF2B5EF4-FFF2-40B4-BE49-F238E27FC236}">
                <a16:creationId xmlns:a16="http://schemas.microsoft.com/office/drawing/2014/main" id="{CFC0647D-EDC4-984A-8C3B-E84196D45842}"/>
              </a:ext>
            </a:extLst>
          </p:cNvPr>
          <p:cNvSpPr/>
          <p:nvPr/>
        </p:nvSpPr>
        <p:spPr>
          <a:xfrm>
            <a:off x="6094300" y="3335867"/>
            <a:ext cx="2262891" cy="11510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3" name="雲形 22">
            <a:extLst>
              <a:ext uri="{FF2B5EF4-FFF2-40B4-BE49-F238E27FC236}">
                <a16:creationId xmlns:a16="http://schemas.microsoft.com/office/drawing/2014/main" id="{E460EBD4-D9F7-D346-A0FE-EAA1B12B3C1E}"/>
              </a:ext>
            </a:extLst>
          </p:cNvPr>
          <p:cNvSpPr/>
          <p:nvPr/>
        </p:nvSpPr>
        <p:spPr>
          <a:xfrm>
            <a:off x="7147340" y="4764289"/>
            <a:ext cx="2262891" cy="11510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119DC55-A097-AB46-BDCB-B547BF210B1A}"/>
              </a:ext>
            </a:extLst>
          </p:cNvPr>
          <p:cNvSpPr txBox="1"/>
          <p:nvPr/>
        </p:nvSpPr>
        <p:spPr>
          <a:xfrm>
            <a:off x="6528475" y="36665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800" dirty="0"/>
              <a:t>上网步法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020DA85-1DE1-3E42-960D-DA1A91FFD169}"/>
              </a:ext>
            </a:extLst>
          </p:cNvPr>
          <p:cNvSpPr txBox="1"/>
          <p:nvPr/>
        </p:nvSpPr>
        <p:spPr>
          <a:xfrm>
            <a:off x="7436105" y="5065431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400" dirty="0"/>
              <a:t>左</a:t>
            </a:r>
            <a:r>
              <a:rPr kumimoji="1" lang="en-US" altLang="zh-HK" sz="2400" dirty="0"/>
              <a:t>/</a:t>
            </a:r>
            <a:r>
              <a:rPr kumimoji="1" lang="zh-HK" altLang="en-US" sz="2400" dirty="0"/>
              <a:t>右侧步法</a:t>
            </a:r>
          </a:p>
        </p:txBody>
      </p:sp>
    </p:spTree>
    <p:extLst>
      <p:ext uri="{BB962C8B-B14F-4D97-AF65-F5344CB8AC3E}">
        <p14:creationId xmlns:p14="http://schemas.microsoft.com/office/powerpoint/2010/main" val="31471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391F1F-7BD0-0F47-B2EE-FC567DFA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22" y="577910"/>
            <a:ext cx="5716205" cy="37327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r>
              <a:rPr kumimoji="1" lang="zh-HK" altLang="en-US" sz="3200" dirty="0"/>
              <a:t>问题：</a:t>
            </a:r>
            <a:endParaRPr kumimoji="1" lang="en-US" altLang="zh-HK" sz="3200" dirty="0"/>
          </a:p>
          <a:p>
            <a:pPr marL="514350" indent="-514350">
              <a:buAutoNum type="arabicParenR"/>
            </a:pPr>
            <a:r>
              <a:rPr kumimoji="1" lang="zh-HK" altLang="en-US" sz="3200" dirty="0"/>
              <a:t>你有</a:t>
            </a:r>
            <a:r>
              <a:rPr kumimoji="1" lang="zh-TW" altLang="en-US" sz="3200" dirty="0"/>
              <a:t>否</a:t>
            </a:r>
            <a:r>
              <a:rPr kumimoji="1" lang="zh-HK" altLang="en-US" sz="3200" dirty="0"/>
              <a:t>留意到每次做完一个步法后，他会做甚么？</a:t>
            </a:r>
            <a:endParaRPr kumimoji="1" lang="en-US" altLang="zh-HK" sz="3200" dirty="0"/>
          </a:p>
          <a:p>
            <a:pPr marL="514350" indent="-514350">
              <a:buAutoNum type="arabicParenR"/>
            </a:pPr>
            <a:r>
              <a:rPr kumimoji="1" lang="zh-HK" altLang="en-US" sz="3200" dirty="0"/>
              <a:t>你认为正手高远球大多数会用哪个步法移到目标？</a:t>
            </a:r>
            <a:endParaRPr kumimoji="1" lang="en-US" altLang="zh-HK" sz="3200" dirty="0"/>
          </a:p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endParaRPr kumimoji="1" lang="zh-HK" alt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72" y="-2"/>
            <a:ext cx="6148828" cy="68580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041" y="2120687"/>
            <a:ext cx="1098465" cy="16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D04DC-A02B-1C4A-B3E9-52EF52E9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HK" altLang="en-US" dirty="0"/>
              <a:t>让我解答你吧！</a:t>
            </a:r>
          </a:p>
        </p:txBody>
      </p:sp>
      <p:pic>
        <p:nvPicPr>
          <p:cNvPr id="4" name="內容版面配置區 3" descr="一張含有 螢幕擷取畫面 的圖片&#10;&#10;自動產生的描述">
            <a:extLst>
              <a:ext uri="{FF2B5EF4-FFF2-40B4-BE49-F238E27FC236}">
                <a16:creationId xmlns:a16="http://schemas.microsoft.com/office/drawing/2014/main" id="{3B517D79-9685-2740-89D6-D292A69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44" t="30400" r="64223" b="37600"/>
          <a:stretch/>
        </p:blipFill>
        <p:spPr>
          <a:xfrm>
            <a:off x="4709193" y="3200400"/>
            <a:ext cx="2438339" cy="3657600"/>
          </a:xfrm>
          <a:prstGeom prst="rect">
            <a:avLst/>
          </a:prstGeom>
        </p:spPr>
      </p:pic>
      <p:sp>
        <p:nvSpPr>
          <p:cNvPr id="5" name="橢圓圖說文字 4">
            <a:extLst>
              <a:ext uri="{FF2B5EF4-FFF2-40B4-BE49-F238E27FC236}">
                <a16:creationId xmlns:a16="http://schemas.microsoft.com/office/drawing/2014/main" id="{4D2D5187-D993-D946-B36C-68AFDE1B4FAC}"/>
              </a:ext>
            </a:extLst>
          </p:cNvPr>
          <p:cNvSpPr/>
          <p:nvPr/>
        </p:nvSpPr>
        <p:spPr>
          <a:xfrm>
            <a:off x="6236465" y="649995"/>
            <a:ext cx="4662703" cy="26137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2800" b="1" dirty="0"/>
              <a:t>正手后退步法 及</a:t>
            </a:r>
            <a:r>
              <a:rPr lang="zh-TW" altLang="en-US" sz="2800" b="1" dirty="0"/>
              <a:t> 正手右侧步法</a:t>
            </a:r>
            <a:r>
              <a:rPr lang="zh-HK" altLang="en-US" sz="2800" dirty="0"/>
              <a:t>。还记得</a:t>
            </a:r>
            <a:r>
              <a:rPr lang="zh-TW" altLang="en-US" sz="2800" dirty="0"/>
              <a:t>这些步法</a:t>
            </a:r>
            <a:r>
              <a:rPr lang="zh-HK" altLang="en-US" sz="2800" dirty="0"/>
              <a:t>主要是处理中后场球吗？</a:t>
            </a:r>
          </a:p>
        </p:txBody>
      </p:sp>
      <p:sp>
        <p:nvSpPr>
          <p:cNvPr id="6" name="橢圓圖說文字 5">
            <a:extLst>
              <a:ext uri="{FF2B5EF4-FFF2-40B4-BE49-F238E27FC236}">
                <a16:creationId xmlns:a16="http://schemas.microsoft.com/office/drawing/2014/main" id="{AE9937F1-E2BD-AA42-98EC-215E36C5143E}"/>
              </a:ext>
            </a:extLst>
          </p:cNvPr>
          <p:cNvSpPr/>
          <p:nvPr/>
        </p:nvSpPr>
        <p:spPr>
          <a:xfrm flipH="1">
            <a:off x="198303" y="1295083"/>
            <a:ext cx="5398265" cy="261159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HK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541ECB-0294-CC45-80DC-38AE4607C81E}"/>
              </a:ext>
            </a:extLst>
          </p:cNvPr>
          <p:cNvSpPr txBox="1"/>
          <p:nvPr/>
        </p:nvSpPr>
        <p:spPr>
          <a:xfrm>
            <a:off x="1000801" y="1690688"/>
            <a:ext cx="41909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2400" dirty="0"/>
              <a:t>他们会回到中间，这是打羽毛球很重要的一环。目标是为了准备下</a:t>
            </a:r>
            <a:r>
              <a:rPr kumimoji="1" lang="zh-TW" altLang="en-US" sz="2400" dirty="0"/>
              <a:t>一</a:t>
            </a:r>
            <a:r>
              <a:rPr kumimoji="1" lang="zh-HK" altLang="en-US" sz="2400" dirty="0"/>
              <a:t>球。试想想如果你在后场没有回中，这时对手放个网前球，你会有多狼狈。</a:t>
            </a:r>
          </a:p>
          <a:p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49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D28A2F-5EF0-9A4E-A584-A75416F7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HK" altLang="en-US" dirty="0"/>
              <a:t>步法</a:t>
            </a:r>
            <a:r>
              <a:rPr kumimoji="1" lang="en-US" altLang="zh-HK" dirty="0"/>
              <a:t>-</a:t>
            </a:r>
            <a:r>
              <a:rPr kumimoji="1" lang="en-US" altLang="zh-TW" dirty="0"/>
              <a:t>---</a:t>
            </a:r>
            <a:r>
              <a:rPr lang="zh-TW" altLang="en-US" b="1" dirty="0"/>
              <a:t>正手右侧步法</a:t>
            </a:r>
            <a:endParaRPr kumimoji="1" lang="zh-HK" altLang="en-US" dirty="0"/>
          </a:p>
        </p:txBody>
      </p:sp>
      <p:pic>
        <p:nvPicPr>
          <p:cNvPr id="24" name="內容版面配置區 23" descr="一張含有 螢幕擷取畫面 的圖片&#10;&#10;自動產生的描述">
            <a:extLst>
              <a:ext uri="{FF2B5EF4-FFF2-40B4-BE49-F238E27FC236}">
                <a16:creationId xmlns:a16="http://schemas.microsoft.com/office/drawing/2014/main" id="{0F03FF51-BDC5-9049-B4B5-961035FD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8" t="41124" r="82581" b="28413"/>
          <a:stretch/>
        </p:blipFill>
        <p:spPr>
          <a:xfrm>
            <a:off x="1254641" y="1931673"/>
            <a:ext cx="3793430" cy="4926327"/>
          </a:xfr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6851F864-D4B5-E744-9985-1E04251DD827}"/>
              </a:ext>
            </a:extLst>
          </p:cNvPr>
          <p:cNvSpPr txBox="1"/>
          <p:nvPr/>
        </p:nvSpPr>
        <p:spPr>
          <a:xfrm>
            <a:off x="5802280" y="2455844"/>
            <a:ext cx="55515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zh-HK" altLang="en-US" sz="4000" dirty="0"/>
              <a:t>右脚快速向右侧步</a:t>
            </a:r>
            <a:endParaRPr kumimoji="1" lang="en-US" altLang="zh-HK" sz="4000" dirty="0"/>
          </a:p>
          <a:p>
            <a:pPr marL="742950" indent="-742950">
              <a:buFont typeface="+mj-lt"/>
              <a:buAutoNum type="arabicPeriod"/>
            </a:pPr>
            <a:r>
              <a:rPr kumimoji="1" lang="zh-HK" altLang="en-US" sz="4000" dirty="0"/>
              <a:t>将左脚移至右脚侧</a:t>
            </a:r>
            <a:endParaRPr kumimoji="1" lang="en-US" altLang="zh-HK" sz="4000" dirty="0"/>
          </a:p>
          <a:p>
            <a:pPr marL="742950" indent="-742950">
              <a:buFont typeface="+mj-lt"/>
              <a:buAutoNum type="arabicPeriod"/>
            </a:pPr>
            <a:r>
              <a:rPr kumimoji="1" lang="zh-HK" altLang="en-US" sz="4000" dirty="0"/>
              <a:t>右脚再次侧步至网端</a:t>
            </a:r>
          </a:p>
        </p:txBody>
      </p:sp>
    </p:spTree>
    <p:extLst>
      <p:ext uri="{BB962C8B-B14F-4D97-AF65-F5344CB8AC3E}">
        <p14:creationId xmlns:p14="http://schemas.microsoft.com/office/powerpoint/2010/main" val="248378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03D4FB-C6FA-704F-9FA9-B4D18B94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4" y="87630"/>
            <a:ext cx="6675120" cy="1353312"/>
          </a:xfrm>
        </p:spPr>
        <p:txBody>
          <a:bodyPr anchor="b">
            <a:normAutofit/>
          </a:bodyPr>
          <a:lstStyle/>
          <a:p>
            <a:r>
              <a:rPr kumimoji="1" lang="zh-HK" altLang="en-US" dirty="0"/>
              <a:t>步法</a:t>
            </a:r>
            <a:r>
              <a:rPr kumimoji="1" lang="en-US" altLang="zh-HK" dirty="0"/>
              <a:t>-</a:t>
            </a:r>
            <a:r>
              <a:rPr kumimoji="1" lang="en-US" altLang="zh-TW" dirty="0"/>
              <a:t>---</a:t>
            </a:r>
            <a:r>
              <a:rPr lang="zh-HK" altLang="en-US" b="1" dirty="0"/>
              <a:t>正手后退步法 </a:t>
            </a:r>
            <a:endParaRPr kumimoji="1" lang="zh-HK" altLang="en-US" dirty="0"/>
          </a:p>
        </p:txBody>
      </p:sp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:a16="http://schemas.microsoft.com/office/drawing/2014/main" id="{7F640315-8FE9-E04A-B12D-11FE97E40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3" t="21011" r="60013" b="47287"/>
          <a:stretch/>
        </p:blipFill>
        <p:spPr>
          <a:xfrm>
            <a:off x="1421090" y="1674859"/>
            <a:ext cx="3335641" cy="47365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7DF55EE-3D5A-3D4A-8FD9-65814A84655C}"/>
              </a:ext>
            </a:extLst>
          </p:cNvPr>
          <p:cNvSpPr txBox="1"/>
          <p:nvPr/>
        </p:nvSpPr>
        <p:spPr>
          <a:xfrm>
            <a:off x="6422065" y="1674859"/>
            <a:ext cx="48059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重心放在左脚，右脚跨步后移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左脚在右脚后方后移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右脚大跨步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左脚在右脚后方后移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右脚踏进击球区内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左脚短步完成动作</a:t>
            </a:r>
          </a:p>
        </p:txBody>
      </p:sp>
    </p:spTree>
    <p:extLst>
      <p:ext uri="{BB962C8B-B14F-4D97-AF65-F5344CB8AC3E}">
        <p14:creationId xmlns:p14="http://schemas.microsoft.com/office/powerpoint/2010/main" val="244533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DADC8E7-A18B-504A-8B20-44438AB1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669419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1" lang="zh-HK" altLang="en-US" sz="7200" dirty="0"/>
              <a:t>步法要点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18E32C-DB16-9244-9E54-7272B3D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0" y="2669085"/>
            <a:ext cx="8403125" cy="3100780"/>
          </a:xfrm>
        </p:spPr>
        <p:txBody>
          <a:bodyPr anchor="t">
            <a:normAutofit/>
          </a:bodyPr>
          <a:lstStyle/>
          <a:p>
            <a:r>
              <a:rPr lang="zh-HK" altLang="en-US" sz="3200" b="1" u="sng" dirty="0"/>
              <a:t>双眼应注视球的动态</a:t>
            </a:r>
            <a:r>
              <a:rPr lang="zh-HK" altLang="en-US" sz="3200" dirty="0"/>
              <a:t>，然后快速移动身体予以还击</a:t>
            </a:r>
            <a:r>
              <a:rPr kumimoji="1" lang="zh-HK" altLang="en-US" sz="3200" dirty="0"/>
              <a:t>。</a:t>
            </a:r>
            <a:endParaRPr lang="en-US" altLang="zh-HK" sz="3200" dirty="0"/>
          </a:p>
          <a:p>
            <a:r>
              <a:rPr lang="zh-HK" altLang="en-US" sz="3200" dirty="0"/>
              <a:t>步法轻快，动作迅速，正确到达击球的位置，并保持安定平衡的姿势 </a:t>
            </a:r>
            <a:r>
              <a:rPr kumimoji="1" lang="zh-HK" altLang="en-US" sz="3200" dirty="0"/>
              <a:t>。</a:t>
            </a:r>
            <a:endParaRPr lang="en-US" altLang="zh-HK" sz="3200" dirty="0"/>
          </a:p>
          <a:p>
            <a:r>
              <a:rPr lang="zh-HK" altLang="en-US" sz="3200" dirty="0"/>
              <a:t>击球后，</a:t>
            </a:r>
            <a:r>
              <a:rPr lang="zh-TW" altLang="en-US" sz="3200" dirty="0"/>
              <a:t>快</a:t>
            </a:r>
            <a:r>
              <a:rPr lang="zh-HK" altLang="en-US" sz="3200" dirty="0"/>
              <a:t>速</a:t>
            </a:r>
            <a:r>
              <a:rPr lang="zh-TW" altLang="en-US" sz="3200" dirty="0"/>
              <a:t>地</a:t>
            </a:r>
            <a:r>
              <a:rPr lang="zh-HK" altLang="en-US" sz="3200" b="1" u="sng" dirty="0"/>
              <a:t>返回球场中央的防守位置 </a:t>
            </a:r>
            <a:r>
              <a:rPr kumimoji="1" lang="zh-HK" altLang="en-US" sz="3200" dirty="0"/>
              <a:t>。</a:t>
            </a:r>
            <a:endParaRPr lang="zh-HK" altLang="en-US" sz="3200" b="1" u="sng" dirty="0"/>
          </a:p>
          <a:p>
            <a:endParaRPr kumimoji="1"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177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A6F11E11-3EA7-4B84-AB79-09BE52ECEB29}"/>
</file>

<file path=customXml/itemProps2.xml><?xml version="1.0" encoding="utf-8"?>
<ds:datastoreItem xmlns:ds="http://schemas.openxmlformats.org/officeDocument/2006/customXml" ds:itemID="{80B4B02A-0B27-4830-8581-02392711FEB0}"/>
</file>

<file path=customXml/itemProps3.xml><?xml version="1.0" encoding="utf-8"?>
<ds:datastoreItem xmlns:ds="http://schemas.openxmlformats.org/officeDocument/2006/customXml" ds:itemID="{C4E04B7C-6D1A-43F5-B657-982EEEBB111D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962</Words>
  <Application>Microsoft Office PowerPoint</Application>
  <PresentationFormat>寬螢幕</PresentationFormat>
  <Paragraphs>72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佈景主題</vt:lpstr>
      <vt:lpstr>羽毛球 步法</vt:lpstr>
      <vt:lpstr>在羽毛球比赛中，移动去接球时，是像平时跑步一样跑到目标，还是有特定的步法？</vt:lpstr>
      <vt:lpstr>PowerPoint 簡報</vt:lpstr>
      <vt:lpstr>PowerPoint 簡報</vt:lpstr>
      <vt:lpstr>PowerPoint 簡報</vt:lpstr>
      <vt:lpstr>让我解答你吧！</vt:lpstr>
      <vt:lpstr>步法----正手右侧步法</vt:lpstr>
      <vt:lpstr>步法----正手后退步法 </vt:lpstr>
      <vt:lpstr>步法要点</vt:lpstr>
      <vt:lpstr>PowerPoint 簡報</vt:lpstr>
      <vt:lpstr>良好步法确保…</vt:lpstr>
      <vt:lpstr>在家小活动---- 扮蟹走</vt:lpstr>
      <vt:lpstr>在家小活动---- 推倒重建</vt:lpstr>
      <vt:lpstr>在家小活动----综合训练</vt:lpstr>
      <vt:lpstr> 延伸活动----单脚踢球</vt:lpstr>
      <vt:lpstr>Thank You！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羽毛球---步法</dc:title>
  <dc:creator>18229506@life.hkbu.edu.hk</dc:creator>
  <cp:lastModifiedBy>HAU, Siu-yun Winnie</cp:lastModifiedBy>
  <cp:revision>24</cp:revision>
  <dcterms:created xsi:type="dcterms:W3CDTF">2020-08-06T06:02:48Z</dcterms:created>
  <dcterms:modified xsi:type="dcterms:W3CDTF">2026-01-13T07:22:08Z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