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88" r:id="rId4"/>
    <p:sldId id="289" r:id="rId5"/>
    <p:sldId id="261" r:id="rId6"/>
    <p:sldId id="262" r:id="rId7"/>
    <p:sldId id="263" r:id="rId8"/>
    <p:sldId id="290" r:id="rId9"/>
    <p:sldId id="291" r:id="rId10"/>
    <p:sldId id="292" r:id="rId11"/>
    <p:sldId id="295" r:id="rId12"/>
    <p:sldId id="293" r:id="rId13"/>
    <p:sldId id="294" r:id="rId14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477"/>
    <p:restoredTop sz="94599"/>
  </p:normalViewPr>
  <p:slideViewPr>
    <p:cSldViewPr snapToGrid="0" snapToObjects="1">
      <p:cViewPr varScale="1">
        <p:scale>
          <a:sx n="64" d="100"/>
          <a:sy n="64" d="100"/>
        </p:scale>
        <p:origin x="78" y="9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EC0B8-180F-B248-B30A-3015E080C4AE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9DC24-A3FE-7A4D-997D-E86D07FE00EA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006300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HK" dirty="0"/>
              <a:t>Photo :http://</a:t>
            </a:r>
            <a:r>
              <a:rPr kumimoji="1" lang="en-US" altLang="zh-HK" dirty="0" err="1"/>
              <a:t>china.cnr.cn</a:t>
            </a:r>
            <a:r>
              <a:rPr kumimoji="1" lang="en-US" altLang="zh-HK" dirty="0"/>
              <a:t>/</a:t>
            </a:r>
            <a:r>
              <a:rPr kumimoji="1" lang="en-US" altLang="zh-HK" dirty="0" err="1"/>
              <a:t>ygxw</a:t>
            </a:r>
            <a:r>
              <a:rPr kumimoji="1" lang="en-US" altLang="zh-HK" dirty="0"/>
              <a:t>/201208/t20120806_510486080.shtml</a:t>
            </a:r>
            <a:endParaRPr kumimoji="1"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64CA55-9ED5-F145-A5AC-C57363AD5AF2}" type="slidenum">
              <a:rPr kumimoji="1" lang="zh-HK" altLang="en-US" smtClean="0"/>
              <a:pPr/>
              <a:t>5</a:t>
            </a:fld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44906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C54B65-F927-B049-A7D0-5F57138732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4A0FF5F-B2C5-4A40-AB3A-D28E48EDFD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21FE4C-AD9E-C94B-8C47-F89460334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BF9F9D6-2BDA-4B4E-B75B-F13A61EA9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B30870A-DEF0-0D47-9EE6-A731EC5AE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73593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3AFBA2-4961-BC45-A3F3-7199852EC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2A9C9FA-4B13-1449-85AB-CB46DC96E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6E9B3A7-042F-8044-A8B3-BF21BE7F6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9536B09-7E4A-B841-9FBB-0AE0A379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8171644-979E-CC41-88B2-4432EA0A1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92500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1209DB4-3B39-3943-92BE-AC809413E2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163CA6D-7B97-AB46-9C94-5AC3E786F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AE6B3EA-0A4D-9D48-A34C-8ADF7293A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073A939-A092-B94D-83F1-46289F8CC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E6F77D5-A928-F645-8FAA-E3C6CA2F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55320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FCB829-1243-C74C-8804-483643D54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79B3AB-D544-2F4E-AFD8-629093745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7D4DCD-38D5-1643-93C7-C6C50417D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F6CB68-6581-3040-9567-9D3DE361E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E19E34-4B9B-1E4B-A0EB-9AD439E9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863491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42F97A-BD7A-C743-A15F-587F88C35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B36B44-3911-124A-A12E-67DEF3D4D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64F735-B744-344C-BFB4-723ACE3A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53D068-476D-9144-8898-A30DD2E17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239EE4-01F6-C844-A660-DD723E7DC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81094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94DDA2-E4DB-4C4C-8BE1-919AC391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24D811-9EDD-9344-B541-EF8F1F8E3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2244D3B-A900-8E42-A301-4F971FC85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BB451F2-EEE7-AC42-A4A5-061383B93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F4E1ACF-DF35-2246-BEE1-3DBB632D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C36CC20-61C3-B74D-B98C-1FDF5A67E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250763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04033E-B8E5-A146-8652-6A223D535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9611C2-846E-534C-860A-8A32716FA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2551699-A7F1-4E40-9729-633EF2907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547C90F-D36E-0D48-A814-E99BA356D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573DD00-C383-3044-9FE4-06C3A6487D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7FDCAD2-CEA2-A646-B371-D49C84AD9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A5D0F24-2DE0-F448-A840-A74B7DCEC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B062423-1DD5-1845-B43D-7EE9EC6D5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9650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960634-7316-2644-96D5-4C5EC6AFC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2FA99E7-C2A9-5249-8229-8E5CE188F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A297958-DD73-804C-B2BC-93B73454F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4700861-7C25-114F-BD66-B4AA37232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25844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81D6571-0BFC-ED47-9B68-CB1CE3B70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90FBFDF-1A30-9E4E-861E-A76F5980D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A3E209C-945A-DF48-8612-60655AECB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261063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8E9BC-FD3B-A74C-AC08-DAF473EF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BEC646-E8F4-8D46-9FB8-0039AD29B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F64DE18-ADA4-7744-80D0-D70BF1055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9B3931-8E0A-D74C-AF50-01C7039C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8C95250-4125-C94E-8478-9F2D36CF6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EBD85F3-4455-804F-87B4-937343232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24778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1FE675-4A5B-7047-B026-06912F11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857B882-6150-EB4A-8321-5C5C89D42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22E024-1458-8046-9354-1D2EC3C51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6475948-37AC-EE4D-AB27-6018A03EE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7481CC-02FC-4145-B793-69ACF0E26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9255709-D08F-2F44-A03C-A92BE68E4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656491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24302F2-1809-E94A-BE4A-97688F68E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F83F4FB-AB14-9745-80F5-D006F8CCF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C7BE224-5234-1546-9124-A2F39D19FA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9ED0C-73F0-A942-9FB8-0FE74513C111}" type="datetimeFigureOut">
              <a:rPr kumimoji="1" lang="zh-HK" altLang="en-US" smtClean="0"/>
              <a:pPr/>
              <a:t>13/1/2026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3FD484-5A93-9241-A8F4-A6CE0FFDF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A948509-D5AF-224F-BA77-DCEF4234C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0778E-6391-034C-96BD-4F1FE1A7AA0F}" type="slidenum">
              <a:rPr kumimoji="1" lang="zh-HK" altLang="en-US" smtClean="0"/>
              <a:pPr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50962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ews.gov.hk/tc/categories/health/html/2016/07/20160722_111542.shtml?pickList=ticke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10CEA08-B33B-DA4E-AFDE-C1370DC5B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7892" y="911934"/>
            <a:ext cx="8921672" cy="1921433"/>
          </a:xfrm>
        </p:spPr>
        <p:txBody>
          <a:bodyPr anchor="b">
            <a:normAutofit fontScale="90000"/>
          </a:bodyPr>
          <a:lstStyle/>
          <a:p>
            <a:pPr algn="l"/>
            <a:r>
              <a:rPr kumimoji="1" lang="zh-HK" altLang="en-US" sz="8000" dirty="0"/>
              <a:t>羽毛球</a:t>
            </a:r>
            <a:br>
              <a:rPr kumimoji="1" lang="en-US" altLang="zh-HK" sz="8000" dirty="0"/>
            </a:br>
            <a:r>
              <a:rPr kumimoji="1" lang="zh-TW" altLang="en-US" sz="8000" dirty="0"/>
              <a:t>著名球员</a:t>
            </a:r>
            <a:r>
              <a:rPr kumimoji="1" lang="zh-HK" altLang="en-US" sz="8000" dirty="0"/>
              <a:t>介绍</a:t>
            </a:r>
          </a:p>
        </p:txBody>
      </p:sp>
      <p:pic>
        <p:nvPicPr>
          <p:cNvPr id="7" name="圖形 6" descr="男人">
            <a:extLst>
              <a:ext uri="{FF2B5EF4-FFF2-40B4-BE49-F238E27FC236}">
                <a16:creationId xmlns:a16="http://schemas.microsoft.com/office/drawing/2014/main" id="{3D5C7AAF-125D-D64F-B255-921E737D29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60237" y="3130245"/>
            <a:ext cx="3253467" cy="3253467"/>
          </a:xfrm>
          <a:prstGeom prst="rect">
            <a:avLst/>
          </a:prstGeom>
        </p:spPr>
      </p:pic>
      <p:pic>
        <p:nvPicPr>
          <p:cNvPr id="5" name="圖形 4" descr="獎牌">
            <a:extLst>
              <a:ext uri="{FF2B5EF4-FFF2-40B4-BE49-F238E27FC236}">
                <a16:creationId xmlns:a16="http://schemas.microsoft.com/office/drawing/2014/main" id="{E2F8EEE4-E909-EC47-A24D-8DB61C93A2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29134" y="3893408"/>
            <a:ext cx="1042659" cy="1042659"/>
          </a:xfrm>
          <a:prstGeom prst="rect">
            <a:avLst/>
          </a:prstGeom>
        </p:spPr>
      </p:pic>
      <p:pic>
        <p:nvPicPr>
          <p:cNvPr id="15" name="圖形 14" descr="女性">
            <a:extLst>
              <a:ext uri="{FF2B5EF4-FFF2-40B4-BE49-F238E27FC236}">
                <a16:creationId xmlns:a16="http://schemas.microsoft.com/office/drawing/2014/main" id="{B8E12D9B-2A8D-A044-ADA8-8EEF9F412D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41669" y="3187488"/>
            <a:ext cx="3116431" cy="3116431"/>
          </a:xfrm>
          <a:prstGeom prst="rect">
            <a:avLst/>
          </a:prstGeom>
        </p:spPr>
      </p:pic>
      <p:pic>
        <p:nvPicPr>
          <p:cNvPr id="13" name="圖形 12" descr="獎牌">
            <a:extLst>
              <a:ext uri="{FF2B5EF4-FFF2-40B4-BE49-F238E27FC236}">
                <a16:creationId xmlns:a16="http://schemas.microsoft.com/office/drawing/2014/main" id="{C1C2036F-0ACE-B649-AB96-10430178E7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19360" y="3893407"/>
            <a:ext cx="1042659" cy="104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963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9EE90314-CE17-FB48-8507-6684476BB186}"/>
              </a:ext>
            </a:extLst>
          </p:cNvPr>
          <p:cNvCxnSpPr/>
          <p:nvPr/>
        </p:nvCxnSpPr>
        <p:spPr>
          <a:xfrm>
            <a:off x="3891517" y="0"/>
            <a:ext cx="0" cy="68580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65A1F678-1BD8-5449-AD58-61966694EF46}"/>
              </a:ext>
            </a:extLst>
          </p:cNvPr>
          <p:cNvCxnSpPr/>
          <p:nvPr/>
        </p:nvCxnSpPr>
        <p:spPr>
          <a:xfrm>
            <a:off x="8084288" y="0"/>
            <a:ext cx="0" cy="68580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文字方塊 6">
            <a:extLst>
              <a:ext uri="{FF2B5EF4-FFF2-40B4-BE49-F238E27FC236}">
                <a16:creationId xmlns:a16="http://schemas.microsoft.com/office/drawing/2014/main" id="{3FE5D40C-CD8C-F94A-B8E3-895947B0E9C7}"/>
              </a:ext>
            </a:extLst>
          </p:cNvPr>
          <p:cNvSpPr txBox="1"/>
          <p:nvPr/>
        </p:nvSpPr>
        <p:spPr>
          <a:xfrm>
            <a:off x="170121" y="361507"/>
            <a:ext cx="357252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HK" altLang="en-US" sz="2400" b="1" dirty="0"/>
              <a:t>邓俊文＋谢影雪</a:t>
            </a:r>
            <a:endParaRPr kumimoji="1" lang="en-US" altLang="zh-HK" sz="2400" b="1" dirty="0"/>
          </a:p>
          <a:p>
            <a:pPr algn="ctr"/>
            <a:endParaRPr kumimoji="1" lang="en-US" altLang="zh-HK" sz="2000" dirty="0"/>
          </a:p>
          <a:p>
            <a:r>
              <a:rPr kumimoji="1" lang="zh-HK" altLang="en-US" sz="2000" dirty="0"/>
              <a:t>项目</a:t>
            </a:r>
            <a:r>
              <a:rPr kumimoji="1" lang="en-US" altLang="zh-HK" sz="2000" dirty="0"/>
              <a:t>:</a:t>
            </a:r>
            <a:r>
              <a:rPr kumimoji="1" lang="zh-HK" altLang="en-US" sz="2000" dirty="0"/>
              <a:t>混双代表</a:t>
            </a:r>
            <a:endParaRPr kumimoji="1" lang="en-US" altLang="zh-HK" sz="2000" dirty="0"/>
          </a:p>
          <a:p>
            <a:endParaRPr kumimoji="1" lang="en-US" altLang="zh-HK" sz="2000" dirty="0"/>
          </a:p>
          <a:p>
            <a:r>
              <a:rPr kumimoji="1" lang="zh-HK" altLang="en-US" sz="2000" dirty="0"/>
              <a:t>最高世界排名：</a:t>
            </a:r>
            <a:r>
              <a:rPr kumimoji="1" lang="zh-TW" altLang="en-US" sz="2000" dirty="0"/>
              <a:t> </a:t>
            </a:r>
            <a:r>
              <a:rPr kumimoji="1" lang="en-US" altLang="zh-TW" sz="2000" dirty="0"/>
              <a:t>2nd </a:t>
            </a:r>
          </a:p>
          <a:p>
            <a:endParaRPr kumimoji="1" lang="en-US" altLang="zh-HK" sz="2000" dirty="0"/>
          </a:p>
          <a:p>
            <a:r>
              <a:rPr kumimoji="1" lang="zh-HK" altLang="en-US" sz="2000" dirty="0"/>
              <a:t>主要比赛成绩：</a:t>
            </a:r>
            <a:endParaRPr kumimoji="1" lang="en-US" altLang="zh-HK" sz="2000" dirty="0"/>
          </a:p>
          <a:p>
            <a:r>
              <a:rPr kumimoji="1" lang="en-US" altLang="zh-HK" sz="2000" dirty="0"/>
              <a:t>-</a:t>
            </a:r>
            <a:r>
              <a:rPr kumimoji="1" lang="en-US" altLang="zh-TW" sz="2000" dirty="0"/>
              <a:t>2017</a:t>
            </a:r>
            <a:r>
              <a:rPr kumimoji="1" lang="zh-TW" altLang="en-US" sz="2000" dirty="0"/>
              <a:t>年</a:t>
            </a:r>
            <a:endParaRPr kumimoji="1" lang="en-US" altLang="zh-TW" sz="2000" dirty="0"/>
          </a:p>
          <a:p>
            <a:r>
              <a:rPr lang="zh-HK" altLang="en-US" sz="2000" dirty="0"/>
              <a:t>丹麦羽球顶级超级赛冠军</a:t>
            </a:r>
            <a:endParaRPr lang="en-US" altLang="zh-HK" sz="2000" dirty="0"/>
          </a:p>
          <a:p>
            <a:r>
              <a:rPr lang="zh-HK" altLang="en-US" sz="2000" dirty="0"/>
              <a:t>世界羽联超级系列赛总决赛亚军</a:t>
            </a:r>
            <a:endParaRPr lang="en-US" altLang="zh-HK" sz="2000" dirty="0"/>
          </a:p>
          <a:p>
            <a:r>
              <a:rPr kumimoji="1" lang="en-US" altLang="zh-HK" sz="2000" dirty="0"/>
              <a:t>-2</a:t>
            </a:r>
            <a:r>
              <a:rPr kumimoji="1" lang="en-US" altLang="zh-TW" sz="2000" dirty="0"/>
              <a:t>018</a:t>
            </a:r>
            <a:r>
              <a:rPr kumimoji="1" lang="zh-TW" altLang="en-US" sz="2000" dirty="0"/>
              <a:t>年</a:t>
            </a:r>
            <a:endParaRPr kumimoji="1" lang="en-US" altLang="zh-TW" sz="2000" dirty="0"/>
          </a:p>
          <a:p>
            <a:r>
              <a:rPr kumimoji="1" lang="zh-TW" altLang="en-US" sz="2000" dirty="0"/>
              <a:t>世界羽毛球锦标赛季军</a:t>
            </a:r>
            <a:endParaRPr kumimoji="1" lang="en-US" altLang="zh-TW" sz="2000" dirty="0"/>
          </a:p>
          <a:p>
            <a:r>
              <a:rPr kumimoji="1" lang="en-US" altLang="zh-TW" sz="2000" dirty="0"/>
              <a:t>-2019</a:t>
            </a:r>
            <a:r>
              <a:rPr kumimoji="1" lang="zh-TW" altLang="en-US" sz="2000" dirty="0"/>
              <a:t>年</a:t>
            </a:r>
            <a:endParaRPr kumimoji="1" lang="en-US" altLang="zh-TW" sz="2000" dirty="0"/>
          </a:p>
          <a:p>
            <a:r>
              <a:rPr kumimoji="1" lang="zh-TW" altLang="en-US" sz="2000" dirty="0"/>
              <a:t>世界羽毛球锦标赛</a:t>
            </a:r>
            <a:r>
              <a:rPr kumimoji="1" lang="en-US" altLang="zh-TW" sz="2000" dirty="0"/>
              <a:t>8</a:t>
            </a:r>
            <a:r>
              <a:rPr kumimoji="1" lang="zh-TW" altLang="en-US" sz="2000" dirty="0"/>
              <a:t>强</a:t>
            </a:r>
            <a:endParaRPr kumimoji="1" lang="en-US" altLang="zh-TW" sz="2000" dirty="0"/>
          </a:p>
          <a:p>
            <a:r>
              <a:rPr kumimoji="1" lang="zh-TW" altLang="en-US" sz="2000" dirty="0"/>
              <a:t>韩国羽毛球大师赛冠军</a:t>
            </a:r>
            <a:endParaRPr kumimoji="1" lang="en-US" altLang="zh-TW" sz="2000" dirty="0"/>
          </a:p>
          <a:p>
            <a:endParaRPr kumimoji="1" lang="en-US" altLang="zh-HK" sz="2000" dirty="0"/>
          </a:p>
          <a:p>
            <a:r>
              <a:rPr kumimoji="1" lang="zh-TW" altLang="en-US" sz="2000" b="1" dirty="0"/>
              <a:t>将会代表香港于</a:t>
            </a:r>
            <a:r>
              <a:rPr kumimoji="1" lang="zh-HK" altLang="en-US" sz="2000" b="1" dirty="0"/>
              <a:t>东京奥运会出战混双</a:t>
            </a:r>
            <a:endParaRPr kumimoji="1" lang="en-US" altLang="zh-HK" sz="2000" b="1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EC1A91ED-B1C4-BD41-9938-AFCDB0C24E76}"/>
              </a:ext>
            </a:extLst>
          </p:cNvPr>
          <p:cNvSpPr txBox="1"/>
          <p:nvPr/>
        </p:nvSpPr>
        <p:spPr>
          <a:xfrm>
            <a:off x="4107713" y="318977"/>
            <a:ext cx="372139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HK" altLang="en-US" sz="2400" b="1" dirty="0"/>
              <a:t>伍家朗</a:t>
            </a:r>
            <a:endParaRPr kumimoji="1" lang="en-US" altLang="zh-HK" sz="2400" b="1" dirty="0"/>
          </a:p>
          <a:p>
            <a:pPr algn="ctr"/>
            <a:endParaRPr kumimoji="1" lang="en-US" altLang="zh-HK" sz="2400" b="1" dirty="0"/>
          </a:p>
          <a:p>
            <a:r>
              <a:rPr kumimoji="1" lang="zh-HK" altLang="en-US" sz="2000" dirty="0"/>
              <a:t>项目：男单</a:t>
            </a:r>
            <a:endParaRPr kumimoji="1" lang="en-US" altLang="zh-HK" sz="2000" dirty="0"/>
          </a:p>
          <a:p>
            <a:endParaRPr kumimoji="1" lang="en-US" altLang="zh-HK" sz="2000" dirty="0"/>
          </a:p>
          <a:p>
            <a:r>
              <a:rPr kumimoji="1" lang="zh-HK" altLang="en-US" sz="2000" dirty="0"/>
              <a:t>最高世界排名：</a:t>
            </a:r>
            <a:r>
              <a:rPr kumimoji="1" lang="en-US" altLang="zh-HK" sz="2000" dirty="0"/>
              <a:t>6</a:t>
            </a:r>
            <a:r>
              <a:rPr kumimoji="1" lang="en-US" altLang="zh-HK" sz="2000" baseline="30000" dirty="0"/>
              <a:t>th</a:t>
            </a:r>
          </a:p>
          <a:p>
            <a:endParaRPr kumimoji="1" lang="en-US" altLang="zh-HK" sz="2000" dirty="0"/>
          </a:p>
          <a:p>
            <a:r>
              <a:rPr kumimoji="1" lang="zh-HK" altLang="en-US" sz="2000" dirty="0"/>
              <a:t>主要比赛成绩：</a:t>
            </a:r>
            <a:endParaRPr kumimoji="1" lang="en-US" altLang="zh-HK" sz="2000" dirty="0"/>
          </a:p>
          <a:p>
            <a:r>
              <a:rPr kumimoji="1" lang="en-US" altLang="zh-HK" sz="2000" dirty="0"/>
              <a:t>-</a:t>
            </a:r>
            <a:r>
              <a:rPr kumimoji="1" lang="en-US" altLang="zh-TW" sz="2000" dirty="0"/>
              <a:t>2017</a:t>
            </a:r>
            <a:r>
              <a:rPr kumimoji="1" lang="zh-TW" altLang="en-US" sz="2000" dirty="0"/>
              <a:t>年</a:t>
            </a:r>
            <a:endParaRPr kumimoji="1" lang="en-US" altLang="zh-TW" sz="2000" dirty="0"/>
          </a:p>
          <a:p>
            <a:r>
              <a:rPr lang="zh-HK" altLang="en-US" sz="2000" dirty="0"/>
              <a:t>马来西亚羽球大师赛冠军</a:t>
            </a:r>
            <a:endParaRPr lang="en-US" altLang="zh-HK" sz="2000" dirty="0"/>
          </a:p>
          <a:p>
            <a:r>
              <a:rPr kumimoji="1" lang="zh-TW" altLang="en-US" sz="2000" dirty="0"/>
              <a:t>世界羽毛球锦标赛</a:t>
            </a:r>
            <a:r>
              <a:rPr kumimoji="1" lang="en-US" altLang="zh-TW" sz="2000" dirty="0"/>
              <a:t>16</a:t>
            </a:r>
            <a:r>
              <a:rPr kumimoji="1" lang="zh-TW" altLang="en-US" sz="2000" dirty="0"/>
              <a:t>强</a:t>
            </a:r>
            <a:endParaRPr kumimoji="1" lang="en-US" altLang="zh-TW" sz="2000" dirty="0"/>
          </a:p>
          <a:p>
            <a:r>
              <a:rPr kumimoji="1" lang="en-US" altLang="zh-TW" sz="2000" dirty="0"/>
              <a:t>-2018</a:t>
            </a:r>
            <a:r>
              <a:rPr kumimoji="1" lang="zh-TW" altLang="en-US" sz="2000" dirty="0"/>
              <a:t>年</a:t>
            </a:r>
            <a:endParaRPr kumimoji="1" lang="en-US" altLang="zh-TW" sz="2000" dirty="0"/>
          </a:p>
          <a:p>
            <a:r>
              <a:rPr kumimoji="1" lang="zh-TW" altLang="en-US" sz="2000" dirty="0"/>
              <a:t>世界羽毛球锦标赛</a:t>
            </a:r>
            <a:r>
              <a:rPr kumimoji="1" lang="en-US" altLang="zh-TW" sz="2000" dirty="0"/>
              <a:t>16</a:t>
            </a:r>
            <a:r>
              <a:rPr kumimoji="1" lang="zh-TW" altLang="en-US" sz="2000" dirty="0"/>
              <a:t>强</a:t>
            </a:r>
            <a:endParaRPr kumimoji="1" lang="en-US" altLang="zh-HK" sz="2000" dirty="0"/>
          </a:p>
          <a:p>
            <a:r>
              <a:rPr kumimoji="1" lang="en-US" altLang="zh-TW" sz="2000" dirty="0"/>
              <a:t>-2019</a:t>
            </a:r>
            <a:r>
              <a:rPr kumimoji="1" lang="zh-TW" altLang="en-US" sz="2000" dirty="0"/>
              <a:t>年</a:t>
            </a:r>
            <a:endParaRPr kumimoji="1" lang="en-US" altLang="zh-TW" sz="2000" dirty="0"/>
          </a:p>
          <a:p>
            <a:r>
              <a:rPr lang="zh-HK" altLang="en-US" sz="2000" dirty="0"/>
              <a:t>全英羽球公开赛</a:t>
            </a:r>
            <a:r>
              <a:rPr lang="zh-TW" altLang="en-US" sz="2000" dirty="0"/>
              <a:t>准决赛</a:t>
            </a:r>
            <a:endParaRPr lang="en-US" altLang="zh-TW" sz="2000" dirty="0"/>
          </a:p>
          <a:p>
            <a:r>
              <a:rPr kumimoji="1" lang="zh-TW" altLang="en-US" sz="2000" dirty="0"/>
              <a:t>世界羽毛球锦标赛</a:t>
            </a:r>
            <a:r>
              <a:rPr kumimoji="1" lang="en-US" altLang="zh-TW" sz="2000" dirty="0"/>
              <a:t>16</a:t>
            </a:r>
            <a:r>
              <a:rPr kumimoji="1" lang="zh-TW" altLang="en-US" sz="2000" dirty="0"/>
              <a:t>强</a:t>
            </a:r>
            <a:endParaRPr kumimoji="1" lang="en-US" altLang="zh-TW" sz="2000" dirty="0"/>
          </a:p>
          <a:p>
            <a:endParaRPr kumimoji="1" lang="en-US" altLang="zh-TW" sz="2000" dirty="0"/>
          </a:p>
          <a:p>
            <a:r>
              <a:rPr kumimoji="1" lang="zh-TW" altLang="en-US" sz="2000" b="1" dirty="0"/>
              <a:t>将会代表香港于</a:t>
            </a:r>
            <a:r>
              <a:rPr kumimoji="1" lang="zh-HK" altLang="en-US" sz="2000" b="1" dirty="0"/>
              <a:t>东京奥运会出战男单</a:t>
            </a:r>
            <a:endParaRPr kumimoji="1" lang="en-US" altLang="zh-HK" sz="2000" b="1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B97B96-D8A4-9148-832A-16284333371F}"/>
              </a:ext>
            </a:extLst>
          </p:cNvPr>
          <p:cNvSpPr txBox="1"/>
          <p:nvPr/>
        </p:nvSpPr>
        <p:spPr>
          <a:xfrm>
            <a:off x="8194171" y="318977"/>
            <a:ext cx="3827703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HK" altLang="en-US" sz="2400" b="1" dirty="0"/>
              <a:t>叶姵延</a:t>
            </a:r>
            <a:endParaRPr kumimoji="1" lang="en-US" altLang="zh-HK" sz="2400" b="1" dirty="0"/>
          </a:p>
          <a:p>
            <a:pPr algn="ctr"/>
            <a:endParaRPr kumimoji="1" lang="en-US" altLang="zh-HK" sz="2200" b="1" dirty="0"/>
          </a:p>
          <a:p>
            <a:r>
              <a:rPr kumimoji="1" lang="zh-HK" altLang="en-US" sz="2000" dirty="0"/>
              <a:t>项目：女单</a:t>
            </a:r>
            <a:endParaRPr kumimoji="1" lang="en-US" altLang="zh-HK" sz="2000" dirty="0"/>
          </a:p>
          <a:p>
            <a:endParaRPr kumimoji="1" lang="en-US" altLang="zh-HK" sz="2000" dirty="0"/>
          </a:p>
          <a:p>
            <a:r>
              <a:rPr kumimoji="1" lang="zh-HK" altLang="en-US" sz="2000" dirty="0"/>
              <a:t>最高世界排名：</a:t>
            </a:r>
            <a:r>
              <a:rPr kumimoji="1" lang="en-US" altLang="zh-HK" sz="2000" dirty="0"/>
              <a:t>8</a:t>
            </a:r>
            <a:r>
              <a:rPr kumimoji="1" lang="en-US" altLang="zh-HK" sz="2000" baseline="30000" dirty="0"/>
              <a:t>th</a:t>
            </a:r>
            <a:r>
              <a:rPr kumimoji="1" lang="en-US" altLang="zh-HK" sz="2000" dirty="0"/>
              <a:t> </a:t>
            </a:r>
          </a:p>
          <a:p>
            <a:endParaRPr kumimoji="1" lang="en-US" altLang="zh-HK" sz="2000" dirty="0"/>
          </a:p>
          <a:p>
            <a:r>
              <a:rPr kumimoji="1" lang="zh-HK" altLang="en-US" sz="2000" dirty="0"/>
              <a:t>主要比赛成绩：</a:t>
            </a:r>
            <a:endParaRPr kumimoji="1" lang="en-US" altLang="zh-HK" sz="2000" dirty="0"/>
          </a:p>
          <a:p>
            <a:r>
              <a:rPr kumimoji="1" lang="en-US" altLang="zh-HK" sz="2000" dirty="0"/>
              <a:t>-2012</a:t>
            </a:r>
          </a:p>
          <a:p>
            <a:r>
              <a:rPr kumimoji="1" lang="zh-HK" altLang="en-US" sz="2000" dirty="0"/>
              <a:t>奥运会</a:t>
            </a:r>
            <a:r>
              <a:rPr kumimoji="1" lang="en-US" altLang="zh-HK" sz="2000" dirty="0"/>
              <a:t>8</a:t>
            </a:r>
            <a:r>
              <a:rPr kumimoji="1" lang="zh-HK" altLang="en-US" sz="2000" dirty="0"/>
              <a:t>强</a:t>
            </a:r>
            <a:endParaRPr kumimoji="1" lang="en-US" altLang="zh-HK" sz="2000" dirty="0"/>
          </a:p>
          <a:p>
            <a:r>
              <a:rPr kumimoji="1" lang="en-US" altLang="zh-HK" sz="2000" dirty="0"/>
              <a:t>-</a:t>
            </a:r>
            <a:r>
              <a:rPr kumimoji="1" lang="en-US" altLang="zh-TW" sz="2000" dirty="0"/>
              <a:t>2013</a:t>
            </a:r>
            <a:r>
              <a:rPr kumimoji="1" lang="zh-TW" altLang="en-US" sz="2000" dirty="0"/>
              <a:t>年</a:t>
            </a:r>
            <a:endParaRPr kumimoji="1" lang="en-US" altLang="zh-TW" sz="2000" dirty="0"/>
          </a:p>
          <a:p>
            <a:r>
              <a:rPr lang="zh-HK" altLang="en-US" sz="2000" dirty="0"/>
              <a:t>印度尼西亚羽球顶级超级赛准决赛</a:t>
            </a:r>
            <a:endParaRPr lang="en-US" altLang="zh-HK" sz="2000" dirty="0"/>
          </a:p>
          <a:p>
            <a:r>
              <a:rPr lang="en-US" altLang="zh-HK" sz="2000" dirty="0"/>
              <a:t>-2014</a:t>
            </a:r>
            <a:r>
              <a:rPr lang="zh-HK" altLang="en-US" sz="2000" dirty="0"/>
              <a:t>年</a:t>
            </a:r>
            <a:endParaRPr lang="en-US" altLang="zh-HK" sz="2000" dirty="0"/>
          </a:p>
          <a:p>
            <a:r>
              <a:rPr lang="zh-HK" altLang="en-US" sz="2000" dirty="0"/>
              <a:t>中华台北羽球黄金大奖赛准决赛</a:t>
            </a:r>
            <a:endParaRPr lang="en-US" altLang="zh-HK" sz="2000" dirty="0"/>
          </a:p>
          <a:p>
            <a:r>
              <a:rPr lang="en-US" altLang="zh-HK" sz="2000" dirty="0"/>
              <a:t>-2017</a:t>
            </a:r>
            <a:r>
              <a:rPr lang="zh-HK" altLang="en-US" sz="2000" dirty="0"/>
              <a:t>年</a:t>
            </a:r>
            <a:endParaRPr lang="en-US" altLang="zh-HK" sz="2000" dirty="0"/>
          </a:p>
          <a:p>
            <a:r>
              <a:rPr lang="zh-HK" altLang="en-US" sz="2000" dirty="0"/>
              <a:t>马来西亚羽球大师赛准决赛</a:t>
            </a:r>
            <a:endParaRPr kumimoji="1" lang="zh-HK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056444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544479-09F2-4780-A935-1AFD0DBBD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有关香港羽毛球运动员视讯片段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0AD4F9-542D-4B29-9073-DB5C48884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HK" altLang="en-US" sz="2800" b="1" dirty="0"/>
              <a:t>伍家朗</a:t>
            </a:r>
            <a:endParaRPr kumimoji="1" lang="en-US" altLang="zh-HK" sz="2800" dirty="0"/>
          </a:p>
          <a:p>
            <a:pPr marL="0" indent="0">
              <a:buNone/>
            </a:pPr>
            <a:r>
              <a:rPr kumimoji="1" lang="zh-TW" altLang="en-US" b="1" dirty="0"/>
              <a:t>   香港政府新闻网</a:t>
            </a:r>
            <a:endParaRPr kumimoji="1" lang="en-US" altLang="zh-HK" b="1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US" altLang="zh-HK" dirty="0"/>
              <a:t>https://www.news.gov.hk/tc/categories/health/html/2016/07/20160722_111542.shtml?pickList=ticker</a:t>
            </a:r>
          </a:p>
          <a:p>
            <a:pPr marL="0" indent="0">
              <a:buNone/>
            </a:pPr>
            <a:endParaRPr kumimoji="1" lang="en-US" altLang="zh-TW" dirty="0"/>
          </a:p>
          <a:p>
            <a:r>
              <a:rPr kumimoji="1" lang="zh-HK" altLang="en-US" sz="2800" b="1" dirty="0"/>
              <a:t>邓俊文</a:t>
            </a:r>
            <a:r>
              <a:rPr kumimoji="1" lang="zh-TW" altLang="en-US" sz="2800" b="1" dirty="0"/>
              <a:t>及</a:t>
            </a:r>
            <a:r>
              <a:rPr kumimoji="1" lang="zh-HK" altLang="en-US" sz="2800" b="1" dirty="0"/>
              <a:t>谢影雪</a:t>
            </a:r>
            <a:endParaRPr kumimoji="1" lang="en-US" altLang="zh-HK" sz="2800" b="1" dirty="0"/>
          </a:p>
          <a:p>
            <a:pPr marL="0" indent="0">
              <a:buNone/>
            </a:pPr>
            <a:r>
              <a:rPr kumimoji="1" lang="en-US" altLang="zh-HK" sz="2800" b="1" dirty="0"/>
              <a:t>   </a:t>
            </a:r>
            <a:r>
              <a:rPr kumimoji="1" lang="zh-TW" altLang="en-US" sz="2800" b="1" dirty="0"/>
              <a:t>香港电台</a:t>
            </a:r>
            <a:r>
              <a:rPr kumimoji="1" lang="zh-TW" altLang="en-US" b="1" dirty="0"/>
              <a:t> 体坛无极限 访问片段 </a:t>
            </a:r>
            <a:r>
              <a:rPr kumimoji="1" lang="en-US" altLang="zh-TW" b="1" dirty="0"/>
              <a:t>(</a:t>
            </a:r>
            <a:r>
              <a:rPr kumimoji="1" lang="zh-TW" altLang="en-US" b="1" dirty="0"/>
              <a:t>时间 </a:t>
            </a:r>
            <a:r>
              <a:rPr kumimoji="1" lang="en-US" altLang="zh-TW" b="1" dirty="0"/>
              <a:t>26’06” – 51’20”)</a:t>
            </a:r>
            <a:endParaRPr kumimoji="1" lang="en-US" altLang="zh-HK" sz="2800" b="1" dirty="0"/>
          </a:p>
          <a:p>
            <a:pPr marL="0" indent="0">
              <a:buNone/>
            </a:pPr>
            <a:r>
              <a:rPr lang="en-US" altLang="zh-HK" dirty="0"/>
              <a:t>https://www.rthk.hk/tv/dtt31/programme/sportsunlimited/episode/579219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88125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雲朵形圖說文字 3">
            <a:extLst>
              <a:ext uri="{FF2B5EF4-FFF2-40B4-BE49-F238E27FC236}">
                <a16:creationId xmlns:a16="http://schemas.microsoft.com/office/drawing/2014/main" id="{77EBD2CB-61C9-1D42-8A67-C7DBEB15ACB7}"/>
              </a:ext>
            </a:extLst>
          </p:cNvPr>
          <p:cNvSpPr/>
          <p:nvPr/>
        </p:nvSpPr>
        <p:spPr>
          <a:xfrm>
            <a:off x="2803476" y="957083"/>
            <a:ext cx="6947812" cy="3168502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D366F5A0-9378-9747-8A42-0DF69F21A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4291" y="802543"/>
            <a:ext cx="5466165" cy="22331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1" lang="zh-HK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在奥运时，</a:t>
            </a:r>
            <a:r>
              <a:rPr kumimoji="1" lang="zh-TW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记得</a:t>
            </a:r>
            <a:r>
              <a:rPr kumimoji="1" lang="zh-HK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为</a:t>
            </a:r>
            <a:r>
              <a:rPr kumimoji="1" lang="zh-TW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他们</a:t>
            </a:r>
            <a:r>
              <a:rPr kumimoji="1" lang="zh-HK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打打气！</a:t>
            </a:r>
            <a:endParaRPr kumimoji="1" lang="en-US" altLang="zh-HK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圖形 6" descr="教授">
            <a:extLst>
              <a:ext uri="{FF2B5EF4-FFF2-40B4-BE49-F238E27FC236}">
                <a16:creationId xmlns:a16="http://schemas.microsoft.com/office/drawing/2014/main" id="{D7DD428F-E2AB-FE40-ACE4-59C29B7F0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2134" y="3429000"/>
            <a:ext cx="2802157" cy="280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50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A8F8D501-1A26-B04C-88B4-8C045E12F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4921" y="2215520"/>
            <a:ext cx="7058758" cy="1597228"/>
          </a:xfrm>
        </p:spPr>
        <p:txBody>
          <a:bodyPr>
            <a:normAutofit fontScale="90000"/>
          </a:bodyPr>
          <a:lstStyle/>
          <a:p>
            <a:r>
              <a:rPr kumimoji="1" lang="en-US" altLang="zh-HK" sz="12800" dirty="0"/>
              <a:t>Thank</a:t>
            </a:r>
            <a:r>
              <a:rPr kumimoji="1" lang="zh-TW" altLang="en-US" sz="12800" dirty="0"/>
              <a:t> </a:t>
            </a:r>
            <a:r>
              <a:rPr kumimoji="1" lang="en-US" altLang="zh-HK" sz="12800" dirty="0"/>
              <a:t>You</a:t>
            </a:r>
            <a:r>
              <a:rPr kumimoji="1" lang="zh-HK" altLang="en-US" sz="12800" dirty="0"/>
              <a:t>！</a:t>
            </a:r>
            <a:br>
              <a:rPr kumimoji="1" lang="zh-HK" altLang="en-US" sz="6000" dirty="0"/>
            </a:br>
            <a:endParaRPr kumimoji="1" lang="zh-HK" altLang="en-US" sz="6000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AF5FBCD-063D-4DEB-8E4B-EC8789AACF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6678" y="2380635"/>
            <a:ext cx="3894869" cy="3894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93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圖片 7" descr="一張含有 螢幕擷取畫面 的圖片&#10;&#10;自動產生的描述">
            <a:extLst>
              <a:ext uri="{FF2B5EF4-FFF2-40B4-BE49-F238E27FC236}">
                <a16:creationId xmlns:a16="http://schemas.microsoft.com/office/drawing/2014/main" id="{8A8ECACF-CC0B-B94C-8B91-20CED760A1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44" t="30400" r="64223" b="37600"/>
          <a:stretch/>
        </p:blipFill>
        <p:spPr>
          <a:xfrm>
            <a:off x="1155059" y="2170821"/>
            <a:ext cx="2706890" cy="4060336"/>
          </a:xfrm>
          <a:prstGeom prst="rect">
            <a:avLst/>
          </a:prstGeom>
        </p:spPr>
      </p:pic>
      <p:sp>
        <p:nvSpPr>
          <p:cNvPr id="5" name="雲朵形圖說文字 4">
            <a:extLst>
              <a:ext uri="{FF2B5EF4-FFF2-40B4-BE49-F238E27FC236}">
                <a16:creationId xmlns:a16="http://schemas.microsoft.com/office/drawing/2014/main" id="{056C73C3-BAB3-B948-8B2A-FB752CCB3D2C}"/>
              </a:ext>
            </a:extLst>
          </p:cNvPr>
          <p:cNvSpPr/>
          <p:nvPr/>
        </p:nvSpPr>
        <p:spPr>
          <a:xfrm>
            <a:off x="2767584" y="623275"/>
            <a:ext cx="4486656" cy="2119925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BD57C35-FA38-4E4F-9AF0-A16DD017A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2327" y="1126947"/>
            <a:ext cx="3074793" cy="272819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kumimoji="1" lang="zh-HK" altLang="en-US" sz="3200" dirty="0"/>
              <a:t>你知道国</a:t>
            </a:r>
            <a:r>
              <a:rPr kumimoji="1" lang="zh-TW" altLang="en-US" sz="3200" dirty="0"/>
              <a:t>家</a:t>
            </a:r>
            <a:r>
              <a:rPr kumimoji="1" lang="zh-HK" altLang="en-US" sz="3200" dirty="0"/>
              <a:t>在羽毛球比赛的成绩如何吗？</a:t>
            </a:r>
          </a:p>
        </p:txBody>
      </p:sp>
      <p:sp>
        <p:nvSpPr>
          <p:cNvPr id="6" name="雲朵形圖說文字 5">
            <a:extLst>
              <a:ext uri="{FF2B5EF4-FFF2-40B4-BE49-F238E27FC236}">
                <a16:creationId xmlns:a16="http://schemas.microsoft.com/office/drawing/2014/main" id="{7F9DFC5E-8E74-504E-8D11-9509EB9E26D2}"/>
              </a:ext>
            </a:extLst>
          </p:cNvPr>
          <p:cNvSpPr/>
          <p:nvPr/>
        </p:nvSpPr>
        <p:spPr>
          <a:xfrm>
            <a:off x="4962144" y="2236395"/>
            <a:ext cx="5715234" cy="3475088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05877861-B4FA-3F46-B380-8E4494BDE3EE}"/>
              </a:ext>
            </a:extLst>
          </p:cNvPr>
          <p:cNvSpPr txBox="1"/>
          <p:nvPr/>
        </p:nvSpPr>
        <p:spPr>
          <a:xfrm>
            <a:off x="5634897" y="2777044"/>
            <a:ext cx="40836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3600" dirty="0"/>
              <a:t>中国是羽毛球的强国之一，我们常常会在大赛看到中国</a:t>
            </a:r>
            <a:r>
              <a:rPr kumimoji="1" lang="zh-TW" altLang="en-US" sz="3600" dirty="0"/>
              <a:t>球员</a:t>
            </a:r>
            <a:r>
              <a:rPr kumimoji="1" lang="zh-HK" altLang="en-US" sz="3600" dirty="0"/>
              <a:t>站在颁奖</a:t>
            </a:r>
            <a:r>
              <a:rPr kumimoji="1" lang="zh-TW" altLang="en-US" sz="3600" dirty="0"/>
              <a:t>台</a:t>
            </a:r>
            <a:r>
              <a:rPr kumimoji="1" lang="zh-HK" altLang="en-US" sz="3600" dirty="0"/>
              <a:t>上。</a:t>
            </a:r>
          </a:p>
        </p:txBody>
      </p:sp>
    </p:spTree>
    <p:extLst>
      <p:ext uri="{BB962C8B-B14F-4D97-AF65-F5344CB8AC3E}">
        <p14:creationId xmlns:p14="http://schemas.microsoft.com/office/powerpoint/2010/main" val="134709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335CC9-2EC9-4455-AF59-1ADC76C78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中国著名羽毛球球员</a:t>
            </a:r>
            <a:r>
              <a:rPr lang="zh-TW" altLang="en-US" dirty="0">
                <a:solidFill>
                  <a:srgbClr val="FF0000"/>
                </a:solidFill>
              </a:rPr>
              <a:t>及比赛佳绩 </a:t>
            </a:r>
            <a:r>
              <a:rPr lang="en-US" altLang="zh-TW" sz="3200" dirty="0"/>
              <a:t>(</a:t>
            </a:r>
            <a:r>
              <a:rPr lang="zh-TW" altLang="en-US" sz="3200" dirty="0"/>
              <a:t>节录</a:t>
            </a:r>
            <a:r>
              <a:rPr lang="en-US" altLang="zh-TW" sz="3200" dirty="0"/>
              <a:t>)</a:t>
            </a:r>
            <a:endParaRPr lang="zh-HK" altLang="en-US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36F010A8-ADC6-4EC9-A9F2-4BB1E5EB92E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9" y="1437736"/>
          <a:ext cx="10192109" cy="51327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15533">
                  <a:extLst>
                    <a:ext uri="{9D8B030D-6E8A-4147-A177-3AD203B41FA5}">
                      <a16:colId xmlns:a16="http://schemas.microsoft.com/office/drawing/2014/main" val="281336461"/>
                    </a:ext>
                  </a:extLst>
                </a:gridCol>
                <a:gridCol w="3060140">
                  <a:extLst>
                    <a:ext uri="{9D8B030D-6E8A-4147-A177-3AD203B41FA5}">
                      <a16:colId xmlns:a16="http://schemas.microsoft.com/office/drawing/2014/main" val="3362715208"/>
                    </a:ext>
                  </a:extLst>
                </a:gridCol>
                <a:gridCol w="3668408">
                  <a:extLst>
                    <a:ext uri="{9D8B030D-6E8A-4147-A177-3AD203B41FA5}">
                      <a16:colId xmlns:a16="http://schemas.microsoft.com/office/drawing/2014/main" val="287935352"/>
                    </a:ext>
                  </a:extLst>
                </a:gridCol>
                <a:gridCol w="2548028">
                  <a:extLst>
                    <a:ext uri="{9D8B030D-6E8A-4147-A177-3AD203B41FA5}">
                      <a16:colId xmlns:a16="http://schemas.microsoft.com/office/drawing/2014/main" val="2722044973"/>
                    </a:ext>
                  </a:extLst>
                </a:gridCol>
              </a:tblGrid>
              <a:tr h="469277">
                <a:tc>
                  <a:txBody>
                    <a:bodyPr/>
                    <a:lstStyle/>
                    <a:p>
                      <a:r>
                        <a:rPr lang="zh-TW" altLang="en-US" sz="2400" dirty="0"/>
                        <a:t>年份</a:t>
                      </a:r>
                      <a:endParaRPr lang="zh-HK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/>
                        <a:t>球员</a:t>
                      </a:r>
                      <a:endParaRPr lang="zh-HK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/>
                        <a:t>比赛项目</a:t>
                      </a:r>
                      <a:endParaRPr lang="zh-HK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/>
                        <a:t>成绩</a:t>
                      </a:r>
                      <a:endParaRPr lang="zh-HK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487537"/>
                  </a:ext>
                </a:extLst>
              </a:tr>
              <a:tr h="469277">
                <a:tc>
                  <a:txBody>
                    <a:bodyPr/>
                    <a:lstStyle/>
                    <a:p>
                      <a:r>
                        <a:rPr lang="en-US" altLang="zh-TW" sz="2800" dirty="0"/>
                        <a:t>2012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林丹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奥运 </a:t>
                      </a:r>
                      <a:r>
                        <a:rPr lang="en-US" altLang="zh-TW" sz="2800" dirty="0"/>
                        <a:t>(</a:t>
                      </a:r>
                      <a:r>
                        <a:rPr lang="zh-HK" altLang="en-US" sz="2800" dirty="0"/>
                        <a:t>男子单打</a:t>
                      </a:r>
                      <a:r>
                        <a:rPr lang="en-US" altLang="zh-TW" sz="2800" dirty="0"/>
                        <a:t>)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金牌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7542461"/>
                  </a:ext>
                </a:extLst>
              </a:tr>
              <a:tr h="469277">
                <a:tc>
                  <a:txBody>
                    <a:bodyPr/>
                    <a:lstStyle/>
                    <a:p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李雪芮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奥运 </a:t>
                      </a:r>
                      <a:r>
                        <a:rPr lang="en-US" altLang="zh-TW" sz="2800" dirty="0"/>
                        <a:t>(</a:t>
                      </a:r>
                      <a:r>
                        <a:rPr lang="zh-TW" altLang="en-US" sz="2800" dirty="0"/>
                        <a:t>女</a:t>
                      </a:r>
                      <a:r>
                        <a:rPr lang="zh-HK" altLang="en-US" sz="2800" dirty="0"/>
                        <a:t>子单打</a:t>
                      </a:r>
                      <a:r>
                        <a:rPr lang="en-US" altLang="zh-TW" sz="2800" dirty="0"/>
                        <a:t>)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金牌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950428"/>
                  </a:ext>
                </a:extLst>
              </a:tr>
              <a:tr h="469277">
                <a:tc>
                  <a:txBody>
                    <a:bodyPr/>
                    <a:lstStyle/>
                    <a:p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/>
                        <a:t>蔡赟、傅海峰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奥运 </a:t>
                      </a:r>
                      <a:r>
                        <a:rPr lang="en-US" altLang="zh-TW" sz="2800" dirty="0"/>
                        <a:t>(</a:t>
                      </a:r>
                      <a:r>
                        <a:rPr lang="zh-HK" altLang="en-US" sz="2800" dirty="0"/>
                        <a:t>男子双打</a:t>
                      </a:r>
                      <a:r>
                        <a:rPr lang="en-US" altLang="zh-TW" sz="2800" dirty="0"/>
                        <a:t>)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金牌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666301"/>
                  </a:ext>
                </a:extLst>
              </a:tr>
              <a:tr h="469277">
                <a:tc>
                  <a:txBody>
                    <a:bodyPr/>
                    <a:lstStyle/>
                    <a:p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/>
                        <a:t>张楠、赵芸蕾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奥运 </a:t>
                      </a:r>
                      <a:r>
                        <a:rPr lang="en-US" altLang="zh-TW" sz="2800" dirty="0"/>
                        <a:t>(</a:t>
                      </a:r>
                      <a:r>
                        <a:rPr lang="zh-HK" altLang="en-US" sz="2800" dirty="0"/>
                        <a:t>混合双打</a:t>
                      </a:r>
                      <a:r>
                        <a:rPr lang="en-US" altLang="zh-TW" sz="2800" dirty="0"/>
                        <a:t>)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金牌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057409"/>
                  </a:ext>
                </a:extLst>
              </a:tr>
              <a:tr h="469277">
                <a:tc>
                  <a:txBody>
                    <a:bodyPr/>
                    <a:lstStyle/>
                    <a:p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/>
                        <a:t>田卿、赵芸蕾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奥运 </a:t>
                      </a:r>
                      <a:r>
                        <a:rPr lang="en-US" altLang="zh-TW" sz="2800" dirty="0"/>
                        <a:t>(</a:t>
                      </a:r>
                      <a:r>
                        <a:rPr lang="zh-HK" altLang="en-US" sz="2800" dirty="0"/>
                        <a:t>女子双打</a:t>
                      </a:r>
                      <a:r>
                        <a:rPr lang="en-US" altLang="zh-TW" sz="2800" dirty="0"/>
                        <a:t>)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金牌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275472"/>
                  </a:ext>
                </a:extLst>
              </a:tr>
              <a:tr h="469277">
                <a:tc>
                  <a:txBody>
                    <a:bodyPr/>
                    <a:lstStyle/>
                    <a:p>
                      <a:r>
                        <a:rPr lang="en-US" altLang="zh-TW" sz="2800" dirty="0"/>
                        <a:t>2016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谌龙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奥运 </a:t>
                      </a:r>
                      <a:r>
                        <a:rPr lang="en-US" altLang="zh-TW" sz="2800" dirty="0"/>
                        <a:t>(</a:t>
                      </a:r>
                      <a:r>
                        <a:rPr lang="zh-HK" altLang="en-US" sz="2800" dirty="0"/>
                        <a:t>男子单打</a:t>
                      </a:r>
                      <a:r>
                        <a:rPr lang="en-US" altLang="zh-TW" sz="2800" dirty="0"/>
                        <a:t>)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金牌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950517"/>
                  </a:ext>
                </a:extLst>
              </a:tr>
              <a:tr h="4692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/>
                        <a:t>张楠、傅海峰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奥运 </a:t>
                      </a:r>
                      <a:r>
                        <a:rPr lang="en-US" altLang="zh-TW" sz="2800" dirty="0"/>
                        <a:t>(</a:t>
                      </a:r>
                      <a:r>
                        <a:rPr lang="zh-HK" altLang="en-US" sz="2800" dirty="0"/>
                        <a:t>男子双打</a:t>
                      </a:r>
                      <a:r>
                        <a:rPr lang="en-US" altLang="zh-TW" sz="2800" dirty="0"/>
                        <a:t>)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金牌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163158"/>
                  </a:ext>
                </a:extLst>
              </a:tr>
              <a:tr h="4692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/>
                        <a:t>2018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/>
                        <a:t>陈清晨、贾一凡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/>
                        <a:t>亚</a:t>
                      </a:r>
                      <a:r>
                        <a:rPr lang="zh-HK" altLang="en-US" sz="2800" dirty="0"/>
                        <a:t>运 </a:t>
                      </a:r>
                      <a:r>
                        <a:rPr lang="en-US" altLang="zh-TW" sz="2800" dirty="0"/>
                        <a:t>(</a:t>
                      </a:r>
                      <a:r>
                        <a:rPr lang="zh-HK" altLang="en-US" sz="2800" dirty="0"/>
                        <a:t>女子双打</a:t>
                      </a:r>
                      <a:r>
                        <a:rPr lang="en-US" altLang="zh-TW" sz="2800" dirty="0"/>
                        <a:t>)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金牌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664997"/>
                  </a:ext>
                </a:extLst>
              </a:tr>
              <a:tr h="4692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/>
                        <a:t>郑思维、黄雅琼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/>
                        <a:t>亚</a:t>
                      </a:r>
                      <a:r>
                        <a:rPr lang="zh-HK" altLang="en-US" sz="2800" dirty="0"/>
                        <a:t>运 </a:t>
                      </a:r>
                      <a:r>
                        <a:rPr lang="en-US" altLang="zh-TW" sz="2800" dirty="0"/>
                        <a:t>(</a:t>
                      </a:r>
                      <a:r>
                        <a:rPr lang="zh-HK" altLang="en-US" sz="2800" dirty="0"/>
                        <a:t>混合双打</a:t>
                      </a:r>
                      <a:r>
                        <a:rPr lang="en-US" altLang="zh-TW" sz="2800" dirty="0"/>
                        <a:t>)</a:t>
                      </a:r>
                      <a:endParaRPr lang="zh-HK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dirty="0"/>
                        <a:t>金牌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723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60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D7714C-7398-4E93-8EFA-38496C4EE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478" y="825200"/>
            <a:ext cx="9053424" cy="3953834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在众多</a:t>
            </a:r>
            <a:r>
              <a:rPr lang="zh-CN" altLang="en-US" sz="6000" dirty="0"/>
              <a:t>著名</a:t>
            </a:r>
            <a:r>
              <a:rPr lang="zh-TW" altLang="en-US" sz="6000" dirty="0"/>
              <a:t>的</a:t>
            </a:r>
            <a:r>
              <a:rPr lang="zh-CN" altLang="en-US" sz="6000" dirty="0"/>
              <a:t>羽毛球球员</a:t>
            </a:r>
            <a:r>
              <a:rPr lang="zh-TW" altLang="en-US" sz="6000" dirty="0"/>
              <a:t>中，你最熟悉的是谁呢？</a:t>
            </a:r>
            <a:endParaRPr lang="zh-HK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19656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>
            <a:extLst>
              <a:ext uri="{FF2B5EF4-FFF2-40B4-BE49-F238E27FC236}">
                <a16:creationId xmlns:a16="http://schemas.microsoft.com/office/drawing/2014/main" id="{C0D1AD76-9304-564D-BB39-49F9304DEC52}"/>
              </a:ext>
            </a:extLst>
          </p:cNvPr>
          <p:cNvSpPr txBox="1"/>
          <p:nvPr/>
        </p:nvSpPr>
        <p:spPr>
          <a:xfrm>
            <a:off x="4974566" y="655672"/>
            <a:ext cx="6477476" cy="55160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zh-HK" altLang="en-US" sz="3200" dirty="0"/>
              <a:t>姓名：</a:t>
            </a:r>
            <a:r>
              <a:rPr kumimoji="1" lang="zh-HK" altLang="en-US" sz="3200" b="1" dirty="0">
                <a:solidFill>
                  <a:srgbClr val="FF0000"/>
                </a:solidFill>
              </a:rPr>
              <a:t>林丹</a:t>
            </a:r>
            <a:r>
              <a:rPr kumimoji="1" lang="en-US" altLang="zh-TW" sz="3200" b="1" dirty="0">
                <a:solidFill>
                  <a:srgbClr val="FF0000"/>
                </a:solidFill>
              </a:rPr>
              <a:t> </a:t>
            </a:r>
            <a:r>
              <a:rPr kumimoji="1" lang="zh-TW" altLang="en-US" sz="3200" b="1" dirty="0">
                <a:solidFill>
                  <a:srgbClr val="FF0000"/>
                </a:solidFill>
              </a:rPr>
              <a:t>（超级</a:t>
            </a:r>
            <a:r>
              <a:rPr kumimoji="1" lang="zh-HK" altLang="en-US" sz="3200" b="1" dirty="0">
                <a:solidFill>
                  <a:srgbClr val="FF0000"/>
                </a:solidFill>
              </a:rPr>
              <a:t>丹）</a:t>
            </a:r>
            <a:endParaRPr kumimoji="1" lang="en-US" altLang="zh-HK" sz="3200" b="1" dirty="0">
              <a:solidFill>
                <a:srgbClr val="FF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zh-HK" altLang="en-US" sz="3200" dirty="0"/>
              <a:t>著名的中国羽毛球</a:t>
            </a:r>
            <a:r>
              <a:rPr kumimoji="1" lang="zh-TW" altLang="en-US" sz="3200" dirty="0"/>
              <a:t>单打球员</a:t>
            </a:r>
            <a:endParaRPr kumimoji="1" lang="en-US" altLang="zh-HK" sz="32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zh-HK" altLang="en-US" sz="3200" dirty="0"/>
              <a:t>最高世界排名：</a:t>
            </a:r>
            <a:r>
              <a:rPr kumimoji="1" lang="en-US" altLang="zh-HK" sz="3200" dirty="0"/>
              <a:t>1st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zh-HK" altLang="en-US" sz="3200" dirty="0"/>
              <a:t>主要奖项：</a:t>
            </a:r>
            <a:endParaRPr kumimoji="1" lang="en-US" altLang="zh-HK" sz="32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1" lang="en-US" altLang="zh-HK" sz="3200" dirty="0"/>
              <a:t>2008</a:t>
            </a:r>
            <a:r>
              <a:rPr kumimoji="1" lang="zh-TW" altLang="en-US" sz="3200" dirty="0"/>
              <a:t>和</a:t>
            </a:r>
            <a:r>
              <a:rPr kumimoji="1" lang="en-US" altLang="zh-TW" sz="3200" dirty="0"/>
              <a:t>2012</a:t>
            </a:r>
            <a:r>
              <a:rPr kumimoji="1" lang="zh-TW" altLang="en-US" sz="3200" dirty="0"/>
              <a:t>年奥运会羽毛球男单冠军</a:t>
            </a:r>
            <a:endParaRPr kumimoji="1" lang="en-US" altLang="zh-TW" sz="32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1" lang="en-US" altLang="zh-TW" sz="3200" dirty="0"/>
              <a:t>2006</a:t>
            </a:r>
            <a:r>
              <a:rPr kumimoji="1" lang="zh-TW" altLang="en-US" sz="3200" dirty="0"/>
              <a:t>、</a:t>
            </a:r>
            <a:r>
              <a:rPr kumimoji="1" lang="en-US" altLang="zh-TW" sz="3200" dirty="0"/>
              <a:t>2007</a:t>
            </a:r>
            <a:r>
              <a:rPr kumimoji="1" lang="zh-TW" altLang="en-US" sz="3200" dirty="0"/>
              <a:t> 、</a:t>
            </a:r>
            <a:r>
              <a:rPr kumimoji="1" lang="en-US" altLang="zh-TW" sz="3200" dirty="0"/>
              <a:t>2009</a:t>
            </a:r>
            <a:r>
              <a:rPr kumimoji="1" lang="zh-TW" altLang="en-US" sz="3200" dirty="0"/>
              <a:t> 、</a:t>
            </a:r>
            <a:r>
              <a:rPr kumimoji="1" lang="en-US" altLang="zh-TW" sz="3200" dirty="0"/>
              <a:t>2011</a:t>
            </a:r>
            <a:r>
              <a:rPr kumimoji="1" lang="zh-TW" altLang="en-US" sz="3200" dirty="0"/>
              <a:t> 、</a:t>
            </a:r>
            <a:r>
              <a:rPr kumimoji="1" lang="en-US" altLang="zh-TW" sz="3200" dirty="0"/>
              <a:t>2013</a:t>
            </a:r>
            <a:r>
              <a:rPr kumimoji="1" lang="zh-TW" altLang="en-US" sz="3200" dirty="0"/>
              <a:t>年世界羽毛球锦标赛男单冠军</a:t>
            </a:r>
            <a:endParaRPr kumimoji="1" lang="en-US" altLang="zh-TW" sz="32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1" lang="zh-TW" altLang="en-US" sz="3200" dirty="0"/>
              <a:t>（历史上唯一一个五度获世界羽毛球锦标赛冠军的球员）</a:t>
            </a:r>
            <a:endParaRPr kumimoji="1" lang="en-US" altLang="zh-TW" sz="3200" dirty="0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1" lang="en-US" altLang="zh-TW" sz="3200" dirty="0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en-US" altLang="zh-TW" sz="3200" dirty="0"/>
              <a:t>4</a:t>
            </a:r>
            <a:r>
              <a:rPr kumimoji="1" lang="zh-TW" altLang="en-US" sz="3200" dirty="0"/>
              <a:t>次征奥</a:t>
            </a:r>
            <a:endParaRPr kumimoji="1" lang="en-US" altLang="zh-TW" sz="3200" dirty="0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zh-TW" altLang="en-US" sz="3200" dirty="0"/>
              <a:t>于</a:t>
            </a:r>
            <a:r>
              <a:rPr kumimoji="1" lang="en-US" altLang="zh-TW" sz="3200" dirty="0"/>
              <a:t>37</a:t>
            </a:r>
            <a:r>
              <a:rPr kumimoji="1" lang="zh-TW" altLang="en-US" sz="3200" dirty="0"/>
              <a:t>岁  </a:t>
            </a:r>
            <a:r>
              <a:rPr kumimoji="1" lang="en-US" altLang="zh-TW" sz="3200" dirty="0"/>
              <a:t>(2020 </a:t>
            </a:r>
            <a:r>
              <a:rPr kumimoji="1" lang="zh-TW" altLang="en-US" sz="3200" dirty="0"/>
              <a:t>年</a:t>
            </a:r>
            <a:r>
              <a:rPr kumimoji="1" lang="en-US" altLang="zh-TW" sz="3200" dirty="0"/>
              <a:t>)</a:t>
            </a:r>
            <a:r>
              <a:rPr kumimoji="1" lang="zh-TW" altLang="en-US" sz="3200" dirty="0"/>
              <a:t> 宣布退役</a:t>
            </a:r>
            <a:endParaRPr kumimoji="1" lang="en-US" altLang="zh-TW" sz="32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kumimoji="1" lang="en-US" altLang="zh-HK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1" lang="en-US" altLang="zh-HK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3A18AA3-E508-47AB-A159-146BBD108AE6}"/>
              </a:ext>
            </a:extLst>
          </p:cNvPr>
          <p:cNvSpPr/>
          <p:nvPr/>
        </p:nvSpPr>
        <p:spPr>
          <a:xfrm rot="20926202">
            <a:off x="770916" y="1210716"/>
            <a:ext cx="361955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是他吗</a:t>
            </a:r>
            <a:r>
              <a:rPr lang="zh-TW" altLang="en-U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？</a:t>
            </a:r>
          </a:p>
        </p:txBody>
      </p:sp>
      <p:pic>
        <p:nvPicPr>
          <p:cNvPr id="33" name="圖片 32" descr="一張含有 螢幕擷取畫面 的圖片&#10;&#10;自動產生的描述">
            <a:extLst>
              <a:ext uri="{FF2B5EF4-FFF2-40B4-BE49-F238E27FC236}">
                <a16:creationId xmlns:a16="http://schemas.microsoft.com/office/drawing/2014/main" id="{B3E8387B-F5A1-4068-822E-24C99B1FC3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444" t="30400" r="64223" b="37600"/>
          <a:stretch/>
        </p:blipFill>
        <p:spPr>
          <a:xfrm>
            <a:off x="2823758" y="2273144"/>
            <a:ext cx="2030909" cy="3046364"/>
          </a:xfrm>
          <a:prstGeom prst="rect">
            <a:avLst/>
          </a:prstGeom>
        </p:spPr>
      </p:pic>
      <p:sp>
        <p:nvSpPr>
          <p:cNvPr id="34" name="矩形 33">
            <a:extLst>
              <a:ext uri="{FF2B5EF4-FFF2-40B4-BE49-F238E27FC236}">
                <a16:creationId xmlns:a16="http://schemas.microsoft.com/office/drawing/2014/main" id="{DE422AA3-7142-437D-BB14-EFB2D62F2FD8}"/>
              </a:ext>
            </a:extLst>
          </p:cNvPr>
          <p:cNvSpPr/>
          <p:nvPr/>
        </p:nvSpPr>
        <p:spPr>
          <a:xfrm>
            <a:off x="2275459" y="5904049"/>
            <a:ext cx="96789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一齐看看他的故事吧！</a:t>
            </a:r>
            <a:endParaRPr lang="zh-TW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76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4D7AB2-235C-AF40-A3EC-9CDE41E80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林丹</a:t>
            </a:r>
            <a:r>
              <a:rPr kumimoji="1" lang="zh-TW" altLang="en-US" dirty="0"/>
              <a:t>在球坛</a:t>
            </a:r>
            <a:r>
              <a:rPr kumimoji="1" lang="zh-HK" altLang="en-US" dirty="0"/>
              <a:t>的</a:t>
            </a:r>
            <a:r>
              <a:rPr kumimoji="1" lang="zh-TW" altLang="en-US" dirty="0"/>
              <a:t>近况 </a:t>
            </a:r>
            <a:r>
              <a:rPr lang="en-US" altLang="zh-TW" dirty="0"/>
              <a:t>(</a:t>
            </a:r>
            <a:r>
              <a:rPr lang="zh-TW" altLang="en-US" dirty="0"/>
              <a:t>节录</a:t>
            </a:r>
            <a:r>
              <a:rPr lang="en-US" altLang="zh-TW" dirty="0"/>
              <a:t>)</a:t>
            </a:r>
            <a:endParaRPr kumimoji="1" lang="zh-HK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A17A9D7-AA35-CF4B-9E15-7F28CEDFC6CD}"/>
              </a:ext>
            </a:extLst>
          </p:cNvPr>
          <p:cNvSpPr txBox="1"/>
          <p:nvPr/>
        </p:nvSpPr>
        <p:spPr>
          <a:xfrm>
            <a:off x="0" y="1908279"/>
            <a:ext cx="32112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dirty="0"/>
              <a:t>李宗伟和林丹曾称霸球坛，两人经常在决赛撞碰头。他们也很欣赏对方，并约定彼此于</a:t>
            </a:r>
            <a:r>
              <a:rPr kumimoji="1" lang="en-US" altLang="zh-HK" dirty="0"/>
              <a:t>2020</a:t>
            </a:r>
            <a:r>
              <a:rPr kumimoji="1" lang="zh-HK" altLang="en-US" dirty="0"/>
              <a:t>年奥运再战。</a:t>
            </a: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80807152-FC52-D44D-B50C-16FFA4922583}"/>
              </a:ext>
            </a:extLst>
          </p:cNvPr>
          <p:cNvCxnSpPr/>
          <p:nvPr/>
        </p:nvCxnSpPr>
        <p:spPr>
          <a:xfrm>
            <a:off x="579105" y="3873731"/>
            <a:ext cx="863139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橢圓 8">
            <a:extLst>
              <a:ext uri="{FF2B5EF4-FFF2-40B4-BE49-F238E27FC236}">
                <a16:creationId xmlns:a16="http://schemas.microsoft.com/office/drawing/2014/main" id="{A9F938E3-5644-0C40-ADD6-0A3B409857C7}"/>
              </a:ext>
            </a:extLst>
          </p:cNvPr>
          <p:cNvSpPr/>
          <p:nvPr/>
        </p:nvSpPr>
        <p:spPr>
          <a:xfrm>
            <a:off x="579105" y="3757353"/>
            <a:ext cx="135790" cy="2327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4B7BEAEC-7B73-3A4B-B608-89A07E5E1C27}"/>
              </a:ext>
            </a:extLst>
          </p:cNvPr>
          <p:cNvCxnSpPr>
            <a:cxnSpLocks/>
          </p:cNvCxnSpPr>
          <p:nvPr/>
        </p:nvCxnSpPr>
        <p:spPr>
          <a:xfrm flipH="1" flipV="1">
            <a:off x="628982" y="3229428"/>
            <a:ext cx="19886" cy="6159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橢圓 11">
            <a:extLst>
              <a:ext uri="{FF2B5EF4-FFF2-40B4-BE49-F238E27FC236}">
                <a16:creationId xmlns:a16="http://schemas.microsoft.com/office/drawing/2014/main" id="{CE1C4DFD-3894-1440-A58A-DFADFC1A7E86}"/>
              </a:ext>
            </a:extLst>
          </p:cNvPr>
          <p:cNvSpPr/>
          <p:nvPr/>
        </p:nvSpPr>
        <p:spPr>
          <a:xfrm>
            <a:off x="2826327" y="3757353"/>
            <a:ext cx="83128" cy="2327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E86DB8E3-75C0-F146-8FA6-C3CEED219422}"/>
              </a:ext>
            </a:extLst>
          </p:cNvPr>
          <p:cNvCxnSpPr>
            <a:cxnSpLocks/>
            <a:stCxn id="12" idx="5"/>
          </p:cNvCxnSpPr>
          <p:nvPr/>
        </p:nvCxnSpPr>
        <p:spPr>
          <a:xfrm>
            <a:off x="2897281" y="3956023"/>
            <a:ext cx="0" cy="7992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CC21C154-1052-684F-96C8-CEC25765EE74}"/>
              </a:ext>
            </a:extLst>
          </p:cNvPr>
          <p:cNvSpPr txBox="1"/>
          <p:nvPr/>
        </p:nvSpPr>
        <p:spPr>
          <a:xfrm>
            <a:off x="1795549" y="4954385"/>
            <a:ext cx="27265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dirty="0"/>
              <a:t>李宗伟因健康问题退役，无法兑现承诺。当年他已经</a:t>
            </a:r>
            <a:r>
              <a:rPr kumimoji="1" lang="en-US" altLang="zh-HK" dirty="0"/>
              <a:t>36</a:t>
            </a:r>
            <a:r>
              <a:rPr kumimoji="1" lang="zh-HK" altLang="en-US" dirty="0"/>
              <a:t>岁，林丹依然坚持完成目标，希望</a:t>
            </a:r>
            <a:r>
              <a:rPr kumimoji="1" lang="en-US" altLang="zh-HK" dirty="0"/>
              <a:t>5</a:t>
            </a:r>
            <a:r>
              <a:rPr kumimoji="1" lang="zh-HK" altLang="en-US" dirty="0"/>
              <a:t>征奥运。他没有比年纪局限了自己。</a:t>
            </a:r>
          </a:p>
        </p:txBody>
      </p:sp>
      <p:sp>
        <p:nvSpPr>
          <p:cNvPr id="17" name="橢圓 16">
            <a:extLst>
              <a:ext uri="{FF2B5EF4-FFF2-40B4-BE49-F238E27FC236}">
                <a16:creationId xmlns:a16="http://schemas.microsoft.com/office/drawing/2014/main" id="{685CEF0C-DFC2-8A41-AE3E-D5A3D447CCA3}"/>
              </a:ext>
            </a:extLst>
          </p:cNvPr>
          <p:cNvSpPr/>
          <p:nvPr/>
        </p:nvSpPr>
        <p:spPr>
          <a:xfrm>
            <a:off x="5087389" y="3757353"/>
            <a:ext cx="99753" cy="2327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ABA93D2F-4AC6-794B-8E43-7B8E5CEC9463}"/>
              </a:ext>
            </a:extLst>
          </p:cNvPr>
          <p:cNvCxnSpPr>
            <a:stCxn id="17" idx="2"/>
          </p:cNvCxnSpPr>
          <p:nvPr/>
        </p:nvCxnSpPr>
        <p:spPr>
          <a:xfrm flipV="1">
            <a:off x="5087389" y="3229428"/>
            <a:ext cx="4452" cy="6443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DFCAE32A-1C87-874B-BBF3-28460227AFA8}"/>
              </a:ext>
            </a:extLst>
          </p:cNvPr>
          <p:cNvSpPr txBox="1"/>
          <p:nvPr/>
        </p:nvSpPr>
        <p:spPr>
          <a:xfrm>
            <a:off x="4274595" y="1578648"/>
            <a:ext cx="2311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HK" dirty="0"/>
              <a:t>2</a:t>
            </a:r>
            <a:r>
              <a:rPr kumimoji="1" lang="en-US" altLang="zh-TW" dirty="0"/>
              <a:t>020</a:t>
            </a:r>
            <a:r>
              <a:rPr kumimoji="1" lang="zh-TW" altLang="en-US" dirty="0"/>
              <a:t>年的</a:t>
            </a:r>
            <a:r>
              <a:rPr lang="zh-HK" altLang="en-US" dirty="0"/>
              <a:t>全英赛</a:t>
            </a:r>
            <a:r>
              <a:rPr kumimoji="1" lang="zh-TW" altLang="en-US" dirty="0"/>
              <a:t>为他最后获东奥入场券的机会。他体能虽大不如前，但他拼劲十足，尽力拿下每一场。</a:t>
            </a:r>
            <a:endParaRPr kumimoji="1" lang="zh-HK" altLang="en-US" dirty="0"/>
          </a:p>
        </p:txBody>
      </p:sp>
      <p:sp>
        <p:nvSpPr>
          <p:cNvPr id="21" name="橢圓 20">
            <a:extLst>
              <a:ext uri="{FF2B5EF4-FFF2-40B4-BE49-F238E27FC236}">
                <a16:creationId xmlns:a16="http://schemas.microsoft.com/office/drawing/2014/main" id="{FFD2EEFC-76B7-4747-9693-8554A5C03DD5}"/>
              </a:ext>
            </a:extLst>
          </p:cNvPr>
          <p:cNvSpPr/>
          <p:nvPr/>
        </p:nvSpPr>
        <p:spPr>
          <a:xfrm>
            <a:off x="7082444" y="3757353"/>
            <a:ext cx="99752" cy="2327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22" name="橢圓 21">
            <a:extLst>
              <a:ext uri="{FF2B5EF4-FFF2-40B4-BE49-F238E27FC236}">
                <a16:creationId xmlns:a16="http://schemas.microsoft.com/office/drawing/2014/main" id="{B4C9A94E-B68E-0948-9CB5-0A9FFA77A751}"/>
              </a:ext>
            </a:extLst>
          </p:cNvPr>
          <p:cNvSpPr/>
          <p:nvPr/>
        </p:nvSpPr>
        <p:spPr>
          <a:xfrm>
            <a:off x="9160627" y="3757353"/>
            <a:ext cx="99752" cy="2327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19A7D3DE-261C-054B-9F8F-140A1DFFD75C}"/>
              </a:ext>
            </a:extLst>
          </p:cNvPr>
          <p:cNvSpPr txBox="1"/>
          <p:nvPr/>
        </p:nvSpPr>
        <p:spPr>
          <a:xfrm>
            <a:off x="6586475" y="4755232"/>
            <a:ext cx="19257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dirty="0"/>
              <a:t>可惜他最后在</a:t>
            </a:r>
            <a:r>
              <a:rPr kumimoji="1" lang="en-US" altLang="zh-HK" dirty="0"/>
              <a:t>1</a:t>
            </a:r>
            <a:r>
              <a:rPr kumimoji="1" lang="en-US" altLang="zh-TW" dirty="0"/>
              <a:t>6</a:t>
            </a:r>
            <a:r>
              <a:rPr kumimoji="1" lang="zh-TW" altLang="en-US" dirty="0"/>
              <a:t>强落败，无缘东奥。</a:t>
            </a:r>
            <a:endParaRPr kumimoji="1" lang="zh-HK" altLang="en-US" dirty="0"/>
          </a:p>
        </p:txBody>
      </p: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B26043F2-4FFF-F24E-B9D3-9F696BD2B315}"/>
              </a:ext>
            </a:extLst>
          </p:cNvPr>
          <p:cNvCxnSpPr>
            <a:stCxn id="21" idx="4"/>
          </p:cNvCxnSpPr>
          <p:nvPr/>
        </p:nvCxnSpPr>
        <p:spPr>
          <a:xfrm>
            <a:off x="7132320" y="3990109"/>
            <a:ext cx="0" cy="6487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B84F378A-F380-6440-BF4A-6BA357058267}"/>
              </a:ext>
            </a:extLst>
          </p:cNvPr>
          <p:cNvCxnSpPr>
            <a:stCxn id="22" idx="6"/>
          </p:cNvCxnSpPr>
          <p:nvPr/>
        </p:nvCxnSpPr>
        <p:spPr>
          <a:xfrm flipV="1">
            <a:off x="9260379" y="3029505"/>
            <a:ext cx="0" cy="8442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7076BFCC-D27B-5F42-AAE4-01A8FC8300C0}"/>
              </a:ext>
            </a:extLst>
          </p:cNvPr>
          <p:cNvSpPr txBox="1"/>
          <p:nvPr/>
        </p:nvSpPr>
        <p:spPr>
          <a:xfrm>
            <a:off x="8017445" y="2249022"/>
            <a:ext cx="1512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HK" dirty="0"/>
              <a:t>2</a:t>
            </a:r>
            <a:r>
              <a:rPr kumimoji="1" lang="en-US" altLang="zh-TW" dirty="0"/>
              <a:t>020</a:t>
            </a:r>
            <a:r>
              <a:rPr kumimoji="1" lang="zh-TW" altLang="en-US" dirty="0"/>
              <a:t> 年正式宣布退役。</a:t>
            </a:r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30403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F5B3FE-5C52-1548-BE79-CF65CE3AC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你在他身上学到甚么？</a:t>
            </a:r>
          </a:p>
        </p:txBody>
      </p:sp>
      <p:pic>
        <p:nvPicPr>
          <p:cNvPr id="5" name="圖片 4" descr="一張含有 螢幕擷取畫面 的圖片&#10;&#10;自動產生的描述">
            <a:extLst>
              <a:ext uri="{FF2B5EF4-FFF2-40B4-BE49-F238E27FC236}">
                <a16:creationId xmlns:a16="http://schemas.microsoft.com/office/drawing/2014/main" id="{986CA21E-B0D9-1542-9236-476DA84A3D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44" t="30400" r="64223" b="37600"/>
          <a:stretch/>
        </p:blipFill>
        <p:spPr>
          <a:xfrm>
            <a:off x="1729048" y="2696258"/>
            <a:ext cx="2652979" cy="3979469"/>
          </a:xfrm>
          <a:prstGeom prst="rect">
            <a:avLst/>
          </a:prstGeom>
        </p:spPr>
      </p:pic>
      <p:sp>
        <p:nvSpPr>
          <p:cNvPr id="6" name="雲形 5">
            <a:extLst>
              <a:ext uri="{FF2B5EF4-FFF2-40B4-BE49-F238E27FC236}">
                <a16:creationId xmlns:a16="http://schemas.microsoft.com/office/drawing/2014/main" id="{74605E80-B4BE-574D-93D1-42376150471A}"/>
              </a:ext>
            </a:extLst>
          </p:cNvPr>
          <p:cNvSpPr/>
          <p:nvPr/>
        </p:nvSpPr>
        <p:spPr>
          <a:xfrm>
            <a:off x="5237018" y="1690688"/>
            <a:ext cx="2527069" cy="1301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7" name="雲形 6">
            <a:extLst>
              <a:ext uri="{FF2B5EF4-FFF2-40B4-BE49-F238E27FC236}">
                <a16:creationId xmlns:a16="http://schemas.microsoft.com/office/drawing/2014/main" id="{A36AC5A5-BB5D-BB48-BF22-920A089A29D7}"/>
              </a:ext>
            </a:extLst>
          </p:cNvPr>
          <p:cNvSpPr/>
          <p:nvPr/>
        </p:nvSpPr>
        <p:spPr>
          <a:xfrm>
            <a:off x="8215052" y="2668671"/>
            <a:ext cx="2527069" cy="1301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8" name="雲形 7">
            <a:extLst>
              <a:ext uri="{FF2B5EF4-FFF2-40B4-BE49-F238E27FC236}">
                <a16:creationId xmlns:a16="http://schemas.microsoft.com/office/drawing/2014/main" id="{BB68A62D-ABAA-6C47-843E-C00467ECC5A0}"/>
              </a:ext>
            </a:extLst>
          </p:cNvPr>
          <p:cNvSpPr/>
          <p:nvPr/>
        </p:nvSpPr>
        <p:spPr>
          <a:xfrm>
            <a:off x="4832465" y="3865419"/>
            <a:ext cx="2527069" cy="1301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9" name="雲形 8">
            <a:extLst>
              <a:ext uri="{FF2B5EF4-FFF2-40B4-BE49-F238E27FC236}">
                <a16:creationId xmlns:a16="http://schemas.microsoft.com/office/drawing/2014/main" id="{681AA26E-D5F8-A345-933F-12DF4EF8C629}"/>
              </a:ext>
            </a:extLst>
          </p:cNvPr>
          <p:cNvSpPr/>
          <p:nvPr/>
        </p:nvSpPr>
        <p:spPr>
          <a:xfrm>
            <a:off x="8422870" y="989865"/>
            <a:ext cx="2527069" cy="1301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10" name="雲形 9">
            <a:extLst>
              <a:ext uri="{FF2B5EF4-FFF2-40B4-BE49-F238E27FC236}">
                <a16:creationId xmlns:a16="http://schemas.microsoft.com/office/drawing/2014/main" id="{9B30B84B-8E0C-3D49-B31D-7763842CFCC2}"/>
              </a:ext>
            </a:extLst>
          </p:cNvPr>
          <p:cNvSpPr/>
          <p:nvPr/>
        </p:nvSpPr>
        <p:spPr>
          <a:xfrm>
            <a:off x="8573193" y="4688980"/>
            <a:ext cx="2527069" cy="1301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AECDF9FC-EF78-4947-9F07-A013E0735FB8}"/>
              </a:ext>
            </a:extLst>
          </p:cNvPr>
          <p:cNvSpPr txBox="1"/>
          <p:nvPr/>
        </p:nvSpPr>
        <p:spPr>
          <a:xfrm>
            <a:off x="5619403" y="1813174"/>
            <a:ext cx="17622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3200" b="1" dirty="0"/>
              <a:t>懂得欣赏对手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04CF67A9-020D-674E-BA4F-DADDEC7C89DC}"/>
              </a:ext>
            </a:extLst>
          </p:cNvPr>
          <p:cNvSpPr txBox="1"/>
          <p:nvPr/>
        </p:nvSpPr>
        <p:spPr>
          <a:xfrm>
            <a:off x="8780845" y="1401461"/>
            <a:ext cx="1917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2800" b="1" dirty="0"/>
              <a:t>永不放弃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1F81B1C1-ADD5-7646-A643-50C86D80DC12}"/>
              </a:ext>
            </a:extLst>
          </p:cNvPr>
          <p:cNvSpPr txBox="1"/>
          <p:nvPr/>
        </p:nvSpPr>
        <p:spPr>
          <a:xfrm>
            <a:off x="8573193" y="2992582"/>
            <a:ext cx="2124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2800" b="1" dirty="0"/>
              <a:t>不自我局限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D5E8EFFB-8E8B-314B-A056-73C7DBD21CBE}"/>
              </a:ext>
            </a:extLst>
          </p:cNvPr>
          <p:cNvSpPr txBox="1"/>
          <p:nvPr/>
        </p:nvSpPr>
        <p:spPr>
          <a:xfrm>
            <a:off x="5347854" y="4254756"/>
            <a:ext cx="1745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2800" b="1" dirty="0"/>
              <a:t>有拼劲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E40B3E74-2663-DB43-A4BB-6D47167D16D3}"/>
              </a:ext>
            </a:extLst>
          </p:cNvPr>
          <p:cNvSpPr txBox="1"/>
          <p:nvPr/>
        </p:nvSpPr>
        <p:spPr>
          <a:xfrm>
            <a:off x="8912545" y="4862873"/>
            <a:ext cx="16536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HK" altLang="en-US" sz="2800" b="1" dirty="0"/>
              <a:t>友谊第一，</a:t>
            </a:r>
            <a:endParaRPr kumimoji="1" lang="en-US" altLang="zh-HK" sz="2800" b="1" dirty="0"/>
          </a:p>
          <a:p>
            <a:r>
              <a:rPr kumimoji="1" lang="zh-HK" altLang="en-US" sz="2800" b="1" dirty="0"/>
              <a:t>比赛第二</a:t>
            </a:r>
          </a:p>
        </p:txBody>
      </p:sp>
    </p:spTree>
    <p:extLst>
      <p:ext uri="{BB962C8B-B14F-4D97-AF65-F5344CB8AC3E}">
        <p14:creationId xmlns:p14="http://schemas.microsoft.com/office/powerpoint/2010/main" val="85180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183FA7CE-9927-BA4A-A396-532AA4FC9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144" y="623275"/>
            <a:ext cx="7561047" cy="133017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kumimoji="1" lang="zh-HK" alt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你认识他们吗？</a:t>
            </a:r>
            <a:endParaRPr kumimoji="1" lang="en-US" altLang="zh-HK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圖形 4" descr="教授">
            <a:extLst>
              <a:ext uri="{FF2B5EF4-FFF2-40B4-BE49-F238E27FC236}">
                <a16:creationId xmlns:a16="http://schemas.microsoft.com/office/drawing/2014/main" id="{F474EDB4-FDE6-5949-A4A6-F2DE3C8CA9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2134" y="3429000"/>
            <a:ext cx="2802157" cy="2802157"/>
          </a:xfrm>
          <a:prstGeom prst="rect">
            <a:avLst/>
          </a:prstGeom>
        </p:spPr>
      </p:pic>
      <p:sp>
        <p:nvSpPr>
          <p:cNvPr id="6" name="雲形 5">
            <a:extLst>
              <a:ext uri="{FF2B5EF4-FFF2-40B4-BE49-F238E27FC236}">
                <a16:creationId xmlns:a16="http://schemas.microsoft.com/office/drawing/2014/main" id="{DCFCD825-4191-9E4C-8C1C-33CD5A80F516}"/>
              </a:ext>
            </a:extLst>
          </p:cNvPr>
          <p:cNvSpPr/>
          <p:nvPr/>
        </p:nvSpPr>
        <p:spPr>
          <a:xfrm>
            <a:off x="4529470" y="2254102"/>
            <a:ext cx="2806995" cy="1403498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HK" altLang="en-US" sz="3600" dirty="0"/>
              <a:t>伍家朗</a:t>
            </a:r>
          </a:p>
        </p:txBody>
      </p:sp>
      <p:sp>
        <p:nvSpPr>
          <p:cNvPr id="11" name="雲形 10">
            <a:extLst>
              <a:ext uri="{FF2B5EF4-FFF2-40B4-BE49-F238E27FC236}">
                <a16:creationId xmlns:a16="http://schemas.microsoft.com/office/drawing/2014/main" id="{C78EEE5F-12F0-0E4C-976A-88B4AA042C3E}"/>
              </a:ext>
            </a:extLst>
          </p:cNvPr>
          <p:cNvSpPr/>
          <p:nvPr/>
        </p:nvSpPr>
        <p:spPr>
          <a:xfrm>
            <a:off x="7655376" y="1182176"/>
            <a:ext cx="2806995" cy="1403498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HK" altLang="en-US" sz="3600" dirty="0"/>
              <a:t>叶姵延</a:t>
            </a:r>
          </a:p>
        </p:txBody>
      </p:sp>
      <p:sp>
        <p:nvSpPr>
          <p:cNvPr id="13" name="雲形 12">
            <a:extLst>
              <a:ext uri="{FF2B5EF4-FFF2-40B4-BE49-F238E27FC236}">
                <a16:creationId xmlns:a16="http://schemas.microsoft.com/office/drawing/2014/main" id="{4E9407B1-6D0D-2A49-94A7-73BBBE591E27}"/>
              </a:ext>
            </a:extLst>
          </p:cNvPr>
          <p:cNvSpPr/>
          <p:nvPr/>
        </p:nvSpPr>
        <p:spPr>
          <a:xfrm>
            <a:off x="6553095" y="3754489"/>
            <a:ext cx="2806995" cy="1403498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HK" altLang="en-US" sz="3600" dirty="0"/>
              <a:t>邓俊文谢影雪</a:t>
            </a:r>
          </a:p>
        </p:txBody>
      </p:sp>
    </p:spTree>
    <p:extLst>
      <p:ext uri="{BB962C8B-B14F-4D97-AF65-F5344CB8AC3E}">
        <p14:creationId xmlns:p14="http://schemas.microsoft.com/office/powerpoint/2010/main" val="260144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Triangle 3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圖片 24" descr="一張含有 螢幕擷取畫面 的圖片&#10;&#10;自動產生的描述">
            <a:extLst>
              <a:ext uri="{FF2B5EF4-FFF2-40B4-BE49-F238E27FC236}">
                <a16:creationId xmlns:a16="http://schemas.microsoft.com/office/drawing/2014/main" id="{DDE7A508-3A0F-2F47-855A-43AE16E628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44" t="30400" r="64223" b="37600"/>
          <a:stretch/>
        </p:blipFill>
        <p:spPr>
          <a:xfrm>
            <a:off x="1573619" y="2640517"/>
            <a:ext cx="2364601" cy="3546902"/>
          </a:xfrm>
          <a:prstGeom prst="rect">
            <a:avLst/>
          </a:prstGeom>
        </p:spPr>
      </p:pic>
      <p:sp>
        <p:nvSpPr>
          <p:cNvPr id="4" name="橢圓圖說文字 3">
            <a:extLst>
              <a:ext uri="{FF2B5EF4-FFF2-40B4-BE49-F238E27FC236}">
                <a16:creationId xmlns:a16="http://schemas.microsoft.com/office/drawing/2014/main" id="{6A952E92-4D83-3B40-8A8E-0287E225BA8C}"/>
              </a:ext>
            </a:extLst>
          </p:cNvPr>
          <p:cNvSpPr/>
          <p:nvPr/>
        </p:nvSpPr>
        <p:spPr>
          <a:xfrm>
            <a:off x="2696811" y="760629"/>
            <a:ext cx="7081283" cy="2729215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HK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60653915-BA8D-A04C-A19D-F116B2753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6076" y="1730838"/>
            <a:ext cx="5942788" cy="133017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kumimoji="1" lang="zh-HK" alt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我知我知</a:t>
            </a:r>
            <a:r>
              <a:rPr kumimoji="1" lang="en-US" altLang="zh-HK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!</a:t>
            </a:r>
            <a:r>
              <a:rPr kumimoji="1" lang="zh-HK" alt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他们都是我们香港的羽毛球运动员，代表香港出战过不少大赛，且取得不错的成绩，是我们香港人的骄傲！</a:t>
            </a:r>
            <a:endParaRPr kumimoji="1" lang="en-US" altLang="zh-HK" sz="3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8645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55b3c7a221c237b70f9cbff8f18aae0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b3900b343cb2bb8581cb2a7f49c9fb22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5fe5af-a898-45b4-b794-d22737ba3902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4D0DF8C6-91C2-465B-AAB3-3CF7E3859E7D}"/>
</file>

<file path=customXml/itemProps2.xml><?xml version="1.0" encoding="utf-8"?>
<ds:datastoreItem xmlns:ds="http://schemas.openxmlformats.org/officeDocument/2006/customXml" ds:itemID="{A799C33E-D621-42FB-86D7-1FAE515C1430}"/>
</file>

<file path=customXml/itemProps3.xml><?xml version="1.0" encoding="utf-8"?>
<ds:datastoreItem xmlns:ds="http://schemas.openxmlformats.org/officeDocument/2006/customXml" ds:itemID="{1EFAFB89-0995-4E84-A172-8DE918988B53}"/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941</Words>
  <Application>Microsoft Office PowerPoint</Application>
  <PresentationFormat>寬螢幕</PresentationFormat>
  <Paragraphs>130</Paragraphs>
  <Slides>13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佈景主題</vt:lpstr>
      <vt:lpstr>羽毛球 著名球员介绍</vt:lpstr>
      <vt:lpstr>PowerPoint 簡報</vt:lpstr>
      <vt:lpstr>中国著名羽毛球球员及比赛佳绩 (节录)</vt:lpstr>
      <vt:lpstr>在众多著名的羽毛球球员中，你最熟悉的是谁呢？</vt:lpstr>
      <vt:lpstr>PowerPoint 簡報</vt:lpstr>
      <vt:lpstr>林丹在球坛的近况 (节录)</vt:lpstr>
      <vt:lpstr>你在他身上学到甚么？</vt:lpstr>
      <vt:lpstr>你认识他们吗？</vt:lpstr>
      <vt:lpstr>我知我知!他们都是我们香港的羽毛球运动员，代表香港出战过不少大赛，且取得不错的成绩，是我们香港人的骄傲！</vt:lpstr>
      <vt:lpstr>PowerPoint 簡報</vt:lpstr>
      <vt:lpstr>有关香港羽毛球运动员视讯片段</vt:lpstr>
      <vt:lpstr>在奥运时，记得为他们打打气！</vt:lpstr>
      <vt:lpstr>Thank You！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羽毛球---球星介紹</dc:title>
  <dc:creator>18229506@life.hkbu.edu.hk</dc:creator>
  <cp:lastModifiedBy>HAU, Siu-yun Winnie</cp:lastModifiedBy>
  <cp:revision>9</cp:revision>
  <dcterms:created xsi:type="dcterms:W3CDTF">2020-08-05T04:57:53Z</dcterms:created>
  <dcterms:modified xsi:type="dcterms:W3CDTF">2026-01-13T06:59:50Z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