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74" r:id="rId4"/>
  </p:sldMasterIdLst>
  <p:notesMasterIdLst>
    <p:notesMasterId r:id="rId15"/>
  </p:notesMasterIdLst>
  <p:sldIdLst>
    <p:sldId id="256" r:id="rId5"/>
    <p:sldId id="257" r:id="rId6"/>
    <p:sldId id="258" r:id="rId7"/>
    <p:sldId id="265" r:id="rId8"/>
    <p:sldId id="267" r:id="rId9"/>
    <p:sldId id="260" r:id="rId10"/>
    <p:sldId id="261" r:id="rId11"/>
    <p:sldId id="266" r:id="rId12"/>
    <p:sldId id="263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RVl6DDHYFxfro0ft40iCUCEbg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41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11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463c50a8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g8d463c50a8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f33cd670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g8f33cd67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03" name="Google Shape;103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12" name="Google Shape;112;p2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463c50a8_2_37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d463c50a8_2_37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d463c50a8_2_37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8d463c50a8_2_37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8d463c50a8_2_37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8d463c50a8_2_37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8d463c50a8_2_37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8d463c50a8_2_37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06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463c50a8_2_174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d463c50a8_2_17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8d463c50a8_2_17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8d463c50a8_2_17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4" name="Google Shape;204;g8d463c50a8_2_17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463c50a8_2_189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6" name="Google Shape;216;g8d463c50a8_2_189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8d463c50a8_2_189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8d463c50a8_2_189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8d463c50a8_2_189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8d463c50a8_2_18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8d463c50a8_2_189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g8d463c50a8_2_18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d463c50a8_2_19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8d463c50a8_2_198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6" name="Google Shape;226;g8d463c50a8_2_198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7" name="Google Shape;227;g8d463c50a8_2_19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8d463c50a8_2_19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9" name="Google Shape;229;g8d463c50a8_2_19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463c50a8_2_205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8d463c50a8_2_205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3" name="Google Shape;233;g8d463c50a8_2_205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4" name="Google Shape;234;g8d463c50a8_2_20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8d463c50a8_2_20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6" name="Google Shape;236;g8d463c50a8_2_20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8d463c50a8_2_205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8" name="Google Shape;238;g8d463c50a8_2_205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d463c50a8_2_2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8d463c50a8_2_2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8d463c50a8_2_2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8d463c50a8_2_2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463c50a8_2_223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8d463c50a8_2_22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8d463c50a8_2_22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8d463c50a8_2_2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3" name="Google Shape;253;g8d463c50a8_2_223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4" name="Google Shape;254;g8d463c50a8_2_223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d463c50a8_2_230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7" name="Google Shape;257;g8d463c50a8_2_230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8d463c50a8_2_230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8d463c50a8_2_230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8d463c50a8_2_230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8d463c50a8_2_230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8d463c50a8_2_230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8d463c50a8_2_230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4" name="Google Shape;264;g8d463c50a8_2_230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8d463c50a8_2_230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d463c50a8_2_2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8d463c50a8_2_241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9" name="Google Shape;269;g8d463c50a8_2_2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8d463c50a8_2_2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8d463c50a8_2_2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d463c50a8_2_247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8d463c50a8_2_247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5" name="Google Shape;275;g8d463c50a8_2_247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8d463c50a8_2_247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8d463c50a8_2_247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8d463c50a8_2_24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8d463c50a8_2_247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8d463c50a8_2_247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88" name="Google Shape;88;p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d463c50a8_2_2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g8d463c50a8_2_2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5" name="Google Shape;175;g8d463c50a8_2_2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g8d463c50a8_2_2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g8d463c50a8_2_28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d463c50a8_2_28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8d463c50a8_2_28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8d463c50a8_2_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463c50a8_2_16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g8d463c50a8_2_16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3" name="Google Shape;193;g8d463c50a8_2_16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8d463c50a8_2_16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8d463c50a8_2_165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8d463c50a8_2_165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8d463c50a8_2_165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8d463c50a8_2_16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Z-FPNQV9A&amp;feature=youtu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buSzPts val="7200"/>
            </a:pPr>
            <a:r>
              <a:rPr lang="zh-TW" sz="7200" dirty="0"/>
              <a:t>榄球</a:t>
            </a:r>
            <a:r>
              <a:rPr lang="zh-TW" altLang="en-US" sz="7200" dirty="0"/>
              <a:t>（二）</a:t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榄球的发展</a:t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榄球的核心价值</a:t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谢谢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zh-TW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榄球</a:t>
            </a:r>
            <a:r>
              <a:rPr lang="zh-TW" alt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的特色是甚么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6" y="1063399"/>
            <a:ext cx="2920180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精彩内容包括：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起源及发展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榄球运动的核心价值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>
                <a:latin typeface="+mj-ea"/>
              </a:rPr>
              <a:t>赛制和参考影片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榄球练习示范影片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903822" y="1226602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榄球的发源地在哪里？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612705" y="3757082"/>
            <a:ext cx="3582045" cy="2720822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259706" y="4771057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有甚么本地及国际大型榄球比赛？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0" y="4054174"/>
            <a:ext cx="3819277" cy="258814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榄球的历史发展是怎样？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altLang="en-US" sz="4400" dirty="0"/>
              <a:t>起源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786581" y="1845734"/>
            <a:ext cx="1036909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源自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英国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1845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发展出第一套规则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1871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榄球联合会（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Rugby Football Union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）</a:t>
            </a:r>
            <a:endParaRPr lang="en-US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在英格兰正式成立 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zh-TW" sz="4400" dirty="0"/>
              <a:t>重要事件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604157" y="2170199"/>
            <a:ext cx="1158784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1886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日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世界榄球协会（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World Rugby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）成立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52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香港榄球总会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（ </a:t>
            </a:r>
            <a:r>
              <a:rPr lang="zh-TW" altLang="zh-HK" sz="3200" dirty="0">
                <a:latin typeface="Arial"/>
                <a:cs typeface="Arial"/>
              </a:rPr>
              <a:t>Hong Kong Rugby Union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 ）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		          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成立并于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1988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zh-TW" altLang="zh-HK" sz="3200" dirty="0">
                <a:latin typeface="Arial"/>
                <a:ea typeface="Arial"/>
                <a:cs typeface="Arial"/>
                <a:sym typeface="Arial"/>
              </a:rPr>
              <a:t>加入国际榄球协会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2016年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﹕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七</a:t>
            </a:r>
            <a:r>
              <a:rPr lang="zh-TW" sz="3200" b="0" i="0" dirty="0">
                <a:latin typeface="Arial"/>
                <a:ea typeface="Arial"/>
                <a:cs typeface="Arial"/>
                <a:sym typeface="Arial"/>
              </a:rPr>
              <a:t>人制榄球成为巴西里约热内卢奥运正式比赛项目</a:t>
            </a:r>
            <a:endParaRPr sz="3200" b="0" i="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02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400"/>
            </a:pPr>
            <a:r>
              <a:rPr lang="zh-TW" altLang="en-US" dirty="0"/>
              <a:t>核心</a:t>
            </a:r>
            <a:r>
              <a:rPr lang="zh-HK" altLang="en-US" dirty="0"/>
              <a:t>价值</a:t>
            </a:r>
            <a:endParaRPr dirty="0"/>
          </a:p>
        </p:txBody>
      </p:sp>
      <p:sp>
        <p:nvSpPr>
          <p:cNvPr id="305" name="Google Shape;305;p3"/>
          <p:cNvSpPr txBox="1">
            <a:spLocks noGrp="1"/>
          </p:cNvSpPr>
          <p:nvPr>
            <p:ph type="body" idx="1"/>
          </p:nvPr>
        </p:nvSpPr>
        <p:spPr>
          <a:xfrm>
            <a:off x="786581" y="1845733"/>
            <a:ext cx="10369099" cy="39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World Rugby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确定正直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 Integrity)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、尊重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Respect)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 团结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Solidarity)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、热情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 Passion)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和纪律 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(Discipline) 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为橄榄球的</a:t>
            </a:r>
            <a:r>
              <a:rPr lang="zh-TW" altLang="en-US" sz="3200" dirty="0"/>
              <a:t>核心精神</a:t>
            </a:r>
            <a:r>
              <a:rPr lang="en-US" altLang="zh-TW" sz="3200" dirty="0"/>
              <a:t>*</a:t>
            </a:r>
            <a:r>
              <a:rPr lang="zh-TW" altLang="en-US" sz="3200" dirty="0"/>
              <a:t> </a:t>
            </a:r>
            <a:r>
              <a:rPr lang="en-US" altLang="zh-TW" sz="3200" dirty="0"/>
              <a:t>(World Rugby, 2014)</a:t>
            </a:r>
            <a:endParaRPr lang="zh-TW" altLang="en-US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提倡比赛不仅必须遵守规则，也必须遵守规则的精神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p"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参考影片：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走进奥运 第四集</a:t>
            </a:r>
            <a:r>
              <a:rPr lang="en-US" altLang="zh-TW" sz="2400" dirty="0"/>
              <a:t>《</a:t>
            </a:r>
            <a:r>
              <a:rPr lang="zh-TW" altLang="en-US" sz="2400" dirty="0"/>
              <a:t>为香港达阵</a:t>
            </a:r>
            <a:r>
              <a:rPr lang="en-US" altLang="zh-TW" sz="2400" dirty="0"/>
              <a:t>》</a:t>
            </a:r>
            <a:r>
              <a:rPr lang="zh-TW" altLang="en-US" sz="2400" dirty="0"/>
              <a:t>（香港电台）</a:t>
            </a:r>
            <a:r>
              <a:rPr lang="en-US" altLang="zh-TW" sz="2400" dirty="0"/>
              <a:t> </a:t>
            </a:r>
          </a:p>
          <a:p>
            <a:pPr marL="571500" lvl="1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>
                <a:solidFill>
                  <a:srgbClr val="0070C0"/>
                </a:solidFill>
              </a:rPr>
              <a:t>http://app3.rthk.hk/elearning/sports/olympics/sports.php?eid=14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冲动．体育－</a:t>
            </a:r>
            <a:r>
              <a:rPr lang="en-US" altLang="zh-TW" sz="2400" dirty="0"/>
              <a:t>《</a:t>
            </a:r>
            <a:r>
              <a:rPr lang="zh-TW" altLang="en-US" sz="2400" dirty="0"/>
              <a:t>奖牌背后</a:t>
            </a:r>
            <a:r>
              <a:rPr lang="en-US" altLang="zh-TW" sz="2400" dirty="0"/>
              <a:t>》</a:t>
            </a:r>
            <a:r>
              <a:rPr lang="zh-TW" altLang="en-US" sz="2400" dirty="0"/>
              <a:t>曾庆鸿、姚锦成 七人榄球（香港电台）</a:t>
            </a:r>
            <a:endParaRPr lang="en-US" altLang="zh-TW" sz="2400" dirty="0"/>
          </a:p>
          <a:p>
            <a:pPr marL="571500" lvl="1" indent="0">
              <a:buNone/>
            </a:pPr>
            <a:r>
              <a:rPr lang="en-US" altLang="zh-TW" sz="2400" dirty="0"/>
              <a:t>	</a:t>
            </a:r>
            <a:r>
              <a:rPr lang="en-US" altLang="zh-TW" sz="2400" dirty="0">
                <a:solidFill>
                  <a:srgbClr val="0070C0"/>
                </a:solidFill>
              </a:rPr>
              <a:t>https://podcast.rthk.hk/podcast/item.php?pid=221&amp;eid=7559&amp;lang=zh-CN</a:t>
            </a:r>
            <a:endParaRPr lang="zh-TW" alt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1400"/>
              </a:spcBef>
              <a:buSzPts val="2400"/>
              <a:buNone/>
            </a:pPr>
            <a:endParaRPr lang="zh-TW" altLang="en-U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7181" y="5973097"/>
            <a:ext cx="1008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*World Rugby</a:t>
            </a:r>
            <a:r>
              <a:rPr lang="zh-TW" altLang="en-US" dirty="0"/>
              <a:t>确定正直、热情、团结、纪律和尊重作为橄榄球的特性 </a:t>
            </a:r>
            <a:r>
              <a:rPr lang="en-US" altLang="zh-TW" dirty="0"/>
              <a:t>(World Rugby 2009)</a:t>
            </a: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/>
          <p:nvPr/>
        </p:nvSpPr>
        <p:spPr>
          <a:xfrm>
            <a:off x="548268" y="769433"/>
            <a:ext cx="11095463" cy="5319131"/>
          </a:xfrm>
          <a:prstGeom prst="rect">
            <a:avLst/>
          </a:prstGeom>
          <a:gradFill>
            <a:gsLst>
              <a:gs pos="0">
                <a:srgbClr val="2A4B86"/>
              </a:gs>
              <a:gs pos="48000">
                <a:srgbClr val="4875C5"/>
              </a:gs>
              <a:gs pos="100000">
                <a:srgbClr val="8DA9DB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 txBox="1">
            <a:spLocks noGrp="1"/>
          </p:cNvSpPr>
          <p:nvPr>
            <p:ph type="title"/>
          </p:nvPr>
        </p:nvSpPr>
        <p:spPr>
          <a:xfrm>
            <a:off x="998035" y="7216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zh-TW" dirty="0">
                <a:solidFill>
                  <a:schemeClr val="lt1"/>
                </a:solidFill>
                <a:latin typeface="+mn-lt"/>
              </a:rPr>
              <a:t>大型国际比赛</a:t>
            </a:r>
            <a:endParaRPr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8" name="Google Shape;318;p5"/>
          <p:cNvSpPr txBox="1">
            <a:spLocks noGrp="1"/>
          </p:cNvSpPr>
          <p:nvPr>
            <p:ph type="body" idx="1"/>
          </p:nvPr>
        </p:nvSpPr>
        <p:spPr>
          <a:xfrm>
            <a:off x="1159726" y="2094997"/>
            <a:ext cx="10194073" cy="408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</a:pP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香港国际七人榄球赛（</a:t>
            </a:r>
            <a:r>
              <a:rPr lang="zh-TW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「M」品牌大型体育活动</a:t>
            </a: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29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34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Char char="•"/>
            </a:pPr>
            <a:r>
              <a:rPr lang="zh-TW" sz="2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世界杯橄榄球赛 (Rugby World Cup)</a:t>
            </a:r>
            <a:endParaRPr sz="2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d463c50a8_2_23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榄球—在家小练习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324" name="Google Shape;324;g8d463c50a8_2_23"/>
          <p:cNvSpPr txBox="1">
            <a:spLocks noGrp="1"/>
          </p:cNvSpPr>
          <p:nvPr>
            <p:ph type="subTitle" idx="1"/>
          </p:nvPr>
        </p:nvSpPr>
        <p:spPr>
          <a:xfrm>
            <a:off x="1966912" y="5645156"/>
            <a:ext cx="82581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内容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卫生卷纸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榄球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练习时间：重复两至三次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标：提升球感的掌握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代替榄球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f33cd6705_0_102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球感练习</a:t>
            </a:r>
            <a:r>
              <a:rPr lang="zh-TW" altLang="en-US" dirty="0"/>
              <a:t>示范影片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8" name="Google Shape;338;g8f33cd6705_0_102"/>
          <p:cNvSpPr txBox="1">
            <a:spLocks noGrp="1"/>
          </p:cNvSpPr>
          <p:nvPr>
            <p:ph type="body" idx="1"/>
          </p:nvPr>
        </p:nvSpPr>
        <p:spPr>
          <a:xfrm>
            <a:off x="816864" y="2094270"/>
            <a:ext cx="6026690" cy="40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双手环绕头部传、接球</a:t>
            </a:r>
            <a:endParaRPr lang="en-US" altLang="zh-TW" sz="3200" dirty="0">
              <a:sym typeface="Tahoma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双手环绕腰部传、接球</a:t>
            </a:r>
            <a:endParaRPr lang="en-US" altLang="zh-TW" sz="3200" dirty="0">
              <a:sym typeface="Tahoma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zh-TW" altLang="en-US" sz="3200" dirty="0">
                <a:sym typeface="Tahoma"/>
              </a:rPr>
              <a:t>双手环绕腿部传、接球</a:t>
            </a:r>
            <a:endParaRPr lang="en-US" altLang="zh-TW" sz="3200" dirty="0">
              <a:sym typeface="Tahoma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900"/>
              <a:buNone/>
            </a:pPr>
            <a:r>
              <a:rPr lang="en-US" altLang="zh-TW" sz="24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https://www.youtube.com/watch?v=i8Z-FPNQV9A&amp;feature=youtu.be</a:t>
            </a:r>
            <a:endParaRPr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6" descr="A picture containing person, indoor, standing, pers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B67448F-E811-42F2-ADF2-FEC888555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233" y="2262213"/>
            <a:ext cx="4363903" cy="2333574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A735C7-B154-4E0C-8E2C-B5AD4DA43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626" y="5054242"/>
            <a:ext cx="1169116" cy="1169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33C01B13-1BF7-4480-A292-82A0F347F511}"/>
</file>

<file path=customXml/itemProps2.xml><?xml version="1.0" encoding="utf-8"?>
<ds:datastoreItem xmlns:ds="http://schemas.openxmlformats.org/officeDocument/2006/customXml" ds:itemID="{AFE65107-DA4F-44D3-875E-F77683E0EE2C}"/>
</file>

<file path=customXml/itemProps3.xml><?xml version="1.0" encoding="utf-8"?>
<ds:datastoreItem xmlns:ds="http://schemas.openxmlformats.org/officeDocument/2006/customXml" ds:itemID="{8C789A66-CD90-4352-8985-2C53BA338573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534</Words>
  <Application>Microsoft Office PowerPoint</Application>
  <PresentationFormat>寬螢幕</PresentationFormat>
  <Paragraphs>45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Arial</vt:lpstr>
      <vt:lpstr>Calibri</vt:lpstr>
      <vt:lpstr>Arial</vt:lpstr>
      <vt:lpstr>PMingLiu</vt:lpstr>
      <vt:lpstr>PMingLiu</vt:lpstr>
      <vt:lpstr>Noto Sans Symbols</vt:lpstr>
      <vt:lpstr>Twentieth Century</vt:lpstr>
      <vt:lpstr>Wingdings</vt:lpstr>
      <vt:lpstr>Office 佈景主題</vt:lpstr>
      <vt:lpstr>回顧</vt:lpstr>
      <vt:lpstr>中庸</vt:lpstr>
      <vt:lpstr>中庸</vt:lpstr>
      <vt:lpstr>榄球（二） - 榄球的发展 - 榄球的核心价值 </vt:lpstr>
      <vt:lpstr>试想想…</vt:lpstr>
      <vt:lpstr>起源</vt:lpstr>
      <vt:lpstr>重要事件</vt:lpstr>
      <vt:lpstr>核心价值</vt:lpstr>
      <vt:lpstr>大型国际比赛</vt:lpstr>
      <vt:lpstr>榄球—在家小练习</vt:lpstr>
      <vt:lpstr>内容</vt:lpstr>
      <vt:lpstr>球感练习示范影片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欖球—歷史</dc:title>
  <dc:creator>Jessica Lam</dc:creator>
  <cp:lastModifiedBy>HAU, Siu-yun Winnie</cp:lastModifiedBy>
  <cp:revision>28</cp:revision>
  <dcterms:created xsi:type="dcterms:W3CDTF">2020-07-28T07:35:35Z</dcterms:created>
  <dcterms:modified xsi:type="dcterms:W3CDTF">2026-01-13T07:31:01Z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