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18"/>
  </p:notesMasterIdLst>
  <p:sldIdLst>
    <p:sldId id="271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4" r:id="rId15"/>
    <p:sldId id="270" r:id="rId16"/>
    <p:sldId id="273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CTFgaAPvH3M+tK0MqvW+ZgSoD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2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3" name="Google Shape;2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ed3861c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2" name="Google Shape;292;g8ed3861c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ed2f9c4c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g8ed2f9c4c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ed3861c17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6" name="Google Shape;306;g8ed3861c1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103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1e222873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91e222873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dk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ed3861c17_0_150"/>
          <p:cNvSpPr/>
          <p:nvPr/>
        </p:nvSpPr>
        <p:spPr>
          <a:xfrm>
            <a:off x="0" y="5971032"/>
            <a:ext cx="12192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8ed3861c17_0_150"/>
          <p:cNvSpPr/>
          <p:nvPr/>
        </p:nvSpPr>
        <p:spPr>
          <a:xfrm>
            <a:off x="-12192" y="6053328"/>
            <a:ext cx="29991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8ed3861c17_0_150"/>
          <p:cNvSpPr/>
          <p:nvPr/>
        </p:nvSpPr>
        <p:spPr>
          <a:xfrm>
            <a:off x="3145536" y="6044184"/>
            <a:ext cx="90465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8ed3861c17_0_150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61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8ed3861c17_0_150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8ed3861c17_0_150"/>
          <p:cNvSpPr txBox="1">
            <a:spLocks noGrp="1"/>
          </p:cNvSpPr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8ed3861c17_0_150"/>
          <p:cNvSpPr txBox="1">
            <a:spLocks noGrp="1"/>
          </p:cNvSpPr>
          <p:nvPr>
            <p:ph type="ftr" idx="11"/>
          </p:nvPr>
        </p:nvSpPr>
        <p:spPr>
          <a:xfrm>
            <a:off x="2780524" y="236539"/>
            <a:ext cx="782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8ed3861c17_0_150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ed3861c17_0_168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8ed3861c17_0_16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8ed3861c17_0_168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8ed3861c17_0_16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2" name="Google Shape;112;g8ed3861c17_0_168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dk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ed3861c17_0_174"/>
          <p:cNvSpPr/>
          <p:nvPr/>
        </p:nvSpPr>
        <p:spPr>
          <a:xfrm>
            <a:off x="0" y="5971032"/>
            <a:ext cx="12192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8ed3861c17_0_174"/>
          <p:cNvSpPr/>
          <p:nvPr/>
        </p:nvSpPr>
        <p:spPr>
          <a:xfrm>
            <a:off x="-12192" y="6053328"/>
            <a:ext cx="29991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8ed3861c17_0_174"/>
          <p:cNvSpPr/>
          <p:nvPr/>
        </p:nvSpPr>
        <p:spPr>
          <a:xfrm>
            <a:off x="3145536" y="6044184"/>
            <a:ext cx="90465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8ed3861c17_0_174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61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8ed3861c17_0_174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8ed3861c17_0_174"/>
          <p:cNvSpPr txBox="1">
            <a:spLocks noGrp="1"/>
          </p:cNvSpPr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8ed3861c17_0_174"/>
          <p:cNvSpPr txBox="1">
            <a:spLocks noGrp="1"/>
          </p:cNvSpPr>
          <p:nvPr>
            <p:ph type="ftr" idx="11"/>
          </p:nvPr>
        </p:nvSpPr>
        <p:spPr>
          <a:xfrm>
            <a:off x="2780524" y="236539"/>
            <a:ext cx="782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8ed3861c17_0_174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區段標題" type="secHead">
  <p:cSld name="SECTION_HEADER">
    <p:bg>
      <p:bgPr>
        <a:blipFill rotWithShape="1">
          <a:blip r:embed="rId2">
            <a:alphaModFix/>
          </a:blip>
          <a:tile tx="0" ty="0" sx="99997" sy="99997" flip="none" algn="tl"/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ed3861c17_0_183"/>
          <p:cNvSpPr txBox="1">
            <a:spLocks noGrp="1"/>
          </p:cNvSpPr>
          <p:nvPr>
            <p:ph type="body" idx="1"/>
          </p:nvPr>
        </p:nvSpPr>
        <p:spPr>
          <a:xfrm>
            <a:off x="1828801" y="2743200"/>
            <a:ext cx="94974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24" name="Google Shape;124;g8ed3861c17_0_183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8ed3861c17_0_183"/>
          <p:cNvSpPr/>
          <p:nvPr/>
        </p:nvSpPr>
        <p:spPr>
          <a:xfrm>
            <a:off x="0" y="1600200"/>
            <a:ext cx="17271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8ed3861c17_0_183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8ed3861c17_0_183"/>
          <p:cNvSpPr txBox="1">
            <a:spLocks noGrp="1"/>
          </p:cNvSpPr>
          <p:nvPr>
            <p:ph type="title"/>
          </p:nvPr>
        </p:nvSpPr>
        <p:spPr>
          <a:xfrm>
            <a:off x="1828800" y="1600200"/>
            <a:ext cx="10160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8ed3861c17_0_183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8ed3861c17_0_183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7271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0" name="Google Shape;130;g8ed3861c17_0_183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ed3861c17_0_192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8ed3861c17_0_192"/>
          <p:cNvSpPr txBox="1">
            <a:spLocks noGrp="1"/>
          </p:cNvSpPr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34" name="Google Shape;134;g8ed3861c17_0_192"/>
          <p:cNvSpPr txBox="1">
            <a:spLocks noGrp="1"/>
          </p:cNvSpPr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35" name="Google Shape;135;g8ed3861c17_0_192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8ed3861c17_0_19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7" name="Google Shape;137;g8ed3861c17_0_192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ed3861c17_0_199"/>
          <p:cNvSpPr txBox="1">
            <a:spLocks noGrp="1"/>
          </p:cNvSpPr>
          <p:nvPr>
            <p:ph type="title"/>
          </p:nvPr>
        </p:nvSpPr>
        <p:spPr>
          <a:xfrm>
            <a:off x="711200" y="273050"/>
            <a:ext cx="108711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8ed3861c17_0_199"/>
          <p:cNvSpPr txBox="1">
            <a:spLocks noGrp="1"/>
          </p:cNvSpPr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41" name="Google Shape;141;g8ed3861c17_0_199"/>
          <p:cNvSpPr txBox="1">
            <a:spLocks noGrp="1"/>
          </p:cNvSpPr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42" name="Google Shape;142;g8ed3861c17_0_199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8ed3861c17_0_19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4" name="Google Shape;144;g8ed3861c17_0_199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8ed3861c17_0_199"/>
          <p:cNvSpPr txBox="1">
            <a:spLocks noGrp="1"/>
          </p:cNvSpPr>
          <p:nvPr>
            <p:ph type="body" idx="3"/>
          </p:nvPr>
        </p:nvSpPr>
        <p:spPr>
          <a:xfrm>
            <a:off x="812800" y="1752600"/>
            <a:ext cx="5181600" cy="6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46" name="Google Shape;146;g8ed3861c17_0_199"/>
          <p:cNvSpPr txBox="1">
            <a:spLocks noGrp="1"/>
          </p:cNvSpPr>
          <p:nvPr>
            <p:ph type="body" idx="4"/>
          </p:nvPr>
        </p:nvSpPr>
        <p:spPr>
          <a:xfrm>
            <a:off x="6400800" y="1752600"/>
            <a:ext cx="5181600" cy="6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ed3861c17_0_208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8ed3861c17_0_20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8ed3861c17_0_208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8ed3861c17_0_20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ed3861c17_0_213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8ed3861c17_0_213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8ed3861c17_0_213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711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ed3861c17_0_217"/>
          <p:cNvSpPr txBox="1">
            <a:spLocks noGrp="1"/>
          </p:cNvSpPr>
          <p:nvPr>
            <p:ph type="title"/>
          </p:nvPr>
        </p:nvSpPr>
        <p:spPr>
          <a:xfrm>
            <a:off x="812800" y="273050"/>
            <a:ext cx="107697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8ed3861c17_0_217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8ed3861c17_0_217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8ed3861c17_0_21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1" name="Google Shape;161;g8ed3861c17_0_217"/>
          <p:cNvSpPr txBox="1">
            <a:spLocks noGrp="1"/>
          </p:cNvSpPr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62" name="Google Shape;162;g8ed3861c17_0_217"/>
          <p:cNvSpPr txBox="1">
            <a:spLocks noGrp="1"/>
          </p:cNvSpPr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bg>
      <p:bgPr>
        <a:blipFill rotWithShape="1">
          <a:blip r:embed="rId2">
            <a:alphaModFix/>
          </a:blip>
          <a:tile tx="0" ty="0" sx="99997" sy="99997" flip="none" algn="tl"/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ed3861c17_0_224"/>
          <p:cNvSpPr txBox="1">
            <a:spLocks noGrp="1"/>
          </p:cNvSpPr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65" name="Google Shape;165;g8ed3861c17_0_224"/>
          <p:cNvSpPr/>
          <p:nvPr/>
        </p:nvSpPr>
        <p:spPr>
          <a:xfrm>
            <a:off x="-12192" y="4572000"/>
            <a:ext cx="12192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8ed3861c17_0_224"/>
          <p:cNvSpPr/>
          <p:nvPr/>
        </p:nvSpPr>
        <p:spPr>
          <a:xfrm>
            <a:off x="-12192" y="4663440"/>
            <a:ext cx="19506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8ed3861c17_0_224"/>
          <p:cNvSpPr/>
          <p:nvPr/>
        </p:nvSpPr>
        <p:spPr>
          <a:xfrm>
            <a:off x="2060448" y="4654296"/>
            <a:ext cx="101316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8ed3861c17_0_224"/>
          <p:cNvSpPr txBox="1"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8ed3861c17_0_224"/>
          <p:cNvSpPr/>
          <p:nvPr/>
        </p:nvSpPr>
        <p:spPr>
          <a:xfrm>
            <a:off x="1930400" y="0"/>
            <a:ext cx="134100" cy="686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8ed3861c17_0_224"/>
          <p:cNvSpPr txBox="1">
            <a:spLocks noGrp="1"/>
          </p:cNvSpPr>
          <p:nvPr>
            <p:ph type="dt" idx="10"/>
          </p:nvPr>
        </p:nvSpPr>
        <p:spPr>
          <a:xfrm>
            <a:off x="83312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8ed3861c17_0_224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9305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2" name="Google Shape;172;g8ed3861c17_0_224"/>
          <p:cNvSpPr txBox="1">
            <a:spLocks noGrp="1"/>
          </p:cNvSpPr>
          <p:nvPr>
            <p:ph type="ftr" idx="11"/>
          </p:nvPr>
        </p:nvSpPr>
        <p:spPr>
          <a:xfrm>
            <a:off x="2133600" y="6248207"/>
            <a:ext cx="609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8ed3861c17_0_224"/>
          <p:cNvSpPr>
            <a:spLocks noGrp="1"/>
          </p:cNvSpPr>
          <p:nvPr>
            <p:ph type="pic" idx="2"/>
          </p:nvPr>
        </p:nvSpPr>
        <p:spPr>
          <a:xfrm>
            <a:off x="2080768" y="0"/>
            <a:ext cx="10111200" cy="4569000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ed3861c17_0_235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g8ed3861c17_0_235"/>
          <p:cNvSpPr txBox="1">
            <a:spLocks noGrp="1"/>
          </p:cNvSpPr>
          <p:nvPr>
            <p:ph type="body" idx="1"/>
          </p:nvPr>
        </p:nvSpPr>
        <p:spPr>
          <a:xfrm rot="5400000">
            <a:off x="3989314" y="-1572150"/>
            <a:ext cx="4526400" cy="108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77" name="Google Shape;177;g8ed3861c17_0_235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8ed3861c17_0_235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8ed3861c17_0_23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ed3861c17_0_241"/>
          <p:cNvSpPr txBox="1">
            <a:spLocks noGrp="1"/>
          </p:cNvSpPr>
          <p:nvPr>
            <p:ph type="title"/>
          </p:nvPr>
        </p:nvSpPr>
        <p:spPr>
          <a:xfrm rot="5400000">
            <a:off x="7350851" y="1996350"/>
            <a:ext cx="55167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8ed3861c17_0_241"/>
          <p:cNvSpPr txBox="1">
            <a:spLocks noGrp="1"/>
          </p:cNvSpPr>
          <p:nvPr>
            <p:ph type="body" idx="1"/>
          </p:nvPr>
        </p:nvSpPr>
        <p:spPr>
          <a:xfrm rot="5400000">
            <a:off x="1559600" y="-340500"/>
            <a:ext cx="5516700" cy="74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83" name="Google Shape;183;g8ed3861c17_0_241"/>
          <p:cNvSpPr txBox="1">
            <a:spLocks noGrp="1"/>
          </p:cNvSpPr>
          <p:nvPr>
            <p:ph type="dt" idx="10"/>
          </p:nvPr>
        </p:nvSpPr>
        <p:spPr>
          <a:xfrm>
            <a:off x="8737600" y="6248403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g8ed3861c17_0_241"/>
          <p:cNvSpPr txBox="1">
            <a:spLocks noGrp="1"/>
          </p:cNvSpPr>
          <p:nvPr>
            <p:ph type="ftr" idx="11"/>
          </p:nvPr>
        </p:nvSpPr>
        <p:spPr>
          <a:xfrm>
            <a:off x="609602" y="6248208"/>
            <a:ext cx="743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g8ed3861c17_0_241"/>
          <p:cNvSpPr/>
          <p:nvPr/>
        </p:nvSpPr>
        <p:spPr>
          <a:xfrm>
            <a:off x="8128424" y="0"/>
            <a:ext cx="426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8ed3861c17_0_241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8ed3861c17_0_241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8ed3861c17_0_241"/>
          <p:cNvSpPr txBox="1">
            <a:spLocks noGrp="1"/>
          </p:cNvSpPr>
          <p:nvPr>
            <p:ph type="sldNum" idx="12"/>
          </p:nvPr>
        </p:nvSpPr>
        <p:spPr>
          <a:xfrm rot="5400000">
            <a:off x="8075018" y="103650"/>
            <a:ext cx="5334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ed3861c17_0_141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g8ed3861c17_0_141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3" name="Google Shape;83;g8ed3861c17_0_141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g8ed3861c17_0_141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g8ed3861c17_0_141"/>
          <p:cNvSpPr/>
          <p:nvPr/>
        </p:nvSpPr>
        <p:spPr>
          <a:xfrm>
            <a:off x="0" y="1234440"/>
            <a:ext cx="12192000" cy="32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8ed3861c17_0_141"/>
          <p:cNvSpPr/>
          <p:nvPr/>
        </p:nvSpPr>
        <p:spPr>
          <a:xfrm>
            <a:off x="0" y="1280160"/>
            <a:ext cx="7113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8ed3861c17_0_141"/>
          <p:cNvSpPr/>
          <p:nvPr/>
        </p:nvSpPr>
        <p:spPr>
          <a:xfrm>
            <a:off x="787400" y="1280160"/>
            <a:ext cx="114045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8ed3861c17_0_14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d3861c17_0_159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g8ed3861c17_0_159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1" name="Google Shape;101;g8ed3861c17_0_159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g8ed3861c17_0_159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g8ed3861c17_0_159"/>
          <p:cNvSpPr/>
          <p:nvPr/>
        </p:nvSpPr>
        <p:spPr>
          <a:xfrm>
            <a:off x="0" y="1234440"/>
            <a:ext cx="12192000" cy="32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8ed3861c17_0_159"/>
          <p:cNvSpPr/>
          <p:nvPr/>
        </p:nvSpPr>
        <p:spPr>
          <a:xfrm>
            <a:off x="0" y="1280160"/>
            <a:ext cx="7113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8ed3861c17_0_159"/>
          <p:cNvSpPr/>
          <p:nvPr/>
        </p:nvSpPr>
        <p:spPr>
          <a:xfrm>
            <a:off x="787400" y="1280160"/>
            <a:ext cx="114045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8ed3861c17_0_15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youtu.be/Ip_lOvrvl0c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youtu.be/fwtSJNlkf9w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youtu.be/sl5FKGhuOg4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youtu.be/X4agrnQl31A" TargetMode="Externa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"/>
          <p:cNvSpPr txBox="1">
            <a:spLocks noGrp="1"/>
          </p:cNvSpPr>
          <p:nvPr>
            <p:ph type="ctrTitle"/>
          </p:nvPr>
        </p:nvSpPr>
        <p:spPr>
          <a:xfrm>
            <a:off x="496620" y="1305549"/>
            <a:ext cx="10120353" cy="445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7200"/>
            </a:pPr>
            <a:r>
              <a:rPr lang="zh-TW" sz="7200" dirty="0"/>
              <a:t>榄球</a:t>
            </a:r>
            <a:r>
              <a:rPr lang="zh-TW" altLang="en-US" sz="7200" dirty="0"/>
              <a:t>（三）</a:t>
            </a:r>
            <a:br>
              <a:rPr lang="en-US" altLang="zh-TW" sz="7200" dirty="0"/>
            </a:br>
            <a:r>
              <a:rPr lang="en-US" altLang="zh-TW" sz="7200" dirty="0"/>
              <a:t>- </a:t>
            </a:r>
            <a:r>
              <a:rPr lang="zh-TW" altLang="en-US" sz="4400" dirty="0"/>
              <a:t>榄球的场地规格</a:t>
            </a:r>
            <a:br>
              <a:rPr lang="en-US" altLang="zh-TW" sz="4400" dirty="0"/>
            </a:br>
            <a:r>
              <a:rPr lang="en-US" altLang="zh-TW" sz="7200" dirty="0"/>
              <a:t>- </a:t>
            </a:r>
            <a:r>
              <a:rPr lang="zh-TW" altLang="en-US" sz="4400" dirty="0"/>
              <a:t>榄球的装备简介</a:t>
            </a:r>
            <a:br>
              <a:rPr lang="en-US" altLang="zh-TW" sz="4400" dirty="0"/>
            </a:br>
            <a:endParaRPr sz="4400" dirty="0"/>
          </a:p>
        </p:txBody>
      </p:sp>
      <p:sp>
        <p:nvSpPr>
          <p:cNvPr id="289" name="Google Shape;289;p1"/>
          <p:cNvSpPr txBox="1"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290" name="Google Shape;290;p1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World Rugby">
            <a:extLst>
              <a:ext uri="{FF2B5EF4-FFF2-40B4-BE49-F238E27FC236}">
                <a16:creationId xmlns:a16="http://schemas.microsoft.com/office/drawing/2014/main" id="{2181C238-B687-41FB-8B13-A5695C1B4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24" y="1238250"/>
            <a:ext cx="7152741" cy="40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0"/>
          <p:cNvSpPr txBox="1"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zh-TW" sz="5200" dirty="0"/>
              <a:t>装备</a:t>
            </a:r>
            <a:endParaRPr sz="5200" dirty="0"/>
          </a:p>
        </p:txBody>
      </p:sp>
      <p:sp>
        <p:nvSpPr>
          <p:cNvPr id="287" name="Google Shape;287;p10"/>
          <p:cNvSpPr/>
          <p:nvPr/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0"/>
          <p:cNvSpPr/>
          <p:nvPr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 txBox="1">
            <a:spLocks noGrp="1"/>
          </p:cNvSpPr>
          <p:nvPr>
            <p:ph type="body" idx="1"/>
          </p:nvPr>
        </p:nvSpPr>
        <p:spPr>
          <a:xfrm>
            <a:off x="612648" y="3154569"/>
            <a:ext cx="10508700" cy="28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10400" lvl="0" indent="-374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200" dirty="0">
                <a:latin typeface="+mn-lt"/>
                <a:ea typeface="Calibri"/>
                <a:cs typeface="Calibri"/>
                <a:sym typeface="Calibri"/>
              </a:rPr>
              <a:t>球员需穿上</a:t>
            </a:r>
            <a:r>
              <a:rPr lang="zh-TW" sz="3200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钉鞋</a:t>
            </a:r>
            <a:r>
              <a:rPr lang="zh-TW" sz="3200" dirty="0">
                <a:latin typeface="+mn-lt"/>
                <a:ea typeface="Calibri"/>
                <a:cs typeface="Calibri"/>
                <a:sym typeface="Calibri"/>
              </a:rPr>
              <a:t>，以防在草地上滑倒</a:t>
            </a:r>
            <a:endParaRPr sz="3200" dirty="0">
              <a:latin typeface="+mn-lt"/>
              <a:ea typeface="Calibri"/>
              <a:cs typeface="Calibri"/>
              <a:sym typeface="Calibri"/>
            </a:endParaRPr>
          </a:p>
          <a:p>
            <a:pPr marL="410400" lvl="0" indent="-374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200" dirty="0">
                <a:latin typeface="+mn-lt"/>
                <a:ea typeface="Calibri"/>
                <a:cs typeface="Calibri"/>
                <a:sym typeface="Calibri"/>
              </a:rPr>
              <a:t>另可选择佩戴保护装备如</a:t>
            </a:r>
            <a:r>
              <a:rPr lang="zh-TW" sz="3200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牙套</a:t>
            </a:r>
            <a:r>
              <a:rPr lang="zh-TW" sz="3200" dirty="0">
                <a:latin typeface="+mn-lt"/>
                <a:ea typeface="Calibri"/>
                <a:cs typeface="Calibri"/>
                <a:sym typeface="Calibri"/>
              </a:rPr>
              <a:t>、</a:t>
            </a:r>
            <a:r>
              <a:rPr lang="zh-TW" sz="3200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护肩</a:t>
            </a:r>
            <a:r>
              <a:rPr lang="zh-TW" sz="3200" dirty="0">
                <a:latin typeface="+mn-lt"/>
                <a:ea typeface="Calibri"/>
                <a:cs typeface="Calibri"/>
                <a:sym typeface="Calibri"/>
              </a:rPr>
              <a:t>、</a:t>
            </a:r>
            <a:r>
              <a:rPr lang="zh-TW" sz="3200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护胫</a:t>
            </a:r>
            <a:r>
              <a:rPr lang="zh-TW" sz="3200" dirty="0">
                <a:latin typeface="+mn-lt"/>
                <a:ea typeface="Calibri"/>
                <a:cs typeface="Calibri"/>
                <a:sym typeface="Calibri"/>
              </a:rPr>
              <a:t>、</a:t>
            </a:r>
            <a:r>
              <a:rPr lang="zh-TW" sz="3200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头罩</a:t>
            </a:r>
            <a:r>
              <a:rPr lang="zh-TW" sz="3200" dirty="0">
                <a:latin typeface="+mn-lt"/>
                <a:ea typeface="Calibri"/>
                <a:cs typeface="Calibri"/>
                <a:sym typeface="Calibri"/>
              </a:rPr>
              <a:t>。</a:t>
            </a:r>
            <a:endParaRPr sz="3200" dirty="0"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ed3861c17_0_125"/>
          <p:cNvSpPr txBox="1">
            <a:spLocks noGrp="1"/>
          </p:cNvSpPr>
          <p:nvPr>
            <p:ph type="ctrTitle"/>
          </p:nvPr>
        </p:nvSpPr>
        <p:spPr>
          <a:xfrm>
            <a:off x="1524003" y="1999615"/>
            <a:ext cx="9144000" cy="27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zh-TW" sz="7200" dirty="0">
                <a:solidFill>
                  <a:schemeClr val="dk1"/>
                </a:solidFill>
              </a:rPr>
              <a:t>榄球—在家小练习</a:t>
            </a:r>
            <a:endParaRPr sz="7200" dirty="0">
              <a:solidFill>
                <a:schemeClr val="dk1"/>
              </a:solidFill>
            </a:endParaRPr>
          </a:p>
        </p:txBody>
      </p:sp>
      <p:sp>
        <p:nvSpPr>
          <p:cNvPr id="295" name="Google Shape;295;g8ed3861c17_0_125"/>
          <p:cNvSpPr txBox="1">
            <a:spLocks noGrp="1"/>
          </p:cNvSpPr>
          <p:nvPr>
            <p:ph type="subTitle" idx="1"/>
          </p:nvPr>
        </p:nvSpPr>
        <p:spPr>
          <a:xfrm>
            <a:off x="1966912" y="5645156"/>
            <a:ext cx="82581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ed2f9c4cb_0_5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dirty="0">
                <a:latin typeface="Twentieth Century"/>
                <a:ea typeface="Twentieth Century"/>
                <a:cs typeface="Twentieth Century"/>
                <a:sym typeface="Twentieth Century"/>
              </a:rPr>
              <a:t>内容</a:t>
            </a: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" name="Google Shape;172;g8ed2f9c4cb_0_5"/>
          <p:cNvSpPr txBox="1">
            <a:spLocks noGrp="1"/>
          </p:cNvSpPr>
          <p:nvPr>
            <p:ph type="body" idx="1"/>
          </p:nvPr>
        </p:nvSpPr>
        <p:spPr>
          <a:xfrm>
            <a:off x="816875" y="1946787"/>
            <a:ext cx="10871100" cy="41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用         具：</a:t>
            </a:r>
            <a:r>
              <a:rPr lang="zh-TW" altLang="en-US" sz="3200" dirty="0">
                <a:sym typeface="Calibri"/>
              </a:rPr>
              <a:t>卫生卷纸</a:t>
            </a:r>
            <a:r>
              <a:rPr lang="zh-TW" altLang="en-US" sz="3200" dirty="0"/>
              <a:t>  </a:t>
            </a:r>
            <a:r>
              <a:rPr lang="en-US" altLang="zh-TW" sz="3200" dirty="0"/>
              <a:t>/ </a:t>
            </a:r>
            <a:r>
              <a:rPr lang="zh-TW" altLang="en-US" sz="3200" dirty="0">
                <a:sym typeface="Calibri"/>
              </a:rPr>
              <a:t>榄球</a:t>
            </a:r>
            <a:endParaRPr lang="zh-TW" altLang="en-US" sz="3200" dirty="0"/>
          </a:p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练习时间：重复两至三次</a:t>
            </a:r>
            <a:endParaRPr sz="3200" dirty="0"/>
          </a:p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目         标：提升球感的掌握</a:t>
            </a:r>
            <a:endParaRPr sz="3200" dirty="0"/>
          </a:p>
        </p:txBody>
      </p:sp>
      <p:sp>
        <p:nvSpPr>
          <p:cNvPr id="173" name="Google Shape;173;g8ed2f9c4cb_0_5"/>
          <p:cNvSpPr/>
          <p:nvPr/>
        </p:nvSpPr>
        <p:spPr>
          <a:xfrm>
            <a:off x="4462899" y="4044900"/>
            <a:ext cx="7505100" cy="1982700"/>
          </a:xfrm>
          <a:prstGeom prst="cloudCallout">
            <a:avLst>
              <a:gd name="adj1" fmla="val -50701"/>
              <a:gd name="adj2" fmla="val 48056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zh-TW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可用</a:t>
            </a:r>
            <a:r>
              <a:rPr lang="zh-TW" sz="3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zh-TW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代替榄球</a:t>
            </a:r>
            <a:endParaRPr sz="3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8ed2f9c4cb_0_5"/>
          <p:cNvPicPr preferRelativeResize="0"/>
          <p:nvPr/>
        </p:nvPicPr>
        <p:blipFill rotWithShape="1">
          <a:blip r:embed="rId3">
            <a:alphaModFix/>
          </a:blip>
          <a:srcRect b="16805"/>
          <a:stretch/>
        </p:blipFill>
        <p:spPr>
          <a:xfrm>
            <a:off x="6909375" y="4368000"/>
            <a:ext cx="1204875" cy="133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8ed3861c17_0_136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zh-TW" dirty="0">
                <a:latin typeface="Twentieth Century"/>
                <a:ea typeface="Twentieth Century"/>
                <a:cs typeface="Twentieth Century"/>
                <a:sym typeface="Twentieth Century"/>
              </a:rPr>
              <a:t>球</a:t>
            </a:r>
            <a:r>
              <a:rPr lang="zh-TW" dirty="0"/>
              <a:t>感</a:t>
            </a:r>
            <a:r>
              <a:rPr lang="zh-TW" dirty="0">
                <a:latin typeface="Twentieth Century"/>
                <a:ea typeface="Twentieth Century"/>
                <a:cs typeface="Twentieth Century"/>
                <a:sym typeface="Twentieth Century"/>
              </a:rPr>
              <a:t>练习</a:t>
            </a:r>
            <a:r>
              <a:rPr lang="zh-TW" altLang="en-US" dirty="0">
                <a:latin typeface="Tahoma" panose="020B0604030504040204" pitchFamily="34" charset="0"/>
                <a:cs typeface="Tahoma" panose="020B0604030504040204" pitchFamily="34" charset="0"/>
              </a:rPr>
              <a:t>示范影片</a:t>
            </a: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9" name="Google Shape;309;g8ed3861c17_0_136"/>
          <p:cNvSpPr txBox="1"/>
          <p:nvPr/>
        </p:nvSpPr>
        <p:spPr>
          <a:xfrm>
            <a:off x="816864" y="1445858"/>
            <a:ext cx="10479600" cy="531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1200"/>
              </a:spcBef>
              <a:spcAft>
                <a:spcPts val="0"/>
              </a:spcAft>
              <a:buSzPct val="100000"/>
            </a:pPr>
            <a:r>
              <a:rPr lang="en-US" altLang="zh-TW" sz="3200" dirty="0"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1. </a:t>
            </a:r>
            <a:r>
              <a:rPr lang="zh-TW" sz="3200" dirty="0"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单手抛、接球</a:t>
            </a:r>
            <a:endParaRPr lang="en-US" altLang="zh-TW" sz="3200" dirty="0">
              <a:latin typeface="Tahoma" panose="020B0604030504040204" pitchFamily="34" charset="0"/>
              <a:ea typeface="Calibri"/>
              <a:cs typeface="Tahoma" panose="020B0604030504040204" pitchFamily="34" charset="0"/>
              <a:sym typeface="Calibri"/>
            </a:endParaRPr>
          </a:p>
          <a:p>
            <a:pPr lvl="0" indent="449263">
              <a:spcBef>
                <a:spcPts val="1200"/>
              </a:spcBef>
              <a:buSzPct val="100000"/>
            </a:pPr>
            <a:r>
              <a:rPr lang="en-US" altLang="zh-HK" sz="3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https://youtu.be/Ip_lOvrvl0c</a:t>
            </a:r>
            <a:endParaRPr lang="en-US" altLang="zh-HK" sz="3200" dirty="0">
              <a:solidFill>
                <a:schemeClr val="tx1"/>
              </a:solidFill>
            </a:endParaRP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SzPct val="100000"/>
            </a:pPr>
            <a:r>
              <a:rPr lang="en-US" altLang="zh-TW" sz="3200" dirty="0">
                <a:solidFill>
                  <a:schemeClr val="dk1"/>
                </a:solidFill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2.</a:t>
            </a:r>
            <a:r>
              <a:rPr lang="zh-TW" altLang="en-US" sz="3200" dirty="0">
                <a:solidFill>
                  <a:schemeClr val="dk1"/>
                </a:solidFill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「</a:t>
            </a:r>
            <a:r>
              <a:rPr lang="zh-TW" sz="3200" dirty="0">
                <a:solidFill>
                  <a:schemeClr val="dk1"/>
                </a:solidFill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8</a:t>
            </a:r>
            <a:r>
              <a:rPr lang="zh-TW" altLang="en-US" sz="3200" dirty="0">
                <a:solidFill>
                  <a:schemeClr val="dk1"/>
                </a:solidFill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」</a:t>
            </a:r>
            <a:r>
              <a:rPr lang="en-US" altLang="zh-TW" sz="3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zh-TW" sz="3200" dirty="0">
                <a:solidFill>
                  <a:schemeClr val="dk1"/>
                </a:solidFill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字绕双腿</a:t>
            </a:r>
            <a:endParaRPr lang="en-US" altLang="zh-TW" sz="3200" dirty="0">
              <a:solidFill>
                <a:schemeClr val="dk1"/>
              </a:solidFill>
              <a:latin typeface="Tahoma" panose="020B0604030504040204" pitchFamily="34" charset="0"/>
              <a:ea typeface="Calibri"/>
              <a:cs typeface="Tahoma" panose="020B0604030504040204" pitchFamily="34" charset="0"/>
              <a:sym typeface="Calibri"/>
            </a:endParaRPr>
          </a:p>
          <a:p>
            <a:pPr lvl="0" indent="449263">
              <a:spcBef>
                <a:spcPts val="1200"/>
              </a:spcBef>
              <a:buSzPct val="100000"/>
            </a:pPr>
            <a:r>
              <a:rPr lang="en-US" altLang="zh-HK" sz="3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https://youtu.be/X4agrnQl31A</a:t>
            </a:r>
            <a:endParaRPr lang="zh-TW" altLang="en-US" sz="3200" dirty="0">
              <a:sym typeface="Calibri"/>
            </a:endParaRP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SzPct val="100000"/>
            </a:pPr>
            <a:r>
              <a:rPr lang="en-US" altLang="zh-TW" sz="3200" dirty="0"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3. </a:t>
            </a:r>
            <a:r>
              <a:rPr lang="zh-TW" altLang="en-US" sz="3200" dirty="0"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单手跨下抛、接球</a:t>
            </a:r>
          </a:p>
          <a:p>
            <a:pPr lvl="0" indent="449263">
              <a:spcBef>
                <a:spcPts val="1200"/>
              </a:spcBef>
              <a:buSzPct val="100000"/>
            </a:pPr>
            <a:r>
              <a:rPr lang="en-US" altLang="zh-HK" sz="3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https://youtu.be/sl5FKGhuOg4</a:t>
            </a:r>
            <a:endParaRPr sz="3200" dirty="0">
              <a:sym typeface="Calibri"/>
            </a:endParaRP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SzPct val="100000"/>
            </a:pPr>
            <a:r>
              <a:rPr lang="en-US" altLang="zh-TW" sz="3200" dirty="0"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4. </a:t>
            </a:r>
            <a:r>
              <a:rPr lang="zh-TW" sz="3200" dirty="0">
                <a:latin typeface="Tahoma" panose="020B0604030504040204" pitchFamily="34" charset="0"/>
                <a:ea typeface="Calibri"/>
                <a:cs typeface="Tahoma" panose="020B0604030504040204" pitchFamily="34" charset="0"/>
                <a:sym typeface="Calibri"/>
              </a:rPr>
              <a:t>半蹲双手传、接球</a:t>
            </a:r>
            <a:endParaRPr lang="en-US" altLang="zh-TW" sz="3200" dirty="0">
              <a:latin typeface="Tahoma" panose="020B0604030504040204" pitchFamily="34" charset="0"/>
              <a:ea typeface="Calibri"/>
              <a:cs typeface="Tahoma" panose="020B0604030504040204" pitchFamily="34" charset="0"/>
              <a:sym typeface="Calibri"/>
            </a:endParaRPr>
          </a:p>
          <a:p>
            <a:pPr marL="342900" lvl="0" indent="109538">
              <a:buClr>
                <a:schemeClr val="dk1"/>
              </a:buClr>
              <a:buSzPts val="2400"/>
            </a:pPr>
            <a:r>
              <a:rPr lang="en-US" altLang="zh-HK" sz="3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https://youtu.be/fwtSJNlkf9w</a:t>
            </a:r>
            <a:endParaRPr lang="en-US" altLang="zh-HK" sz="3200" dirty="0"/>
          </a:p>
          <a:p>
            <a:pPr marL="342900" lvl="0" indent="109538">
              <a:buClr>
                <a:schemeClr val="dk1"/>
              </a:buClr>
              <a:buSzPts val="2400"/>
            </a:pPr>
            <a:endParaRPr lang="en-US" altLang="zh-HK" sz="3200" dirty="0">
              <a:sym typeface="Calibri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085163-89D0-4969-8D92-6B869F74D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3580" y="1856292"/>
            <a:ext cx="973006" cy="973006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96A9A0-CEE9-4A0F-96E2-BADA69D72D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3580" y="3042504"/>
            <a:ext cx="973006" cy="97300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7CECD8-A196-49BC-B864-EE0891D32D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3580" y="4222504"/>
            <a:ext cx="973006" cy="973006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74508D-7215-4A5B-80C8-171A95FB36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3580" y="5402504"/>
            <a:ext cx="973007" cy="973007"/>
          </a:xfrm>
          <a:prstGeom prst="rect">
            <a:avLst/>
          </a:prstGeom>
        </p:spPr>
      </p:pic>
      <p:pic>
        <p:nvPicPr>
          <p:cNvPr id="3" name="Picture 2" descr="A person standing in a room&#10;&#10;Description automatically generated">
            <a:extLst>
              <a:ext uri="{FF2B5EF4-FFF2-40B4-BE49-F238E27FC236}">
                <a16:creationId xmlns:a16="http://schemas.microsoft.com/office/drawing/2014/main" id="{E2C77E47-28EE-48F3-8782-5AD1139834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54321" y="1856292"/>
            <a:ext cx="2751058" cy="47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09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4692" y="3341078"/>
            <a:ext cx="5240216" cy="1049594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/>
              <a:t>谢谢</a:t>
            </a:r>
            <a:endParaRPr lang="en-US" sz="6000" dirty="0"/>
          </a:p>
        </p:txBody>
      </p:sp>
      <p:pic>
        <p:nvPicPr>
          <p:cNvPr id="2050" name="Picture 2" descr="Promotif. Promotional Sports Products">
            <a:extLst>
              <a:ext uri="{FF2B5EF4-FFF2-40B4-BE49-F238E27FC236}">
                <a16:creationId xmlns:a16="http://schemas.microsoft.com/office/drawing/2014/main" id="{FCA5D1B5-9F54-4C3B-93A8-C5A18735E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3" y="1582618"/>
            <a:ext cx="4994028" cy="499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8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505C862D-BFD8-4709-86F4-BF3CDBAB633D}"/>
              </a:ext>
            </a:extLst>
          </p:cNvPr>
          <p:cNvSpPr/>
          <p:nvPr/>
        </p:nvSpPr>
        <p:spPr>
          <a:xfrm>
            <a:off x="7868910" y="1150608"/>
            <a:ext cx="3529221" cy="2588145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BBC4D19A-7114-4564-A3CB-72F2985ADE95}"/>
              </a:ext>
            </a:extLst>
          </p:cNvPr>
          <p:cNvSpPr/>
          <p:nvPr/>
        </p:nvSpPr>
        <p:spPr>
          <a:xfrm>
            <a:off x="4449472" y="1501263"/>
            <a:ext cx="3134858" cy="192773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4" name="Google Shape;124;p2"/>
          <p:cNvSpPr txBox="1">
            <a:spLocks noGrp="1"/>
          </p:cNvSpPr>
          <p:nvPr>
            <p:ph type="title"/>
          </p:nvPr>
        </p:nvSpPr>
        <p:spPr>
          <a:xfrm>
            <a:off x="793869" y="662823"/>
            <a:ext cx="3021047" cy="29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wentieth Century"/>
              <a:buNone/>
            </a:pPr>
            <a:r>
              <a:rPr lang="zh-TW" sz="5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试想想…</a:t>
            </a:r>
            <a:endParaRPr sz="5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2"/>
          <p:cNvSpPr txBox="1">
            <a:spLocks noGrp="1"/>
          </p:cNvSpPr>
          <p:nvPr>
            <p:ph type="body" idx="1"/>
          </p:nvPr>
        </p:nvSpPr>
        <p:spPr>
          <a:xfrm>
            <a:off x="4737862" y="1854292"/>
            <a:ext cx="2791835" cy="127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zh-TW" sz="36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榄球</a:t>
            </a:r>
            <a:r>
              <a:rPr lang="zh-TW" altLang="en-US" sz="36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场地有何规格</a:t>
            </a:r>
            <a:r>
              <a:rPr lang="en-US" altLang="zh-TW" sz="3600" dirty="0"/>
              <a:t>?</a:t>
            </a:r>
            <a:endParaRPr dirty="0"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609084" y="1692080"/>
            <a:ext cx="128016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AD6EBD-6118-4EAB-B137-8CC66F5A3E52}"/>
              </a:ext>
            </a:extLst>
          </p:cNvPr>
          <p:cNvSpPr txBox="1">
            <a:spLocks/>
          </p:cNvSpPr>
          <p:nvPr/>
        </p:nvSpPr>
        <p:spPr>
          <a:xfrm>
            <a:off x="8277510" y="1592028"/>
            <a:ext cx="2920180" cy="178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?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lang="en-US" altLang="zh-TW" sz="100" dirty="0"/>
          </a:p>
          <a:p>
            <a:pPr marL="160020" indent="0">
              <a:buNone/>
            </a:pPr>
            <a:r>
              <a:rPr lang="zh-TW" altLang="en-US" sz="1800" b="1" dirty="0"/>
              <a:t>精彩内容包括：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zh-HK" sz="1800" b="1" dirty="0"/>
              <a:t>榄球</a:t>
            </a:r>
            <a:r>
              <a:rPr lang="zh-TW" altLang="en-US" sz="1800" b="1" dirty="0"/>
              <a:t>的场地规格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b="1" dirty="0"/>
              <a:t>榄球装备简介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b="1" dirty="0"/>
              <a:t>榄球练习示范影片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A36288-88F0-4CB7-AB2B-A2F1F284E525}"/>
              </a:ext>
            </a:extLst>
          </p:cNvPr>
          <p:cNvGrpSpPr/>
          <p:nvPr/>
        </p:nvGrpSpPr>
        <p:grpSpPr>
          <a:xfrm>
            <a:off x="503813" y="2934562"/>
            <a:ext cx="3264608" cy="2239224"/>
            <a:chOff x="3509934" y="780051"/>
            <a:chExt cx="3264608" cy="2239224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BC137CFA-CF1E-4E41-810B-A51A6E7A92B1}"/>
                </a:ext>
              </a:extLst>
            </p:cNvPr>
            <p:cNvSpPr/>
            <p:nvPr/>
          </p:nvSpPr>
          <p:spPr>
            <a:xfrm>
              <a:off x="3509934" y="780051"/>
              <a:ext cx="3264608" cy="2239224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Google Shape;125;p2">
              <a:extLst>
                <a:ext uri="{FF2B5EF4-FFF2-40B4-BE49-F238E27FC236}">
                  <a16:creationId xmlns:a16="http://schemas.microsoft.com/office/drawing/2014/main" id="{F3133A60-197D-4A0D-8225-A1F4EFD1C9F8}"/>
                </a:ext>
              </a:extLst>
            </p:cNvPr>
            <p:cNvSpPr txBox="1">
              <a:spLocks/>
            </p:cNvSpPr>
            <p:nvPr/>
          </p:nvSpPr>
          <p:spPr>
            <a:xfrm>
              <a:off x="3903822" y="1226602"/>
              <a:ext cx="2476833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榄球的得分区在哪里？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B6AE1-0F84-416B-8B2E-8E8FE70B3047}"/>
              </a:ext>
            </a:extLst>
          </p:cNvPr>
          <p:cNvGrpSpPr/>
          <p:nvPr/>
        </p:nvGrpSpPr>
        <p:grpSpPr>
          <a:xfrm>
            <a:off x="3561964" y="4141457"/>
            <a:ext cx="3582045" cy="2720822"/>
            <a:chOff x="3756579" y="4046021"/>
            <a:chExt cx="3582045" cy="2720822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B52769F4-D18F-4895-B79F-E07C098C375B}"/>
                </a:ext>
              </a:extLst>
            </p:cNvPr>
            <p:cNvSpPr/>
            <p:nvPr/>
          </p:nvSpPr>
          <p:spPr>
            <a:xfrm>
              <a:off x="3756579" y="4046021"/>
              <a:ext cx="3582045" cy="2720822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" name="Google Shape;125;p2">
              <a:extLst>
                <a:ext uri="{FF2B5EF4-FFF2-40B4-BE49-F238E27FC236}">
                  <a16:creationId xmlns:a16="http://schemas.microsoft.com/office/drawing/2014/main" id="{96140FFF-5103-40A1-88FE-C86ABD394A38}"/>
                </a:ext>
              </a:extLst>
            </p:cNvPr>
            <p:cNvSpPr txBox="1">
              <a:spLocks/>
            </p:cNvSpPr>
            <p:nvPr/>
          </p:nvSpPr>
          <p:spPr>
            <a:xfrm>
              <a:off x="4245986" y="4771056"/>
              <a:ext cx="2809688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榄球运动有甚么装备？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EC37BB-5725-4A8C-B874-884E7728A31C}"/>
              </a:ext>
            </a:extLst>
          </p:cNvPr>
          <p:cNvGrpSpPr/>
          <p:nvPr/>
        </p:nvGrpSpPr>
        <p:grpSpPr>
          <a:xfrm>
            <a:off x="7723881" y="3879714"/>
            <a:ext cx="3819277" cy="2588144"/>
            <a:chOff x="8321194" y="3428999"/>
            <a:chExt cx="3264608" cy="2239224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4D02C059-DD54-4F84-BEC7-6CF061E6877B}"/>
                </a:ext>
              </a:extLst>
            </p:cNvPr>
            <p:cNvSpPr/>
            <p:nvPr/>
          </p:nvSpPr>
          <p:spPr>
            <a:xfrm rot="10800000">
              <a:off x="8321194" y="3428999"/>
              <a:ext cx="3264608" cy="2239224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Google Shape;125;p2">
              <a:extLst>
                <a:ext uri="{FF2B5EF4-FFF2-40B4-BE49-F238E27FC236}">
                  <a16:creationId xmlns:a16="http://schemas.microsoft.com/office/drawing/2014/main" id="{879D7674-6270-4405-B628-9F22C4FDA969}"/>
                </a:ext>
              </a:extLst>
            </p:cNvPr>
            <p:cNvSpPr txBox="1">
              <a:spLocks/>
            </p:cNvSpPr>
            <p:nvPr/>
          </p:nvSpPr>
          <p:spPr>
            <a:xfrm>
              <a:off x="8793967" y="4046021"/>
              <a:ext cx="2791835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榄球的球门是怎样？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0" y="-1"/>
            <a:ext cx="4455672" cy="6858000"/>
          </a:xfrm>
          <a:custGeom>
            <a:avLst/>
            <a:gdLst/>
            <a:ahLst/>
            <a:cxnLst/>
            <a:rect l="l" t="t" r="r" b="b"/>
            <a:pathLst>
              <a:path w="4455672" h="6858000" extrusionOk="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algn="l" rotWithShape="0">
              <a:srgbClr val="D8D8D8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0" y="0"/>
            <a:ext cx="4446528" cy="6858000"/>
          </a:xfrm>
          <a:custGeom>
            <a:avLst/>
            <a:gdLst/>
            <a:ahLst/>
            <a:cxnLst/>
            <a:rect l="l" t="t" r="r" b="b"/>
            <a:pathLst>
              <a:path w="4446528" h="6858000" extrusionOk="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"/>
          <p:cNvSpPr txBox="1"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zh-TW" sz="4800" dirty="0"/>
              <a:t>榄球场地</a:t>
            </a:r>
            <a:endParaRPr sz="4800" dirty="0"/>
          </a:p>
        </p:txBody>
      </p:sp>
      <p:sp>
        <p:nvSpPr>
          <p:cNvPr id="216" name="Google Shape;216;p3"/>
          <p:cNvSpPr/>
          <p:nvPr/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6591675" y="532550"/>
            <a:ext cx="3795300" cy="5060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"/>
          <p:cNvSpPr/>
          <p:nvPr/>
        </p:nvSpPr>
        <p:spPr>
          <a:xfrm>
            <a:off x="7843425" y="3435650"/>
            <a:ext cx="39900" cy="215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"/>
          <p:cNvSpPr/>
          <p:nvPr/>
        </p:nvSpPr>
        <p:spPr>
          <a:xfrm>
            <a:off x="9181000" y="3435650"/>
            <a:ext cx="39900" cy="215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"/>
          <p:cNvSpPr/>
          <p:nvPr/>
        </p:nvSpPr>
        <p:spPr>
          <a:xfrm>
            <a:off x="7910000" y="5086900"/>
            <a:ext cx="1271100" cy="1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89;p10">
            <a:extLst>
              <a:ext uri="{FF2B5EF4-FFF2-40B4-BE49-F238E27FC236}">
                <a16:creationId xmlns:a16="http://schemas.microsoft.com/office/drawing/2014/main" id="{432DB4B8-49A5-4558-AA11-5485ABF13ECE}"/>
              </a:ext>
            </a:extLst>
          </p:cNvPr>
          <p:cNvSpPr txBox="1">
            <a:spLocks/>
          </p:cNvSpPr>
          <p:nvPr/>
        </p:nvSpPr>
        <p:spPr>
          <a:xfrm>
            <a:off x="340435" y="2520362"/>
            <a:ext cx="5689898" cy="28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10400" indent="-374100">
              <a:lnSpc>
                <a:spcPct val="150000"/>
              </a:lnSpc>
              <a:buSzPts val="3000"/>
            </a:pPr>
            <a:r>
              <a:rPr lang="zh-TW" altLang="en-US" sz="3200" dirty="0">
                <a:latin typeface="+mj-lt"/>
                <a:ea typeface="Helvetica Neue"/>
                <a:cs typeface="Helvetica Neue"/>
                <a:sym typeface="Helvetica Neue"/>
              </a:rPr>
              <a:t>长</a:t>
            </a:r>
            <a:r>
              <a:rPr lang="en-US" altLang="zh-TW" sz="3200" dirty="0">
                <a:latin typeface="+mj-lt"/>
                <a:ea typeface="Helvetica Neue"/>
                <a:cs typeface="Helvetica Neue"/>
                <a:sym typeface="Helvetica Neue"/>
              </a:rPr>
              <a:t>100</a:t>
            </a:r>
            <a:r>
              <a:rPr lang="zh-TW" altLang="en-US" sz="3200" dirty="0">
                <a:latin typeface="+mj-lt"/>
                <a:ea typeface="Helvetica Neue"/>
                <a:cs typeface="Helvetica Neue"/>
                <a:sym typeface="Helvetica Neue"/>
              </a:rPr>
              <a:t>米，宽</a:t>
            </a:r>
            <a:r>
              <a:rPr lang="en-US" altLang="zh-TW" sz="3200" dirty="0">
                <a:latin typeface="+mj-lt"/>
                <a:ea typeface="Helvetica Neue"/>
                <a:cs typeface="Helvetica Neue"/>
                <a:sym typeface="Helvetica Neue"/>
              </a:rPr>
              <a:t>70</a:t>
            </a:r>
            <a:r>
              <a:rPr lang="zh-TW" altLang="en-US" sz="3200" dirty="0">
                <a:latin typeface="+mj-lt"/>
                <a:ea typeface="Helvetica Neue"/>
                <a:cs typeface="Helvetica Neue"/>
                <a:sym typeface="Helvetica Neue"/>
              </a:rPr>
              <a:t>米</a:t>
            </a:r>
            <a:endParaRPr lang="en-US" altLang="zh-TW" sz="3200" dirty="0">
              <a:latin typeface="+mj-lt"/>
              <a:ea typeface="Helvetica Neue"/>
              <a:cs typeface="Helvetica Neue"/>
              <a:sym typeface="Helvetica Neue"/>
            </a:endParaRPr>
          </a:p>
          <a:p>
            <a:pPr marL="410400" indent="-374100">
              <a:lnSpc>
                <a:spcPct val="150000"/>
              </a:lnSpc>
              <a:buSzPts val="3000"/>
            </a:pPr>
            <a:r>
              <a:rPr lang="zh-TW" altLang="en-US" sz="3200" dirty="0">
                <a:latin typeface="+mj-lt"/>
                <a:ea typeface="Helvetica Neue"/>
                <a:cs typeface="Helvetica Neue"/>
                <a:sym typeface="Helvetica Neue"/>
              </a:rPr>
              <a:t>球门为</a:t>
            </a:r>
            <a:r>
              <a:rPr lang="en-US" altLang="zh-TW" sz="3200" dirty="0">
                <a:solidFill>
                  <a:srgbClr val="FF0000"/>
                </a:solidFill>
                <a:latin typeface="+mj-lt"/>
                <a:ea typeface="Helvetica Neue"/>
                <a:cs typeface="Helvetica Neue"/>
                <a:sym typeface="Helvetica Neue"/>
              </a:rPr>
              <a:t>H</a:t>
            </a:r>
            <a:r>
              <a:rPr lang="zh-TW" altLang="en-US" sz="3200" dirty="0">
                <a:solidFill>
                  <a:srgbClr val="FF0000"/>
                </a:solidFill>
                <a:latin typeface="+mj-lt"/>
                <a:ea typeface="Helvetica Neue"/>
                <a:cs typeface="Helvetica Neue"/>
                <a:sym typeface="Helvetica Neue"/>
              </a:rPr>
              <a:t>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g91e2228730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906" y="-23976"/>
            <a:ext cx="12192000" cy="685795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91e2228730_0_74"/>
          <p:cNvSpPr txBox="1">
            <a:spLocks noGrp="1"/>
          </p:cNvSpPr>
          <p:nvPr>
            <p:ph type="title"/>
          </p:nvPr>
        </p:nvSpPr>
        <p:spPr>
          <a:xfrm>
            <a:off x="6225448" y="365125"/>
            <a:ext cx="5584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dirty="0"/>
              <a:t>这条球场线代表甚么?</a:t>
            </a:r>
            <a:endParaRPr dirty="0"/>
          </a:p>
        </p:txBody>
      </p:sp>
      <p:sp>
        <p:nvSpPr>
          <p:cNvPr id="229" name="Google Shape;229;g91e2228730_0_74"/>
          <p:cNvSpPr txBox="1">
            <a:spLocks noGrp="1"/>
          </p:cNvSpPr>
          <p:nvPr>
            <p:ph type="body" idx="1"/>
          </p:nvPr>
        </p:nvSpPr>
        <p:spPr>
          <a:xfrm>
            <a:off x="6225448" y="2384480"/>
            <a:ext cx="5268462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800"/>
              <a:buChar char="•"/>
            </a:pPr>
            <a:r>
              <a:rPr lang="zh-TW" sz="3200" b="0" i="0" dirty="0">
                <a:solidFill>
                  <a:srgbClr val="4A4A4A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中场线</a:t>
            </a:r>
            <a:r>
              <a:rPr lang="zh-TW" sz="3200" b="0" i="0" dirty="0">
                <a:solidFill>
                  <a:srgbClr val="3D4942"/>
                </a:solidFill>
                <a:latin typeface="Roboto"/>
                <a:ea typeface="Roboto"/>
                <a:cs typeface="Roboto"/>
                <a:sym typeface="Roboto"/>
              </a:rPr>
              <a:t>（half-way line）</a:t>
            </a:r>
            <a:endParaRPr sz="3200" dirty="0"/>
          </a:p>
        </p:txBody>
      </p:sp>
      <p:pic>
        <p:nvPicPr>
          <p:cNvPr id="230" name="Google Shape;230;g91e2228730_0_74"/>
          <p:cNvPicPr preferRelativeResize="0"/>
          <p:nvPr/>
        </p:nvPicPr>
        <p:blipFill rotWithShape="1">
          <a:blip r:embed="rId4">
            <a:alphaModFix/>
          </a:blip>
          <a:srcRect t="754"/>
          <a:stretch/>
        </p:blipFill>
        <p:spPr>
          <a:xfrm>
            <a:off x="1037400" y="50500"/>
            <a:ext cx="3852150" cy="668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91e2228730_0_74"/>
          <p:cNvSpPr/>
          <p:nvPr/>
        </p:nvSpPr>
        <p:spPr>
          <a:xfrm>
            <a:off x="582500" y="3030625"/>
            <a:ext cx="4495800" cy="6096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body" idx="1"/>
          </p:nvPr>
        </p:nvSpPr>
        <p:spPr>
          <a:xfrm>
            <a:off x="6096000" y="1992516"/>
            <a:ext cx="53625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4942"/>
              </a:buClr>
              <a:buSzPts val="2800"/>
              <a:buChar char="•"/>
            </a:pPr>
            <a:r>
              <a:rPr lang="zh-TW" sz="3200" b="0" i="0" dirty="0">
                <a:solidFill>
                  <a:srgbClr val="3D494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边线</a:t>
            </a:r>
            <a:r>
              <a:rPr lang="zh-TW" sz="3200" b="0" i="0" dirty="0">
                <a:solidFill>
                  <a:srgbClr val="3D4942"/>
                </a:solidFill>
                <a:latin typeface="Roboto"/>
                <a:ea typeface="Roboto"/>
                <a:cs typeface="Roboto"/>
                <a:sym typeface="Roboto"/>
              </a:rPr>
              <a:t> （touch-line</a:t>
            </a:r>
            <a:r>
              <a:rPr lang="zh-TW" sz="3200" dirty="0">
                <a:solidFill>
                  <a:srgbClr val="3D4942"/>
                </a:solidFill>
                <a:latin typeface="Roboto"/>
                <a:ea typeface="Roboto"/>
                <a:cs typeface="Roboto"/>
                <a:sym typeface="Roboto"/>
              </a:rPr>
              <a:t>）</a:t>
            </a:r>
            <a:endParaRPr sz="3200" b="0" i="0" dirty="0">
              <a:solidFill>
                <a:srgbClr val="4A4A4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rgbClr val="4A4A4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5"/>
          <p:cNvSpPr txBox="1"/>
          <p:nvPr/>
        </p:nvSpPr>
        <p:spPr>
          <a:xfrm>
            <a:off x="6096000" y="384175"/>
            <a:ext cx="55846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zh-TW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这条球场线代表甚么?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5"/>
          <p:cNvPicPr preferRelativeResize="0"/>
          <p:nvPr/>
        </p:nvPicPr>
        <p:blipFill rotWithShape="1">
          <a:blip r:embed="rId4">
            <a:alphaModFix/>
          </a:blip>
          <a:srcRect t="754"/>
          <a:stretch/>
        </p:blipFill>
        <p:spPr>
          <a:xfrm>
            <a:off x="1037400" y="50500"/>
            <a:ext cx="3852150" cy="668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5"/>
          <p:cNvSpPr/>
          <p:nvPr/>
        </p:nvSpPr>
        <p:spPr>
          <a:xfrm rot="5400000">
            <a:off x="-1705775" y="3124260"/>
            <a:ext cx="5830200" cy="6096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5"/>
          <p:cNvSpPr/>
          <p:nvPr/>
        </p:nvSpPr>
        <p:spPr>
          <a:xfrm rot="5400000">
            <a:off x="1818878" y="3124200"/>
            <a:ext cx="5830094" cy="6096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9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6"/>
          <p:cNvSpPr txBox="1">
            <a:spLocks noGrp="1"/>
          </p:cNvSpPr>
          <p:nvPr>
            <p:ph type="body" idx="1"/>
          </p:nvPr>
        </p:nvSpPr>
        <p:spPr>
          <a:xfrm>
            <a:off x="6320010" y="1992516"/>
            <a:ext cx="503379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800"/>
              <a:buChar char="•"/>
            </a:pPr>
            <a:r>
              <a:rPr lang="zh-TW" sz="3200" b="0" i="0" dirty="0">
                <a:solidFill>
                  <a:srgbClr val="4A4A4A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达阵线</a:t>
            </a:r>
            <a:r>
              <a:rPr lang="zh-TW" sz="3200" b="0" i="0" dirty="0">
                <a:solidFill>
                  <a:srgbClr val="3D4942"/>
                </a:solidFill>
                <a:latin typeface="Roboto"/>
                <a:ea typeface="Roboto"/>
                <a:cs typeface="Roboto"/>
                <a:sym typeface="Roboto"/>
              </a:rPr>
              <a:t>（try line）</a:t>
            </a:r>
            <a:endParaRPr sz="3200" dirty="0"/>
          </a:p>
        </p:txBody>
      </p:sp>
      <p:sp>
        <p:nvSpPr>
          <p:cNvPr id="248" name="Google Shape;248;p6"/>
          <p:cNvSpPr txBox="1"/>
          <p:nvPr/>
        </p:nvSpPr>
        <p:spPr>
          <a:xfrm>
            <a:off x="6225448" y="365125"/>
            <a:ext cx="55846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zh-TW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这条球场线代表甚么?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6"/>
          <p:cNvPicPr preferRelativeResize="0"/>
          <p:nvPr/>
        </p:nvPicPr>
        <p:blipFill rotWithShape="1">
          <a:blip r:embed="rId4">
            <a:alphaModFix/>
          </a:blip>
          <a:srcRect t="754"/>
          <a:stretch/>
        </p:blipFill>
        <p:spPr>
          <a:xfrm>
            <a:off x="1319525" y="77363"/>
            <a:ext cx="3852150" cy="668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"/>
          <p:cNvSpPr/>
          <p:nvPr/>
        </p:nvSpPr>
        <p:spPr>
          <a:xfrm>
            <a:off x="1070450" y="577525"/>
            <a:ext cx="4350300" cy="2928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6"/>
          <p:cNvSpPr/>
          <p:nvPr/>
        </p:nvSpPr>
        <p:spPr>
          <a:xfrm>
            <a:off x="1143200" y="5852475"/>
            <a:ext cx="4350300" cy="4011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9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7"/>
          <p:cNvSpPr txBox="1">
            <a:spLocks noGrp="1"/>
          </p:cNvSpPr>
          <p:nvPr>
            <p:ph type="body" idx="1"/>
          </p:nvPr>
        </p:nvSpPr>
        <p:spPr>
          <a:xfrm>
            <a:off x="6096000" y="1900645"/>
            <a:ext cx="4457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4942"/>
              </a:buClr>
              <a:buSzPts val="2800"/>
              <a:buChar char="•"/>
            </a:pPr>
            <a:r>
              <a:rPr lang="zh-TW" sz="3200" b="0" i="0" dirty="0">
                <a:solidFill>
                  <a:srgbClr val="3D494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得分区</a:t>
            </a:r>
            <a:r>
              <a:rPr lang="zh-TW" sz="3200" b="0" i="0" dirty="0">
                <a:solidFill>
                  <a:srgbClr val="3D4942"/>
                </a:solidFill>
                <a:latin typeface="Roboto"/>
                <a:ea typeface="Roboto"/>
                <a:cs typeface="Roboto"/>
                <a:sym typeface="Roboto"/>
              </a:rPr>
              <a:t>（in-goal area）</a:t>
            </a:r>
            <a:endParaRPr sz="3200" dirty="0"/>
          </a:p>
        </p:txBody>
      </p:sp>
      <p:sp>
        <p:nvSpPr>
          <p:cNvPr id="258" name="Google Shape;258;p7"/>
          <p:cNvSpPr txBox="1"/>
          <p:nvPr/>
        </p:nvSpPr>
        <p:spPr>
          <a:xfrm>
            <a:off x="6096000" y="365125"/>
            <a:ext cx="55846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zh-TW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这个场区代表甚么?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7"/>
          <p:cNvPicPr preferRelativeResize="0"/>
          <p:nvPr/>
        </p:nvPicPr>
        <p:blipFill rotWithShape="1">
          <a:blip r:embed="rId4">
            <a:alphaModFix/>
          </a:blip>
          <a:srcRect t="754"/>
          <a:stretch/>
        </p:blipFill>
        <p:spPr>
          <a:xfrm>
            <a:off x="1319525" y="77363"/>
            <a:ext cx="3852150" cy="668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7"/>
          <p:cNvSpPr/>
          <p:nvPr/>
        </p:nvSpPr>
        <p:spPr>
          <a:xfrm>
            <a:off x="1319525" y="5992850"/>
            <a:ext cx="3805500" cy="731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1272800" y="77375"/>
            <a:ext cx="3852300" cy="731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直線單箭頭接點 2"/>
          <p:cNvCxnSpPr/>
          <p:nvPr/>
        </p:nvCxnSpPr>
        <p:spPr>
          <a:xfrm flipH="1" flipV="1">
            <a:off x="5279923" y="634181"/>
            <a:ext cx="816077" cy="1266464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5427406" y="2622446"/>
            <a:ext cx="971458" cy="3629537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9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8"/>
          <p:cNvSpPr txBox="1">
            <a:spLocks noGrp="1"/>
          </p:cNvSpPr>
          <p:nvPr>
            <p:ph type="body" idx="1"/>
          </p:nvPr>
        </p:nvSpPr>
        <p:spPr>
          <a:xfrm>
            <a:off x="5991225" y="1992516"/>
            <a:ext cx="5846814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4942"/>
              </a:buClr>
              <a:buSzPts val="2800"/>
              <a:buChar char="•"/>
            </a:pPr>
            <a:r>
              <a:rPr lang="zh-TW" sz="3200" b="0" i="0" dirty="0">
                <a:solidFill>
                  <a:srgbClr val="3D494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死球线</a:t>
            </a:r>
            <a:r>
              <a:rPr lang="zh-TW" sz="3200" b="0" i="0" dirty="0">
                <a:solidFill>
                  <a:srgbClr val="3D4942"/>
                </a:solidFill>
                <a:latin typeface="Roboto"/>
                <a:ea typeface="Roboto"/>
                <a:cs typeface="Roboto"/>
                <a:sym typeface="Roboto"/>
              </a:rPr>
              <a:t>（dead ball line）</a:t>
            </a:r>
            <a:endParaRPr sz="3200" dirty="0"/>
          </a:p>
        </p:txBody>
      </p:sp>
      <p:sp>
        <p:nvSpPr>
          <p:cNvPr id="268" name="Google Shape;268;p8"/>
          <p:cNvSpPr txBox="1"/>
          <p:nvPr/>
        </p:nvSpPr>
        <p:spPr>
          <a:xfrm>
            <a:off x="6096000" y="374650"/>
            <a:ext cx="55846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zh-TW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这条球场线代表甚么?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8"/>
          <p:cNvPicPr preferRelativeResize="0"/>
          <p:nvPr/>
        </p:nvPicPr>
        <p:blipFill rotWithShape="1">
          <a:blip r:embed="rId4">
            <a:alphaModFix/>
          </a:blip>
          <a:srcRect t="754"/>
          <a:stretch/>
        </p:blipFill>
        <p:spPr>
          <a:xfrm>
            <a:off x="1319525" y="77363"/>
            <a:ext cx="3852150" cy="668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8"/>
          <p:cNvSpPr/>
          <p:nvPr/>
        </p:nvSpPr>
        <p:spPr>
          <a:xfrm>
            <a:off x="997700" y="-8975"/>
            <a:ext cx="4495800" cy="3081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/>
          <p:nvPr/>
        </p:nvSpPr>
        <p:spPr>
          <a:xfrm>
            <a:off x="997700" y="6540926"/>
            <a:ext cx="4495800" cy="3081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9"/>
          <p:cNvSpPr txBox="1"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lang="zh-TW" sz="8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试想想…</a:t>
            </a:r>
            <a:endParaRPr sz="8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9"/>
          <p:cNvSpPr txBox="1">
            <a:spLocks noGrp="1"/>
          </p:cNvSpPr>
          <p:nvPr>
            <p:ph type="body" idx="1"/>
          </p:nvPr>
        </p:nvSpPr>
        <p:spPr>
          <a:xfrm>
            <a:off x="3564774" y="4619625"/>
            <a:ext cx="77829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r>
              <a:rPr lang="zh-TW" sz="3200" dirty="0"/>
              <a:t>有甚么装备可减少榄球员受伤的机会</a:t>
            </a:r>
            <a:r>
              <a:rPr lang="zh-TW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9"/>
          <p:cNvSpPr/>
          <p:nvPr/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9"/>
          <p:cNvSpPr/>
          <p:nvPr/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55b3c7a221c237b70f9cbff8f18aae0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b3900b343cb2bb8581cb2a7f49c9fb22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5fe5af-a898-45b4-b794-d22737ba3902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47FFEBAE-3F1C-4A3F-9B7E-658A5031BBAC}"/>
</file>

<file path=customXml/itemProps2.xml><?xml version="1.0" encoding="utf-8"?>
<ds:datastoreItem xmlns:ds="http://schemas.openxmlformats.org/officeDocument/2006/customXml" ds:itemID="{60CABEA3-CF9F-440B-BB71-CD1BCAA1D5CF}"/>
</file>

<file path=customXml/itemProps3.xml><?xml version="1.0" encoding="utf-8"?>
<ds:datastoreItem xmlns:ds="http://schemas.openxmlformats.org/officeDocument/2006/customXml" ds:itemID="{4D87CCD8-93B0-4E40-871A-75FDC251F7F3}"/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383</Words>
  <Application>Microsoft Office PowerPoint</Application>
  <PresentationFormat>寬螢幕</PresentationFormat>
  <Paragraphs>45</Paragraphs>
  <Slides>14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14</vt:i4>
      </vt:variant>
    </vt:vector>
  </HeadingPairs>
  <TitlesOfParts>
    <vt:vector size="25" baseType="lpstr">
      <vt:lpstr>Arial</vt:lpstr>
      <vt:lpstr>Calibri</vt:lpstr>
      <vt:lpstr>Twentieth Century</vt:lpstr>
      <vt:lpstr>Roboto</vt:lpstr>
      <vt:lpstr>Tahoma</vt:lpstr>
      <vt:lpstr>PMingLiu</vt:lpstr>
      <vt:lpstr>Noto Sans Symbols</vt:lpstr>
      <vt:lpstr>Wingdings</vt:lpstr>
      <vt:lpstr>Office 佈景主題</vt:lpstr>
      <vt:lpstr>中庸</vt:lpstr>
      <vt:lpstr>中庸</vt:lpstr>
      <vt:lpstr>榄球（三） - 榄球的场地规格 - 榄球的装备简介 </vt:lpstr>
      <vt:lpstr>试想想…</vt:lpstr>
      <vt:lpstr>榄球场地</vt:lpstr>
      <vt:lpstr>这条球场线代表甚么?</vt:lpstr>
      <vt:lpstr>PowerPoint 簡報</vt:lpstr>
      <vt:lpstr>PowerPoint 簡報</vt:lpstr>
      <vt:lpstr>PowerPoint 簡報</vt:lpstr>
      <vt:lpstr>PowerPoint 簡報</vt:lpstr>
      <vt:lpstr>试想想…</vt:lpstr>
      <vt:lpstr>装备</vt:lpstr>
      <vt:lpstr>榄球—在家小练习</vt:lpstr>
      <vt:lpstr>内容</vt:lpstr>
      <vt:lpstr>球感练习示范影片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欖球—場地及裝備</dc:title>
  <dc:creator>Jessica Lam</dc:creator>
  <cp:lastModifiedBy>HAU, Siu-yun Winnie</cp:lastModifiedBy>
  <cp:revision>21</cp:revision>
  <dcterms:created xsi:type="dcterms:W3CDTF">2020-07-28T07:52:30Z</dcterms:created>
  <dcterms:modified xsi:type="dcterms:W3CDTF">2026-01-13T07:32:07Z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